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1" r:id="rId2"/>
    <p:sldId id="263" r:id="rId3"/>
    <p:sldId id="270" r:id="rId4"/>
    <p:sldId id="257" r:id="rId5"/>
    <p:sldId id="258" r:id="rId6"/>
    <p:sldId id="287" r:id="rId7"/>
    <p:sldId id="311" r:id="rId8"/>
    <p:sldId id="322" r:id="rId9"/>
    <p:sldId id="325" r:id="rId10"/>
    <p:sldId id="273" r:id="rId11"/>
    <p:sldId id="310" r:id="rId12"/>
    <p:sldId id="326" r:id="rId13"/>
    <p:sldId id="327" r:id="rId14"/>
    <p:sldId id="304" r:id="rId15"/>
    <p:sldId id="308" r:id="rId16"/>
    <p:sldId id="268" r:id="rId17"/>
    <p:sldId id="301" r:id="rId18"/>
    <p:sldId id="288" r:id="rId19"/>
    <p:sldId id="291" r:id="rId20"/>
    <p:sldId id="290" r:id="rId21"/>
    <p:sldId id="292" r:id="rId22"/>
    <p:sldId id="300" r:id="rId23"/>
    <p:sldId id="299" r:id="rId24"/>
    <p:sldId id="319" r:id="rId25"/>
    <p:sldId id="328" r:id="rId26"/>
    <p:sldId id="279" r:id="rId27"/>
    <p:sldId id="281" r:id="rId28"/>
    <p:sldId id="282" r:id="rId29"/>
    <p:sldId id="320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4F"/>
    <a:srgbClr val="FF9933"/>
    <a:srgbClr val="F9B073"/>
    <a:srgbClr val="FFCC66"/>
    <a:srgbClr val="F8A15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9B8AB-4686-4C62-91FC-459919F39F60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36191-9398-4490-BA07-C4742B3BC42F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36191-9398-4490-BA07-C4742B3BC42F}" type="slidenum">
              <a:rPr lang="nl-NL" smtClean="0"/>
              <a:pPr/>
              <a:t>14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36191-9398-4490-BA07-C4742B3BC42F}" type="slidenum">
              <a:rPr lang="nl-NL" smtClean="0"/>
              <a:pPr/>
              <a:t>16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36191-9398-4490-BA07-C4742B3BC42F}" type="slidenum">
              <a:rPr lang="nl-NL" smtClean="0"/>
              <a:pPr/>
              <a:t>27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EB120-3C7F-4F8A-AA48-6E4FF67D4485}" type="datetimeFigureOut">
              <a:rPr lang="nl-NL" smtClean="0"/>
              <a:pPr/>
              <a:t>21-5-2021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7211F-F092-45D4-BFD5-A6609A20121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http://www.soroptimist.nl/afb/327-1.jpg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0"/>
            <a:ext cx="7221488" cy="710952"/>
          </a:xfrm>
        </p:spPr>
        <p:txBody>
          <a:bodyPr>
            <a:normAutofit/>
          </a:bodyPr>
          <a:lstStyle/>
          <a:p>
            <a:r>
              <a:rPr lang="nl-NL" sz="3600" dirty="0" smtClean="0"/>
              <a:t> </a:t>
            </a:r>
            <a:r>
              <a:rPr lang="nl-NL" sz="3200" dirty="0" err="1" smtClean="0"/>
              <a:t>Soroptimistclub</a:t>
            </a:r>
            <a:r>
              <a:rPr lang="nl-NL" sz="3200" dirty="0" smtClean="0"/>
              <a:t>  Amsterdam - Amstel </a:t>
            </a:r>
            <a:endParaRPr lang="nl-NL" sz="3200" dirty="0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1951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344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951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344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1951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344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6" name="Rectangle 2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1951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0" y="344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9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Arial" pitchFamily="34" charset="0"/>
              </a:rPr>
              <a:t>	</a:t>
            </a: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hthoek 38"/>
          <p:cNvSpPr/>
          <p:nvPr/>
        </p:nvSpPr>
        <p:spPr>
          <a:xfrm>
            <a:off x="0" y="61653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nl-NL" sz="2800" dirty="0" smtClean="0"/>
              <a:t>                 1980 - 2015  in vogelvlucht </a:t>
            </a:r>
            <a:endParaRPr lang="nl-NL" sz="2800" dirty="0"/>
          </a:p>
        </p:txBody>
      </p:sp>
      <p:sp>
        <p:nvSpPr>
          <p:cNvPr id="40" name="Tijdelijke aanduiding voor inhoud 39"/>
          <p:cNvSpPr>
            <a:spLocks noGrp="1"/>
          </p:cNvSpPr>
          <p:nvPr>
            <p:ph idx="1"/>
          </p:nvPr>
        </p:nvSpPr>
        <p:spPr>
          <a:xfrm>
            <a:off x="914400" y="836712"/>
            <a:ext cx="8229600" cy="648073"/>
          </a:xfrm>
        </p:spPr>
        <p:txBody>
          <a:bodyPr/>
          <a:lstStyle/>
          <a:p>
            <a:pPr lvl="6"/>
            <a:endParaRPr lang="nl-NL" dirty="0" smtClean="0"/>
          </a:p>
          <a:p>
            <a:pPr lvl="6"/>
            <a:endParaRPr lang="nl-NL" dirty="0" smtClean="0"/>
          </a:p>
          <a:p>
            <a:pPr lvl="6"/>
            <a:endParaRPr lang="nl-NL" dirty="0" smtClean="0"/>
          </a:p>
          <a:p>
            <a:pPr lvl="6"/>
            <a:endParaRPr lang="nl-NL" dirty="0" smtClean="0"/>
          </a:p>
          <a:p>
            <a:pPr lvl="6"/>
            <a:endParaRPr lang="nl-NL" dirty="0" smtClean="0"/>
          </a:p>
          <a:p>
            <a:pPr lvl="6"/>
            <a:endParaRPr lang="nl-NL" dirty="0"/>
          </a:p>
        </p:txBody>
      </p:sp>
      <p:pic>
        <p:nvPicPr>
          <p:cNvPr id="21" name="Picture 2" descr="rode-en-witte-wijn-gla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764704"/>
            <a:ext cx="5508104" cy="530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logo .jpg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 rot="585352">
            <a:off x="5943137" y="1393265"/>
            <a:ext cx="1726952" cy="1726952"/>
          </a:xfrm>
          <a:prstGeom prst="rect">
            <a:avLst/>
          </a:prstGeom>
          <a:noFill/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graphicFrame>
        <p:nvGraphicFramePr>
          <p:cNvPr id="32775" name="rectole0000000001"/>
          <p:cNvGraphicFramePr>
            <a:graphicFrameLocks noChangeAspect="1"/>
          </p:cNvGraphicFramePr>
          <p:nvPr/>
        </p:nvGraphicFramePr>
        <p:xfrm>
          <a:off x="6012160" y="3284984"/>
          <a:ext cx="2411760" cy="2474937"/>
        </p:xfrm>
        <a:graphic>
          <a:graphicData uri="http://schemas.openxmlformats.org/presentationml/2006/ole">
            <p:oleObj spid="_x0000_s32775" name="Afbeelding" r:id="rId6" imgW="0" imgH="0" progId="StaticMetafil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\Documents\SOROPTIMISTEN\nieuwjaarsborrel 2015\2015-01-06\Scan-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295499" cy="6309320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323528" y="299695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>
                    <a:lumMod val="90000"/>
                  </a:schemeClr>
                </a:solidFill>
              </a:rPr>
              <a:t>i</a:t>
            </a:r>
            <a:endParaRPr lang="nl-NL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4211960" y="227687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Thilly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Gurink</a:t>
            </a:r>
            <a:r>
              <a:rPr lang="nl-NL" dirty="0" smtClean="0">
                <a:solidFill>
                  <a:schemeClr val="bg1"/>
                </a:solidFill>
              </a:rPr>
              <a:t>  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020272" y="6211669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Esther</a:t>
            </a:r>
          </a:p>
          <a:p>
            <a:r>
              <a:rPr lang="nl-NL" dirty="0" err="1" smtClean="0">
                <a:solidFill>
                  <a:schemeClr val="bg1"/>
                </a:solidFill>
              </a:rPr>
              <a:t>Heijmans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755576" y="0"/>
            <a:ext cx="7272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/>
              <a:t>          thuis bij Esther in het moderne verleden</a:t>
            </a:r>
            <a:endParaRPr lang="nl-NL" sz="2800" dirty="0"/>
          </a:p>
        </p:txBody>
      </p:sp>
      <p:sp>
        <p:nvSpPr>
          <p:cNvPr id="12" name="Tekstvak 11"/>
          <p:cNvSpPr txBox="1"/>
          <p:nvPr/>
        </p:nvSpPr>
        <p:spPr>
          <a:xfrm>
            <a:off x="7092280" y="980728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solidFill>
                  <a:schemeClr val="bg2"/>
                </a:solidFill>
              </a:rPr>
              <a:t>1975</a:t>
            </a:r>
            <a:endParaRPr lang="nl-NL" sz="2400" dirty="0">
              <a:solidFill>
                <a:schemeClr val="bg2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7748682" y="3573016"/>
            <a:ext cx="1395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Arien  Groen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827584" y="4797152"/>
            <a:ext cx="1866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Martien ter Haar </a:t>
            </a:r>
            <a:endParaRPr lang="nl-NL" dirty="0"/>
          </a:p>
        </p:txBody>
      </p:sp>
      <p:sp>
        <p:nvSpPr>
          <p:cNvPr id="15" name="Tekstvak 14"/>
          <p:cNvSpPr txBox="1"/>
          <p:nvPr/>
        </p:nvSpPr>
        <p:spPr>
          <a:xfrm>
            <a:off x="2411760" y="6488668"/>
            <a:ext cx="128112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Ans </a:t>
            </a:r>
            <a:r>
              <a:rPr lang="nl-NL" dirty="0" err="1" smtClean="0"/>
              <a:t>Heijink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16" name="Tekstvak 15"/>
          <p:cNvSpPr txBox="1"/>
          <p:nvPr/>
        </p:nvSpPr>
        <p:spPr>
          <a:xfrm>
            <a:off x="2195736" y="2060848"/>
            <a:ext cx="1902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Mary </a:t>
            </a:r>
            <a:r>
              <a:rPr lang="nl-NL" dirty="0" err="1" smtClean="0">
                <a:solidFill>
                  <a:schemeClr val="bg2"/>
                </a:solidFill>
              </a:rPr>
              <a:t>Dresselhuys</a:t>
            </a:r>
            <a:r>
              <a:rPr lang="nl-NL" dirty="0" smtClean="0">
                <a:solidFill>
                  <a:schemeClr val="bg2"/>
                </a:solidFill>
              </a:rPr>
              <a:t> 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251520" y="3429000"/>
            <a:ext cx="2160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Geertrui </a:t>
            </a:r>
            <a:r>
              <a:rPr lang="nl-NL" dirty="0" err="1" smtClean="0">
                <a:solidFill>
                  <a:schemeClr val="bg1"/>
                </a:solidFill>
              </a:rPr>
              <a:t>Dijkshoorn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8" name="Tekstvak 17"/>
          <p:cNvSpPr txBox="1"/>
          <p:nvPr/>
        </p:nvSpPr>
        <p:spPr>
          <a:xfrm>
            <a:off x="5940152" y="24928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Zwaantje </a:t>
            </a:r>
            <a:r>
              <a:rPr lang="nl-NL" dirty="0" err="1" smtClean="0">
                <a:solidFill>
                  <a:schemeClr val="bg2"/>
                </a:solidFill>
              </a:rPr>
              <a:t>Blaauw</a:t>
            </a:r>
            <a:endParaRPr lang="nl-NL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N\Documents\SOROPTIMISTEN\nieuwjaarsborrel 2015\flyer Trappen &amp; Stappen\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40819" cy="6309320"/>
          </a:xfrm>
          <a:prstGeom prst="rect">
            <a:avLst/>
          </a:prstGeom>
          <a:noFill/>
        </p:spPr>
      </p:pic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0" y="6309320"/>
            <a:ext cx="9144000" cy="548680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nl-NL" sz="2800" dirty="0" smtClean="0"/>
              <a:t>         soms blikken wij nog wel verder terug voor inspiratie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\Documents\SOROPTIMISTEN\nieuwjaarsborrel 2015\Frida\Scan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836712"/>
            <a:ext cx="5336035" cy="5328592"/>
          </a:xfrm>
          <a:prstGeom prst="rect">
            <a:avLst/>
          </a:prstGeom>
          <a:noFill/>
        </p:spPr>
      </p:pic>
      <p:pic>
        <p:nvPicPr>
          <p:cNvPr id="5" name="Picture 2" descr="C:\Users\N\Documents\SOROPTIMISTEN\nieuwjaarsborrel 2015\Liesbeth Kooij\S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836712"/>
            <a:ext cx="5328592" cy="5328592"/>
          </a:xfrm>
          <a:prstGeom prst="rect">
            <a:avLst/>
          </a:prstGeom>
          <a:noFill/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764704"/>
          </a:xfrm>
        </p:spPr>
        <p:txBody>
          <a:bodyPr>
            <a:normAutofit/>
          </a:bodyPr>
          <a:lstStyle/>
          <a:p>
            <a:r>
              <a:rPr lang="nl-NL" sz="2800" dirty="0" smtClean="0"/>
              <a:t>   ook onze clubleden zijn jong geweest</a:t>
            </a:r>
            <a:endParaRPr lang="nl-NL" sz="2800" dirty="0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"/>
          </p:nvPr>
        </p:nvSpPr>
        <p:spPr>
          <a:xfrm>
            <a:off x="15766" y="6187889"/>
            <a:ext cx="9144000" cy="764704"/>
          </a:xfrm>
        </p:spPr>
        <p:txBody>
          <a:bodyPr/>
          <a:lstStyle/>
          <a:p>
            <a:pPr>
              <a:buNone/>
            </a:pPr>
            <a:r>
              <a:rPr lang="nl-NL" dirty="0" smtClean="0"/>
              <a:t>		                    </a:t>
            </a:r>
            <a:r>
              <a:rPr lang="nl-NL" sz="2800" dirty="0" smtClean="0"/>
              <a:t>     Frida en Liesbeth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N\Documents\SOROPTIMISTEN\nieuwjaarsborrel 2015\Geertrui - in tuinhuis 1987\Scan-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780362" cy="6858000"/>
          </a:xfrm>
          <a:prstGeom prst="rect">
            <a:avLst/>
          </a:prstGeom>
          <a:noFill/>
        </p:spPr>
      </p:pic>
      <p:sp>
        <p:nvSpPr>
          <p:cNvPr id="12" name="Tijdelijke aanduiding voor inhoud 9"/>
          <p:cNvSpPr>
            <a:spLocks noGrp="1"/>
          </p:cNvSpPr>
          <p:nvPr>
            <p:ph idx="1"/>
          </p:nvPr>
        </p:nvSpPr>
        <p:spPr>
          <a:xfrm>
            <a:off x="5724128" y="1556792"/>
            <a:ext cx="2843808" cy="2232248"/>
          </a:xfrm>
          <a:solidFill>
            <a:srgbClr val="F9B073"/>
          </a:solidFill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nl-NL" sz="3500" dirty="0" smtClean="0"/>
              <a:t>     </a:t>
            </a:r>
            <a:r>
              <a:rPr lang="nl-NL" sz="2800" dirty="0" smtClean="0"/>
              <a:t>   </a:t>
            </a:r>
          </a:p>
          <a:p>
            <a:pPr>
              <a:buNone/>
            </a:pPr>
            <a:r>
              <a:rPr lang="nl-NL" sz="2800" dirty="0" smtClean="0"/>
              <a:t>    </a:t>
            </a:r>
            <a:r>
              <a:rPr lang="nl-NL" sz="3300" dirty="0" smtClean="0"/>
              <a:t>oudere jongere </a:t>
            </a:r>
          </a:p>
          <a:p>
            <a:pPr>
              <a:buNone/>
            </a:pPr>
            <a:r>
              <a:rPr lang="nl-NL" sz="3300" dirty="0" smtClean="0"/>
              <a:t>         </a:t>
            </a:r>
            <a:r>
              <a:rPr lang="nl-NL" sz="3300" dirty="0" smtClean="0">
                <a:solidFill>
                  <a:schemeClr val="bg2"/>
                </a:solidFill>
              </a:rPr>
              <a:t>Geertrui</a:t>
            </a:r>
            <a:endParaRPr lang="nl-NL" sz="3300" dirty="0" smtClean="0"/>
          </a:p>
          <a:p>
            <a:pPr>
              <a:buNone/>
            </a:pPr>
            <a:r>
              <a:rPr lang="nl-NL" sz="3300" dirty="0" smtClean="0">
                <a:solidFill>
                  <a:schemeClr val="bg2"/>
                </a:solidFill>
              </a:rPr>
              <a:t>   </a:t>
            </a:r>
            <a:r>
              <a:rPr lang="nl-NL" sz="3300" dirty="0" smtClean="0"/>
              <a:t>in haar tuinhuis</a:t>
            </a:r>
            <a:endParaRPr lang="nl-NL" sz="3300" dirty="0"/>
          </a:p>
          <a:p>
            <a:pPr>
              <a:buNone/>
            </a:pPr>
            <a:r>
              <a:rPr lang="nl-NL" sz="3300" dirty="0" smtClean="0">
                <a:solidFill>
                  <a:schemeClr val="bg2"/>
                </a:solidFill>
              </a:rPr>
              <a:t>		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7524328" y="5805264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chemeClr val="bg2"/>
                </a:solidFill>
              </a:rPr>
              <a:t>1997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\Documents\SOROPTIMISTEN\nieuwjaarsborrel 2015\een buitendag\Scan-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7219" y="0"/>
            <a:ext cx="6866781" cy="6858000"/>
          </a:xfrm>
          <a:prstGeom prst="rect">
            <a:avLst/>
          </a:prstGeom>
          <a:noFill/>
        </p:spPr>
      </p:pic>
      <p:sp>
        <p:nvSpPr>
          <p:cNvPr id="5" name="Rechthoek 4"/>
          <p:cNvSpPr/>
          <p:nvPr/>
        </p:nvSpPr>
        <p:spPr>
          <a:xfrm>
            <a:off x="251520" y="1556792"/>
            <a:ext cx="4608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/>
              <a:t>      of op een  </a:t>
            </a:r>
            <a:r>
              <a:rPr lang="nl-NL" sz="2800" dirty="0" smtClean="0">
                <a:solidFill>
                  <a:schemeClr val="bg2"/>
                </a:solidFill>
              </a:rPr>
              <a:t>buitendag</a:t>
            </a:r>
            <a:br>
              <a:rPr lang="nl-NL" sz="2800" dirty="0" smtClean="0">
                <a:solidFill>
                  <a:schemeClr val="bg2"/>
                </a:solidFill>
              </a:rPr>
            </a:br>
            <a:endParaRPr lang="nl-NL" sz="2800" dirty="0"/>
          </a:p>
        </p:txBody>
      </p:sp>
      <p:sp>
        <p:nvSpPr>
          <p:cNvPr id="6" name="Tekstvak 5"/>
          <p:cNvSpPr txBox="1"/>
          <p:nvPr/>
        </p:nvSpPr>
        <p:spPr>
          <a:xfrm>
            <a:off x="539552" y="5949280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   2000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324544" y="-171400"/>
            <a:ext cx="9468544" cy="836712"/>
          </a:xfrm>
        </p:spPr>
        <p:txBody>
          <a:bodyPr>
            <a:normAutofit/>
          </a:bodyPr>
          <a:lstStyle/>
          <a:p>
            <a:r>
              <a:rPr lang="nl-NL" dirty="0" smtClean="0"/>
              <a:t>   </a:t>
            </a:r>
            <a:r>
              <a:rPr lang="nl-NL" sz="2800" dirty="0" smtClean="0"/>
              <a:t>met </a:t>
            </a:r>
            <a:r>
              <a:rPr lang="nl-NL" sz="2800" dirty="0" err="1" smtClean="0"/>
              <a:t>Emiko</a:t>
            </a:r>
            <a:r>
              <a:rPr lang="nl-NL" sz="2800" dirty="0" smtClean="0"/>
              <a:t> nemen wij deel aan een Japanse theeceremonie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95128" y="6181328"/>
            <a:ext cx="7848872" cy="67667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800" dirty="0" smtClean="0"/>
              <a:t>   wellicht in de toekomst ook met jongeren uit </a:t>
            </a:r>
            <a:r>
              <a:rPr lang="nl-NL" sz="2800" dirty="0" err="1" smtClean="0"/>
              <a:t>Osaka</a:t>
            </a:r>
            <a:endParaRPr lang="nl-NL" sz="2800" dirty="0"/>
          </a:p>
        </p:txBody>
      </p:sp>
      <p:pic>
        <p:nvPicPr>
          <p:cNvPr id="6146" name="Picture 2" descr="C:\Users\N\Documents\SOROPTIMISTEN\nieuwjaarsborrel 2015\een theeceremonie\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5576" y="692696"/>
            <a:ext cx="7548424" cy="5472608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539552" y="544522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/>
              <a:t>2000</a:t>
            </a:r>
            <a:endParaRPr lang="nl-NL" sz="2400" dirty="0"/>
          </a:p>
        </p:txBody>
      </p:sp>
      <p:sp>
        <p:nvSpPr>
          <p:cNvPr id="7" name="Tekstvak 6"/>
          <p:cNvSpPr txBox="1"/>
          <p:nvPr/>
        </p:nvSpPr>
        <p:spPr>
          <a:xfrm>
            <a:off x="4355976" y="2564904"/>
            <a:ext cx="75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Emiko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7452320" y="26369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Lammy</a:t>
            </a:r>
            <a:endParaRPr lang="nl-NL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92080" y="836712"/>
            <a:ext cx="3635896" cy="3284984"/>
          </a:xfrm>
          <a:noFill/>
        </p:spPr>
        <p:txBody>
          <a:bodyPr>
            <a:normAutofit/>
          </a:bodyPr>
          <a:lstStyle/>
          <a:p>
            <a:r>
              <a:rPr lang="nl-NL" sz="2800" dirty="0" smtClean="0"/>
              <a:t>onze </a:t>
            </a:r>
            <a:r>
              <a:rPr lang="nl-NL" sz="2800" dirty="0" smtClean="0"/>
              <a:t>eerste </a:t>
            </a:r>
            <a:br>
              <a:rPr lang="nl-NL" sz="2800" dirty="0" smtClean="0"/>
            </a:b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>
                <a:solidFill>
                  <a:schemeClr val="accent6"/>
                </a:solidFill>
              </a:rPr>
              <a:t>Koning</a:t>
            </a:r>
            <a:r>
              <a:rPr lang="nl-NL" sz="2800" dirty="0" smtClean="0">
                <a:solidFill>
                  <a:srgbClr val="002060"/>
                </a:solidFill>
              </a:rPr>
              <a:t>inne</a:t>
            </a:r>
            <a:r>
              <a:rPr lang="nl-NL" sz="2800" dirty="0" smtClean="0">
                <a:solidFill>
                  <a:schemeClr val="accent6"/>
                </a:solidFill>
              </a:rPr>
              <a:t>dag </a:t>
            </a:r>
            <a:r>
              <a:rPr lang="nl-NL" sz="2800" dirty="0" smtClean="0"/>
              <a:t>verkoop</a:t>
            </a:r>
            <a:br>
              <a:rPr lang="nl-NL" sz="2800" dirty="0" smtClean="0"/>
            </a:b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>- </a:t>
            </a:r>
            <a:r>
              <a:rPr lang="nl-NL" sz="2800" dirty="0" err="1" smtClean="0"/>
              <a:t>Apollolaan</a:t>
            </a:r>
            <a:r>
              <a:rPr lang="nl-NL" sz="2800" dirty="0" smtClean="0"/>
              <a:t> </a:t>
            </a:r>
            <a:r>
              <a:rPr lang="nl-NL" sz="2800" dirty="0" smtClean="0"/>
              <a:t>bij </a:t>
            </a:r>
            <a:r>
              <a:rPr lang="nl-NL" sz="2800" dirty="0" smtClean="0"/>
              <a:t>Hilton -</a:t>
            </a:r>
            <a:endParaRPr lang="nl-NL" sz="2800" dirty="0"/>
          </a:p>
        </p:txBody>
      </p:sp>
      <p:pic>
        <p:nvPicPr>
          <p:cNvPr id="4" name="Picture 4" descr="DSCN09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38989"/>
            <a:ext cx="5076056" cy="6996989"/>
          </a:xfrm>
          <a:prstGeom prst="rect">
            <a:avLst/>
          </a:prstGeom>
          <a:noFill/>
        </p:spPr>
      </p:pic>
      <p:sp>
        <p:nvSpPr>
          <p:cNvPr id="7" name="Rechthoek 6"/>
          <p:cNvSpPr/>
          <p:nvPr/>
        </p:nvSpPr>
        <p:spPr>
          <a:xfrm>
            <a:off x="2771800" y="5805264"/>
            <a:ext cx="7560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solidFill>
                  <a:schemeClr val="bg2"/>
                </a:solidFill>
              </a:rPr>
              <a:t> </a:t>
            </a:r>
            <a:r>
              <a:rPr lang="nl-NL" sz="2800" dirty="0" err="1" smtClean="0">
                <a:solidFill>
                  <a:schemeClr val="bg2"/>
                </a:solidFill>
              </a:rPr>
              <a:t>Ricia</a:t>
            </a:r>
            <a:r>
              <a:rPr lang="nl-NL" sz="2800" dirty="0" smtClean="0">
                <a:solidFill>
                  <a:schemeClr val="bg2"/>
                </a:solidFill>
              </a:rPr>
              <a:t> brengt al  </a:t>
            </a:r>
            <a:r>
              <a:rPr lang="nl-NL" sz="2800" dirty="0" smtClean="0"/>
              <a:t>vroeg</a:t>
            </a:r>
            <a:r>
              <a:rPr lang="nl-NL" sz="2800" dirty="0" smtClean="0">
                <a:solidFill>
                  <a:schemeClr val="bg2"/>
                </a:solidFill>
              </a:rPr>
              <a:t> </a:t>
            </a:r>
            <a:r>
              <a:rPr lang="nl-NL" sz="2800" dirty="0" smtClean="0"/>
              <a:t>haar poezenspullen   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531" y="6063891"/>
            <a:ext cx="9144000" cy="62068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800" dirty="0" smtClean="0"/>
              <a:t>                  wij houden tevreden pauze bij € 300,- inkomsten</a:t>
            </a:r>
            <a:endParaRPr lang="nl-NL" sz="2800" dirty="0"/>
          </a:p>
        </p:txBody>
      </p:sp>
      <p:pic>
        <p:nvPicPr>
          <p:cNvPr id="4" name="Picture 4" descr="DSCN09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0"/>
            <a:ext cx="7956376" cy="5987180"/>
          </a:xfrm>
          <a:prstGeom prst="rect">
            <a:avLst/>
          </a:prstGeom>
          <a:noFill/>
        </p:spPr>
      </p:pic>
      <p:sp>
        <p:nvSpPr>
          <p:cNvPr id="6" name="Rechthoek 5"/>
          <p:cNvSpPr/>
          <p:nvPr/>
        </p:nvSpPr>
        <p:spPr>
          <a:xfrm>
            <a:off x="395536" y="5373216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/>
              <a:t>2007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427249" y="-236589"/>
            <a:ext cx="10297144" cy="1143000"/>
          </a:xfrm>
        </p:spPr>
        <p:txBody>
          <a:bodyPr>
            <a:normAutofit/>
          </a:bodyPr>
          <a:lstStyle/>
          <a:p>
            <a:r>
              <a:rPr lang="nl-NL" sz="2800" dirty="0" smtClean="0"/>
              <a:t> later volgen gouden tijden in de van </a:t>
            </a:r>
            <a:r>
              <a:rPr lang="nl-NL" sz="2800" dirty="0" err="1" smtClean="0"/>
              <a:t>Baerlestraat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47056" y="6309320"/>
            <a:ext cx="8496944" cy="54868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800" dirty="0" smtClean="0"/>
              <a:t>             …en heeft </a:t>
            </a:r>
            <a:r>
              <a:rPr lang="nl-NL" sz="2800" dirty="0" err="1" smtClean="0"/>
              <a:t>Ricia</a:t>
            </a:r>
            <a:r>
              <a:rPr lang="nl-NL" sz="2800" dirty="0" smtClean="0"/>
              <a:t> een tijdje geen zitkamer (opslag)</a:t>
            </a:r>
            <a:endParaRPr lang="nl-NL" sz="2800" dirty="0"/>
          </a:p>
        </p:txBody>
      </p:sp>
      <p:pic>
        <p:nvPicPr>
          <p:cNvPr id="4098" name="Picture 2" descr="C:\Users\N\Documents\SOROPTIMISTEN\nieuwjaarsborrel 2015\exporteren\Ans en Marianne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7392821" cy="5544616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3491880" y="29249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Ans en Marianne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524328" y="5373216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/>
              <a:t>2011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35696" y="3212976"/>
            <a:ext cx="6995120" cy="634082"/>
          </a:xfrm>
        </p:spPr>
        <p:txBody>
          <a:bodyPr>
            <a:normAutofit fontScale="90000"/>
          </a:bodyPr>
          <a:lstStyle/>
          <a:p>
            <a:endParaRPr lang="nl-NL" dirty="0">
              <a:solidFill>
                <a:schemeClr val="bg2"/>
              </a:solidFill>
            </a:endParaRPr>
          </a:p>
        </p:txBody>
      </p:sp>
      <p:pic>
        <p:nvPicPr>
          <p:cNvPr id="5122" name="Picture 2" descr="C:\Users\N\Documents\SOROPTIMISTEN\nieuwjaarsborrel 2015\Temp1_koninginnedag 2011.zip\DSCN03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         	           </a:t>
            </a:r>
            <a:r>
              <a:rPr lang="nl-NL" sz="2800" dirty="0" smtClean="0"/>
              <a:t>wij ontdekken ‘verborgen schat’ Louise</a:t>
            </a:r>
            <a:endParaRPr lang="nl-NL" sz="2800" dirty="0"/>
          </a:p>
        </p:txBody>
      </p:sp>
      <p:sp>
        <p:nvSpPr>
          <p:cNvPr id="7" name="Tekstvak 6"/>
          <p:cNvSpPr txBox="1"/>
          <p:nvPr/>
        </p:nvSpPr>
        <p:spPr>
          <a:xfrm>
            <a:off x="3563888" y="4941168"/>
            <a:ext cx="2953053" cy="369332"/>
          </a:xfrm>
          <a:prstGeom prst="rect">
            <a:avLst/>
          </a:prstGeom>
          <a:solidFill>
            <a:schemeClr val="bg2">
              <a:lumMod val="90000"/>
              <a:alpha val="67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Anna, </a:t>
            </a:r>
            <a:r>
              <a:rPr lang="nl-NL" dirty="0" err="1" smtClean="0"/>
              <a:t>Ricia</a:t>
            </a:r>
            <a:r>
              <a:rPr lang="nl-NL" dirty="0" smtClean="0"/>
              <a:t>, Marianne, Louise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7992888" cy="1052736"/>
          </a:xfrm>
        </p:spPr>
        <p:txBody>
          <a:bodyPr>
            <a:normAutofit/>
          </a:bodyPr>
          <a:lstStyle/>
          <a:p>
            <a:r>
              <a:rPr lang="nl-NL" sz="3200" dirty="0" smtClean="0"/>
              <a:t>   een weekend  in het </a:t>
            </a:r>
            <a:r>
              <a:rPr lang="nl-NL" sz="3200" dirty="0" err="1" smtClean="0"/>
              <a:t>Gré</a:t>
            </a:r>
            <a:r>
              <a:rPr lang="nl-NL" sz="3200" dirty="0" smtClean="0"/>
              <a:t> </a:t>
            </a:r>
            <a:r>
              <a:rPr lang="nl-NL" sz="3200" dirty="0" err="1" smtClean="0"/>
              <a:t>Kellerhuis</a:t>
            </a:r>
            <a:endParaRPr lang="nl-NL" sz="3200" dirty="0"/>
          </a:p>
        </p:txBody>
      </p:sp>
      <p:pic>
        <p:nvPicPr>
          <p:cNvPr id="2051" name="Picture 3" descr="C:\Users\N\Documents\SOROPTIMISTEN\nieuwjaarsborrel 2015\2015-01-06\Scan-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2939"/>
            <a:ext cx="9144000" cy="6195061"/>
          </a:xfrm>
          <a:prstGeom prst="rect">
            <a:avLst/>
          </a:prstGeom>
          <a:noFill/>
        </p:spPr>
      </p:pic>
      <p:sp>
        <p:nvSpPr>
          <p:cNvPr id="6" name="Rechthoek 5"/>
          <p:cNvSpPr/>
          <p:nvPr/>
        </p:nvSpPr>
        <p:spPr>
          <a:xfrm>
            <a:off x="7740352" y="2564904"/>
            <a:ext cx="984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/>
              <a:t>1980</a:t>
            </a:r>
            <a:r>
              <a:rPr lang="nl-NL" sz="2400" dirty="0" smtClean="0"/>
              <a:t> 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0" y="6237312"/>
            <a:ext cx="9395520" cy="620688"/>
          </a:xfrm>
          <a:solidFill>
            <a:schemeClr val="bg2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nl-NL" sz="2800" dirty="0" smtClean="0"/>
              <a:t>    zijn kinderwagen is voor € 100 in de voorverkoop verkocht</a:t>
            </a:r>
            <a:endParaRPr lang="nl-NL" sz="28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819472"/>
            <a:ext cx="9409046" cy="705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hoek 7"/>
          <p:cNvSpPr/>
          <p:nvPr/>
        </p:nvSpPr>
        <p:spPr>
          <a:xfrm rot="547012">
            <a:off x="4584447" y="2349342"/>
            <a:ext cx="45921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>
                <a:solidFill>
                  <a:schemeClr val="bg2"/>
                </a:solidFill>
              </a:rPr>
              <a:t> </a:t>
            </a:r>
            <a:r>
              <a:rPr lang="nl-NL" sz="2800" dirty="0" err="1" smtClean="0">
                <a:solidFill>
                  <a:schemeClr val="bg2"/>
                </a:solidFill>
              </a:rPr>
              <a:t>Izzy</a:t>
            </a:r>
            <a:r>
              <a:rPr lang="nl-NL" sz="2800" dirty="0" smtClean="0">
                <a:solidFill>
                  <a:schemeClr val="bg2"/>
                </a:solidFill>
              </a:rPr>
              <a:t> </a:t>
            </a:r>
            <a:r>
              <a:rPr lang="nl-NL" sz="2800" dirty="0" smtClean="0">
                <a:solidFill>
                  <a:schemeClr val="bg2"/>
                </a:solidFill>
              </a:rPr>
              <a:t>is onze jongste schat</a:t>
            </a:r>
            <a:r>
              <a:rPr lang="nl-NL" sz="2800" dirty="0" smtClean="0">
                <a:solidFill>
                  <a:schemeClr val="bg2"/>
                </a:solidFill>
              </a:rPr>
              <a:t>...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12160" y="0"/>
            <a:ext cx="3347864" cy="685800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nl-NL" sz="2800" dirty="0" smtClean="0"/>
              <a:t>er zijn nog veel  </a:t>
            </a:r>
            <a:br>
              <a:rPr lang="nl-NL" sz="2800" dirty="0" smtClean="0"/>
            </a:br>
            <a:r>
              <a:rPr lang="nl-NL" sz="2800" dirty="0" smtClean="0"/>
              <a:t>meer schatten</a:t>
            </a:r>
            <a:br>
              <a:rPr lang="nl-NL" sz="2800" dirty="0" smtClean="0"/>
            </a:br>
            <a:r>
              <a:rPr lang="nl-NL" sz="2800" dirty="0" smtClean="0"/>
              <a:t> zoals in Indonesië </a:t>
            </a:r>
            <a:br>
              <a:rPr lang="nl-NL" sz="2800" dirty="0" smtClean="0"/>
            </a:b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>wij verdienen</a:t>
            </a:r>
            <a:br>
              <a:rPr lang="nl-NL" sz="2800" dirty="0" smtClean="0"/>
            </a:br>
            <a:r>
              <a:rPr lang="nl-NL" sz="2800" dirty="0" smtClean="0"/>
              <a:t>operaties op </a:t>
            </a:r>
            <a:br>
              <a:rPr lang="nl-NL" sz="2800" dirty="0" smtClean="0"/>
            </a:br>
            <a:r>
              <a:rPr lang="nl-NL" sz="2800" dirty="0" smtClean="0"/>
              <a:t>Koninginnedag ! </a:t>
            </a:r>
            <a:endParaRPr lang="nl-NL" sz="2800" dirty="0"/>
          </a:p>
        </p:txBody>
      </p:sp>
      <p:pic>
        <p:nvPicPr>
          <p:cNvPr id="6146" name="Picture 2" descr="C:\Users\N\Documents\SOROPTIMISTEN\nieuwjaarsborrel 2015\doel Koninginnedag 2011\DSCN0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46245"/>
            <a:ext cx="6228184" cy="8304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936104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nl-NL" sz="4000" dirty="0" smtClean="0"/>
              <a:t>   </a:t>
            </a:r>
            <a:r>
              <a:rPr lang="nl-NL" sz="2800" dirty="0" smtClean="0"/>
              <a:t>maar daar buiten zijn wij ook ons eigen goede doel </a:t>
            </a:r>
            <a:endParaRPr lang="nl-NL" sz="2800" dirty="0"/>
          </a:p>
        </p:txBody>
      </p:sp>
      <p:pic>
        <p:nvPicPr>
          <p:cNvPr id="5" name="Picture 2" descr="C:\Users\N\Documents\SOROPTIMISTEN\nieuwjaarsborrel 2015\zomeruitje (Wout en Alexandra) 3\PICT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880860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827584" y="609329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>
                <a:solidFill>
                  <a:schemeClr val="bg2"/>
                </a:solidFill>
              </a:rPr>
              <a:t>2010</a:t>
            </a:r>
            <a:endParaRPr lang="nl-NL" sz="2400" dirty="0">
              <a:solidFill>
                <a:schemeClr val="bg2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516216" y="5589240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Neeltje </a:t>
            </a:r>
          </a:p>
          <a:p>
            <a:r>
              <a:rPr lang="nl-NL" dirty="0" err="1" smtClean="0">
                <a:solidFill>
                  <a:schemeClr val="bg2"/>
                </a:solidFill>
              </a:rPr>
              <a:t>Fischer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995936" y="4797152"/>
            <a:ext cx="1341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Marie-Ange</a:t>
            </a:r>
            <a:r>
              <a:rPr lang="nl-NL" dirty="0" smtClean="0">
                <a:solidFill>
                  <a:schemeClr val="bg2"/>
                </a:solidFill>
              </a:rPr>
              <a:t> </a:t>
            </a:r>
          </a:p>
          <a:p>
            <a:r>
              <a:rPr lang="nl-NL" dirty="0" smtClean="0">
                <a:solidFill>
                  <a:schemeClr val="bg2"/>
                </a:solidFill>
              </a:rPr>
              <a:t>  van Holthe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257506" y="3354865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Willemien </a:t>
            </a:r>
          </a:p>
          <a:p>
            <a:r>
              <a:rPr lang="nl-NL" dirty="0" smtClean="0">
                <a:solidFill>
                  <a:schemeClr val="bg2"/>
                </a:solidFill>
              </a:rPr>
              <a:t>Derksema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51520" y="2708920"/>
            <a:ext cx="752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Frida </a:t>
            </a:r>
          </a:p>
          <a:p>
            <a:r>
              <a:rPr lang="nl-NL" dirty="0" err="1" smtClean="0">
                <a:solidFill>
                  <a:schemeClr val="bg2"/>
                </a:solidFill>
              </a:rPr>
              <a:t>Tjiook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2699792" y="4005064"/>
            <a:ext cx="925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Pamela </a:t>
            </a:r>
          </a:p>
          <a:p>
            <a:r>
              <a:rPr lang="nl-NL" dirty="0" smtClean="0">
                <a:solidFill>
                  <a:schemeClr val="bg2"/>
                </a:solidFill>
              </a:rPr>
              <a:t>Stibbe</a:t>
            </a:r>
            <a:endParaRPr lang="nl-NL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098" name="Picture 2" descr="C:\Users\N\Documents\SOROPTIMISTEN\nieuwjaarsborrel 2015\zomeruitje (Wout en Alexandra) 4\PICT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9430"/>
          </a:xfrm>
          <a:prstGeom prst="rect">
            <a:avLst/>
          </a:prstGeom>
          <a:noFill/>
        </p:spPr>
      </p:pic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 rot="241951">
            <a:off x="1203155" y="5178017"/>
            <a:ext cx="6760017" cy="679700"/>
          </a:xfrm>
          <a:noFill/>
        </p:spPr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nl-NL" dirty="0" smtClean="0">
                <a:solidFill>
                  <a:schemeClr val="bg2"/>
                </a:solidFill>
              </a:rPr>
              <a:t>  </a:t>
            </a:r>
            <a:r>
              <a:rPr lang="nl-NL" sz="8600" dirty="0" smtClean="0">
                <a:solidFill>
                  <a:schemeClr val="bg1"/>
                </a:solidFill>
              </a:rPr>
              <a:t>zoals op  een zomeruitje op de Weerribben </a:t>
            </a:r>
            <a:endParaRPr lang="nl-NL" sz="5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78098"/>
          </a:xfrm>
        </p:spPr>
        <p:txBody>
          <a:bodyPr>
            <a:normAutofit/>
          </a:bodyPr>
          <a:lstStyle/>
          <a:p>
            <a:r>
              <a:rPr lang="nl-NL" sz="2800" dirty="0" smtClean="0"/>
              <a:t>      </a:t>
            </a:r>
            <a:r>
              <a:rPr lang="nl-NL" sz="2800" dirty="0" smtClean="0"/>
              <a:t>    of </a:t>
            </a:r>
            <a:r>
              <a:rPr lang="nl-NL" sz="2800" dirty="0" smtClean="0"/>
              <a:t>op een najaarsuitje  naar Marokko</a:t>
            </a:r>
            <a:endParaRPr lang="nl-NL" sz="2800" dirty="0"/>
          </a:p>
        </p:txBody>
      </p:sp>
      <p:pic>
        <p:nvPicPr>
          <p:cNvPr id="6146" name="Picture 2" descr="C:\Users\N\Documents\SOROPTIMISTEN\nieuwjaarsborrel 2015\soroptimisten in Marokko\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8388424" cy="6291318"/>
          </a:xfrm>
          <a:prstGeom prst="rect">
            <a:avLst/>
          </a:prstGeom>
          <a:noFill/>
        </p:spPr>
      </p:pic>
      <p:sp>
        <p:nvSpPr>
          <p:cNvPr id="6" name="Tijdelijke aanduiding voor inhoud 2"/>
          <p:cNvSpPr>
            <a:spLocks noGrp="1"/>
          </p:cNvSpPr>
          <p:nvPr>
            <p:ph idx="1"/>
          </p:nvPr>
        </p:nvSpPr>
        <p:spPr>
          <a:xfrm>
            <a:off x="5292080" y="6165304"/>
            <a:ext cx="4176464" cy="6926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800" dirty="0" smtClean="0">
                <a:solidFill>
                  <a:schemeClr val="bg2"/>
                </a:solidFill>
              </a:rPr>
              <a:t>    ‘om geld te brengen’</a:t>
            </a:r>
            <a:endParaRPr lang="nl-NL" sz="2800" dirty="0">
              <a:solidFill>
                <a:schemeClr val="bg2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004048" y="4293096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Xiao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596336" y="1700808"/>
            <a:ext cx="15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Marie-Ange</a:t>
            </a:r>
            <a:r>
              <a:rPr lang="nl-NL" b="1" dirty="0" smtClean="0">
                <a:solidFill>
                  <a:schemeClr val="bg2"/>
                </a:solidFill>
              </a:rPr>
              <a:t> </a:t>
            </a:r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940152" y="1052736"/>
            <a:ext cx="88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Debora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283968" y="1556792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Marian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4260055" y="3244334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Ricia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3347864" y="1052736"/>
            <a:ext cx="1007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Annette</a:t>
            </a:r>
            <a:r>
              <a:rPr lang="nl-NL" b="1" dirty="0" smtClean="0">
                <a:solidFill>
                  <a:schemeClr val="bg2"/>
                </a:solidFill>
              </a:rPr>
              <a:t> </a:t>
            </a:r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1691680" y="1700808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Nel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779912" y="306896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Anne-Miek</a:t>
            </a:r>
            <a:endParaRPr lang="nl-NL" dirty="0"/>
          </a:p>
        </p:txBody>
      </p:sp>
      <p:sp>
        <p:nvSpPr>
          <p:cNvPr id="14" name="Tekstvak 13"/>
          <p:cNvSpPr txBox="1"/>
          <p:nvPr/>
        </p:nvSpPr>
        <p:spPr>
          <a:xfrm>
            <a:off x="6012160" y="443711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Anna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N\Documents\SOROPTIMISTEN\nieuwjaarsborrel 2015\magnolia bloeit\Scan-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7236296" cy="5318680"/>
          </a:xfrm>
          <a:prstGeom prst="rect">
            <a:avLst/>
          </a:prstGeom>
          <a:noFill/>
        </p:spPr>
      </p:pic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2051720" y="6237312"/>
            <a:ext cx="6840760" cy="764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2042774" y="6147101"/>
            <a:ext cx="66967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 smtClean="0"/>
              <a:t>   		   </a:t>
            </a:r>
            <a:r>
              <a:rPr lang="nl-NL" sz="2800" dirty="0" smtClean="0"/>
              <a:t>voor </a:t>
            </a:r>
            <a:r>
              <a:rPr lang="nl-NL" sz="2800" dirty="0" err="1" smtClean="0"/>
              <a:t>Windsor</a:t>
            </a:r>
            <a:r>
              <a:rPr lang="nl-NL" sz="2800" dirty="0" smtClean="0"/>
              <a:t> - na een orkaan</a:t>
            </a:r>
            <a:endParaRPr lang="nl-NL" sz="280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971600" y="0"/>
            <a:ext cx="8424936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1115616" y="188640"/>
            <a:ext cx="5225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ooit werd een magnolia geplant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6164842"/>
            <a:ext cx="8760433" cy="69315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dirty="0" smtClean="0"/>
              <a:t>         </a:t>
            </a:r>
            <a:r>
              <a:rPr lang="nl-NL" sz="2800" dirty="0" smtClean="0"/>
              <a:t>met ‘the keeper of </a:t>
            </a:r>
            <a:r>
              <a:rPr lang="nl-NL" sz="2800" dirty="0" err="1" smtClean="0"/>
              <a:t>Saville</a:t>
            </a:r>
            <a:r>
              <a:rPr lang="nl-NL" sz="2800" dirty="0" smtClean="0"/>
              <a:t> </a:t>
            </a:r>
            <a:r>
              <a:rPr lang="nl-NL" sz="2800" dirty="0" err="1" smtClean="0"/>
              <a:t>gardens</a:t>
            </a:r>
            <a:r>
              <a:rPr lang="nl-NL" sz="2800" dirty="0" smtClean="0"/>
              <a:t>’ en club </a:t>
            </a:r>
            <a:r>
              <a:rPr lang="nl-NL" sz="2800" dirty="0" err="1" smtClean="0"/>
              <a:t>Slough</a:t>
            </a:r>
            <a:endParaRPr lang="nl-NL" sz="2800" dirty="0"/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80395" cy="616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kstvak 5"/>
          <p:cNvSpPr txBox="1"/>
          <p:nvPr/>
        </p:nvSpPr>
        <p:spPr>
          <a:xfrm>
            <a:off x="6444208" y="3933056"/>
            <a:ext cx="2699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>
                <a:solidFill>
                  <a:schemeClr val="bg2"/>
                </a:solidFill>
              </a:rPr>
              <a:t> </a:t>
            </a:r>
            <a:endParaRPr lang="nl-NL" sz="2000" dirty="0"/>
          </a:p>
        </p:txBody>
      </p:sp>
      <p:sp>
        <p:nvSpPr>
          <p:cNvPr id="7" name="Tekstvak 6"/>
          <p:cNvSpPr txBox="1"/>
          <p:nvPr/>
        </p:nvSpPr>
        <p:spPr>
          <a:xfrm>
            <a:off x="6300192" y="5229200"/>
            <a:ext cx="1044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schemeClr val="bg2"/>
                </a:solidFill>
              </a:rPr>
              <a:t>1989</a:t>
            </a:r>
            <a:endParaRPr lang="nl-NL" sz="2400" dirty="0">
              <a:solidFill>
                <a:schemeClr val="bg2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059832" y="1772816"/>
            <a:ext cx="681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Thilly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899592" y="134076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Geertrui</a:t>
            </a:r>
            <a:endParaRPr lang="nl-NL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900608" y="0"/>
            <a:ext cx="7571184" cy="652934"/>
          </a:xfrm>
        </p:spPr>
        <p:txBody>
          <a:bodyPr>
            <a:normAutofit/>
          </a:bodyPr>
          <a:lstStyle/>
          <a:p>
            <a:r>
              <a:rPr lang="nl-NL" sz="2400" dirty="0" smtClean="0"/>
              <a:t>iedereen blij</a:t>
            </a:r>
            <a:endParaRPr lang="nl-NL" sz="2400" dirty="0"/>
          </a:p>
        </p:txBody>
      </p:sp>
      <p:pic>
        <p:nvPicPr>
          <p:cNvPr id="29698" name="Picture 2" descr="C:\Users\N\Documents\SOROPTIMISTEN\nieuwjaarsborrel 2015\Windsor - Magnolea\Scan-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40568" y="692696"/>
            <a:ext cx="10393222" cy="5112568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1979712" y="39330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Yvonne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179512" y="486916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Gill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4499992" y="371703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Willemien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7524328" y="292494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Marie-Ange</a:t>
            </a:r>
            <a:endParaRPr lang="nl-NL" dirty="0">
              <a:solidFill>
                <a:schemeClr val="bg2"/>
              </a:solidFill>
            </a:endParaRPr>
          </a:p>
        </p:txBody>
      </p:sp>
      <p:pic>
        <p:nvPicPr>
          <p:cNvPr id="10" name="Picture 3" descr="C:\Users\N\Documents\SOROPTIMISTEN\nieuwjaarsborrel 2015\groeit en bloeit\Scan-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30098">
            <a:off x="3129459" y="4139702"/>
            <a:ext cx="4100384" cy="2219333"/>
          </a:xfrm>
          <a:prstGeom prst="rect">
            <a:avLst/>
          </a:prstGeom>
          <a:noFill/>
        </p:spPr>
      </p:pic>
      <p:sp>
        <p:nvSpPr>
          <p:cNvPr id="11" name="Rechthoek 10"/>
          <p:cNvSpPr/>
          <p:nvPr/>
        </p:nvSpPr>
        <p:spPr>
          <a:xfrm>
            <a:off x="7164288" y="5949280"/>
            <a:ext cx="1979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/>
              <a:t> </a:t>
            </a:r>
            <a:r>
              <a:rPr lang="nl-NL" sz="2400" dirty="0" smtClean="0"/>
              <a:t>maar dan…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619672" y="4941168"/>
            <a:ext cx="662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“Prior to </a:t>
            </a:r>
            <a:r>
              <a:rPr lang="nl-NL" sz="2400" dirty="0" err="1" smtClean="0"/>
              <a:t>our</a:t>
            </a:r>
            <a:r>
              <a:rPr lang="nl-NL" sz="2400" dirty="0" smtClean="0"/>
              <a:t> April </a:t>
            </a:r>
            <a:r>
              <a:rPr lang="nl-NL" sz="2400" dirty="0" err="1" smtClean="0"/>
              <a:t>visit</a:t>
            </a:r>
            <a:r>
              <a:rPr lang="nl-NL" sz="2400" dirty="0" smtClean="0"/>
              <a:t> we </a:t>
            </a:r>
            <a:r>
              <a:rPr lang="nl-NL" sz="2400" dirty="0" err="1" smtClean="0"/>
              <a:t>were</a:t>
            </a:r>
            <a:r>
              <a:rPr lang="nl-NL" sz="2400" dirty="0" smtClean="0"/>
              <a:t> </a:t>
            </a:r>
            <a:r>
              <a:rPr lang="nl-NL" sz="2400" dirty="0" err="1" smtClean="0"/>
              <a:t>told</a:t>
            </a:r>
            <a:r>
              <a:rPr lang="nl-NL" sz="2400" dirty="0" smtClean="0"/>
              <a:t>…</a:t>
            </a:r>
          </a:p>
          <a:p>
            <a:r>
              <a:rPr lang="nl-NL" sz="2400" dirty="0" smtClean="0"/>
              <a:t>  		the magnolia is </a:t>
            </a:r>
            <a:r>
              <a:rPr lang="nl-NL" sz="2400" dirty="0" err="1" smtClean="0"/>
              <a:t>an</a:t>
            </a:r>
            <a:r>
              <a:rPr lang="nl-NL" sz="2400" dirty="0" smtClean="0"/>
              <a:t> </a:t>
            </a:r>
            <a:r>
              <a:rPr lang="nl-NL" sz="2400" dirty="0" err="1" smtClean="0"/>
              <a:t>unhappy</a:t>
            </a:r>
            <a:r>
              <a:rPr lang="nl-NL" sz="2400" dirty="0" smtClean="0"/>
              <a:t> tree… </a:t>
            </a:r>
          </a:p>
          <a:p>
            <a:r>
              <a:rPr lang="nl-NL" sz="2400" dirty="0" smtClean="0"/>
              <a:t>  </a:t>
            </a:r>
            <a:r>
              <a:rPr lang="nl-NL" sz="2400" dirty="0" err="1" smtClean="0"/>
              <a:t>Having</a:t>
            </a:r>
            <a:r>
              <a:rPr lang="nl-NL" sz="2400" dirty="0" smtClean="0"/>
              <a:t> </a:t>
            </a:r>
            <a:r>
              <a:rPr lang="nl-NL" sz="2400" dirty="0" err="1" smtClean="0"/>
              <a:t>looked</a:t>
            </a:r>
            <a:r>
              <a:rPr lang="nl-NL" sz="2400" dirty="0" smtClean="0"/>
              <a:t> at the </a:t>
            </a:r>
            <a:r>
              <a:rPr lang="nl-NL" sz="2400" dirty="0" err="1" smtClean="0"/>
              <a:t>lonely</a:t>
            </a:r>
            <a:r>
              <a:rPr lang="nl-NL" sz="2400" dirty="0" smtClean="0"/>
              <a:t> </a:t>
            </a:r>
            <a:r>
              <a:rPr lang="nl-NL" sz="2400" dirty="0" err="1" smtClean="0"/>
              <a:t>bloom</a:t>
            </a:r>
            <a:r>
              <a:rPr lang="nl-NL" sz="2400" dirty="0" smtClean="0"/>
              <a:t> </a:t>
            </a:r>
          </a:p>
          <a:p>
            <a:r>
              <a:rPr lang="nl-NL" sz="2400" dirty="0" smtClean="0"/>
              <a:t>  		we </a:t>
            </a:r>
            <a:r>
              <a:rPr lang="nl-NL" sz="2400" dirty="0" err="1" smtClean="0"/>
              <a:t>could</a:t>
            </a:r>
            <a:r>
              <a:rPr lang="nl-NL" sz="2400" dirty="0" smtClean="0"/>
              <a:t> </a:t>
            </a:r>
            <a:r>
              <a:rPr lang="nl-NL" sz="2400" dirty="0" err="1" smtClean="0"/>
              <a:t>not</a:t>
            </a:r>
            <a:r>
              <a:rPr lang="nl-NL" sz="2400" dirty="0" smtClean="0"/>
              <a:t> </a:t>
            </a:r>
            <a:r>
              <a:rPr lang="nl-NL" sz="2400" dirty="0" err="1" smtClean="0"/>
              <a:t>disagree</a:t>
            </a:r>
            <a:r>
              <a:rPr lang="nl-NL" sz="2400" dirty="0" smtClean="0"/>
              <a:t>.”</a:t>
            </a:r>
            <a:endParaRPr lang="nl-NL" sz="2400" dirty="0"/>
          </a:p>
        </p:txBody>
      </p:sp>
      <p:pic>
        <p:nvPicPr>
          <p:cNvPr id="8" name="Picture 2" descr="C:\Users\N\Documents\SOROPTIMISTEN\nieuwjaarsborrel 2015\Magnolia - best bloom 2004\Scan-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3136946" cy="4699545"/>
          </a:xfrm>
          <a:prstGeom prst="rect">
            <a:avLst/>
          </a:prstGeom>
          <a:noFill/>
        </p:spPr>
      </p:pic>
      <p:sp>
        <p:nvSpPr>
          <p:cNvPr id="9" name="Rechthoek 8"/>
          <p:cNvSpPr/>
          <p:nvPr/>
        </p:nvSpPr>
        <p:spPr>
          <a:xfrm rot="21409145">
            <a:off x="2206329" y="2428295"/>
            <a:ext cx="2875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err="1" smtClean="0">
                <a:solidFill>
                  <a:schemeClr val="bg2"/>
                </a:solidFill>
              </a:rPr>
              <a:t>Lonely</a:t>
            </a:r>
            <a:r>
              <a:rPr lang="nl-NL" sz="2400" dirty="0" smtClean="0">
                <a:solidFill>
                  <a:schemeClr val="bg2"/>
                </a:solidFill>
              </a:rPr>
              <a:t> </a:t>
            </a:r>
            <a:r>
              <a:rPr lang="nl-NL" sz="2400" dirty="0" smtClean="0"/>
              <a:t> </a:t>
            </a:r>
            <a:r>
              <a:rPr lang="nl-NL" sz="2400" dirty="0" err="1" smtClean="0"/>
              <a:t>bloom</a:t>
            </a:r>
            <a:r>
              <a:rPr lang="nl-NL" sz="2400" dirty="0" smtClean="0"/>
              <a:t>  2005</a:t>
            </a:r>
            <a:endParaRPr lang="nl-NL" sz="2400" dirty="0"/>
          </a:p>
        </p:txBody>
      </p:sp>
      <p:sp>
        <p:nvSpPr>
          <p:cNvPr id="10" name="Rechthoek 9"/>
          <p:cNvSpPr/>
          <p:nvPr/>
        </p:nvSpPr>
        <p:spPr>
          <a:xfrm>
            <a:off x="3156335" y="1556792"/>
            <a:ext cx="3585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dirty="0" smtClean="0"/>
              <a:t>… volgt een brief uit </a:t>
            </a:r>
            <a:r>
              <a:rPr lang="nl-NL" sz="2400" dirty="0" err="1" smtClean="0"/>
              <a:t>Slough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70428" y="-283885"/>
            <a:ext cx="9414428" cy="1143000"/>
          </a:xfrm>
        </p:spPr>
        <p:txBody>
          <a:bodyPr>
            <a:normAutofit/>
          </a:bodyPr>
          <a:lstStyle/>
          <a:p>
            <a:r>
              <a:rPr lang="nl-NL" sz="2800" dirty="0" smtClean="0"/>
              <a:t>        </a:t>
            </a:r>
            <a:br>
              <a:rPr lang="nl-NL" sz="2800" dirty="0" smtClean="0"/>
            </a:br>
            <a:r>
              <a:rPr lang="nl-NL" sz="2800" dirty="0" smtClean="0"/>
              <a:t>   als </a:t>
            </a:r>
            <a:r>
              <a:rPr lang="nl-NL" sz="2800" dirty="0" err="1" smtClean="0"/>
              <a:t>Ricia</a:t>
            </a:r>
            <a:r>
              <a:rPr lang="nl-NL" sz="2800" dirty="0" smtClean="0"/>
              <a:t> verhuist ‘logeert’ Koningsdag in de </a:t>
            </a:r>
            <a:r>
              <a:rPr lang="nl-NL" sz="2800" dirty="0" err="1" smtClean="0"/>
              <a:t>Beethovenstraat</a:t>
            </a:r>
            <a:endParaRPr lang="nl-NL" sz="2800" dirty="0"/>
          </a:p>
        </p:txBody>
      </p:sp>
      <p:pic>
        <p:nvPicPr>
          <p:cNvPr id="5122" name="Picture 2" descr="C:\Users\N\Documents\SOROPTIMISTEN\nieuwjaarsborrel 2015\eerste KONINGSDAG\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764704"/>
            <a:ext cx="7164288" cy="5355305"/>
          </a:xfrm>
          <a:prstGeom prst="rect">
            <a:avLst/>
          </a:prstGeom>
          <a:noFill/>
        </p:spPr>
      </p:pic>
      <p:sp>
        <p:nvSpPr>
          <p:cNvPr id="5" name="Tekstvak 4"/>
          <p:cNvSpPr txBox="1"/>
          <p:nvPr/>
        </p:nvSpPr>
        <p:spPr>
          <a:xfrm>
            <a:off x="827584" y="1340768"/>
            <a:ext cx="1094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2014</a:t>
            </a:r>
            <a:endParaRPr lang="nl-NL" sz="2800" dirty="0"/>
          </a:p>
        </p:txBody>
      </p:sp>
      <p:sp>
        <p:nvSpPr>
          <p:cNvPr id="8" name="Tekstvak 7"/>
          <p:cNvSpPr txBox="1"/>
          <p:nvPr/>
        </p:nvSpPr>
        <p:spPr>
          <a:xfrm>
            <a:off x="0" y="61653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/>
              <a:t>                        </a:t>
            </a:r>
            <a:r>
              <a:rPr lang="nl-NL" sz="2800" smtClean="0"/>
              <a:t> … </a:t>
            </a:r>
            <a:r>
              <a:rPr lang="nl-NL" sz="2800" smtClean="0"/>
              <a:t>en </a:t>
            </a:r>
            <a:r>
              <a:rPr lang="nl-NL" sz="2800" smtClean="0"/>
              <a:t>‘vangen </a:t>
            </a:r>
            <a:r>
              <a:rPr lang="nl-NL" sz="2800" dirty="0" smtClean="0"/>
              <a:t>wij </a:t>
            </a:r>
            <a:r>
              <a:rPr lang="nl-NL" sz="2800" smtClean="0"/>
              <a:t>bezoekers </a:t>
            </a:r>
            <a:r>
              <a:rPr lang="nl-NL" sz="2800" smtClean="0"/>
              <a:t>op’ </a:t>
            </a:r>
            <a:r>
              <a:rPr lang="nl-NL" sz="2800" dirty="0" smtClean="0"/>
              <a:t>van station Zuid</a:t>
            </a:r>
            <a:endParaRPr lang="nl-NL" sz="2800" dirty="0"/>
          </a:p>
        </p:txBody>
      </p:sp>
      <p:sp>
        <p:nvSpPr>
          <p:cNvPr id="6" name="Tekstvak 5"/>
          <p:cNvSpPr txBox="1"/>
          <p:nvPr/>
        </p:nvSpPr>
        <p:spPr>
          <a:xfrm rot="151833">
            <a:off x="2987824" y="3861048"/>
            <a:ext cx="2961395" cy="369332"/>
          </a:xfrm>
          <a:prstGeom prst="rect">
            <a:avLst/>
          </a:prstGeom>
          <a:solidFill>
            <a:schemeClr val="bg2">
              <a:alpha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Nora       </a:t>
            </a:r>
            <a:r>
              <a:rPr lang="nl-NL" dirty="0" err="1" smtClean="0"/>
              <a:t>Mariette</a:t>
            </a:r>
            <a:r>
              <a:rPr lang="nl-NL" dirty="0" smtClean="0"/>
              <a:t>        Anna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 rot="21039275">
            <a:off x="279799" y="3712646"/>
            <a:ext cx="1832932" cy="138499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nl-NL" sz="2800" dirty="0" smtClean="0">
                <a:solidFill>
                  <a:srgbClr val="FFC000"/>
                </a:solidFill>
              </a:rPr>
              <a:t>    </a:t>
            </a:r>
            <a:r>
              <a:rPr lang="nl-NL" sz="2800" dirty="0" smtClean="0">
                <a:solidFill>
                  <a:srgbClr val="FFFF00"/>
                </a:solidFill>
              </a:rPr>
              <a:t>Einde</a:t>
            </a:r>
          </a:p>
          <a:p>
            <a:r>
              <a:rPr lang="nl-NL" sz="2800" b="1" dirty="0" smtClean="0">
                <a:solidFill>
                  <a:srgbClr val="FFFF00"/>
                </a:solidFill>
              </a:rPr>
              <a:t>  - </a:t>
            </a:r>
            <a:r>
              <a:rPr lang="nl-NL" sz="2800" dirty="0" smtClean="0">
                <a:solidFill>
                  <a:srgbClr val="FFFF00"/>
                </a:solidFill>
              </a:rPr>
              <a:t>wordt</a:t>
            </a:r>
            <a:r>
              <a:rPr lang="nl-NL" sz="28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nl-NL" sz="2800" dirty="0" smtClean="0">
                <a:solidFill>
                  <a:srgbClr val="FFFF00"/>
                </a:solidFill>
              </a:rPr>
              <a:t>  vervolgd -</a:t>
            </a:r>
            <a:endParaRPr lang="nl-NL" sz="2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75856" y="6309320"/>
            <a:ext cx="2448272" cy="54868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nl-NL" sz="2800" dirty="0" smtClean="0"/>
              <a:t>  aan het ontbijt </a:t>
            </a:r>
            <a:endParaRPr lang="nl-NL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8" cy="6317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hoek 4"/>
          <p:cNvSpPr/>
          <p:nvPr/>
        </p:nvSpPr>
        <p:spPr>
          <a:xfrm>
            <a:off x="0" y="1340768"/>
            <a:ext cx="2267744" cy="923330"/>
          </a:xfrm>
          <a:prstGeom prst="rect">
            <a:avLst/>
          </a:prstGeom>
          <a:solidFill>
            <a:schemeClr val="bg2">
              <a:alpha val="51000"/>
            </a:schemeClr>
          </a:solidFill>
        </p:spPr>
        <p:txBody>
          <a:bodyPr wrap="square">
            <a:spAutoFit/>
          </a:bodyPr>
          <a:lstStyle/>
          <a:p>
            <a:r>
              <a:rPr lang="nl-NL" dirty="0" err="1" smtClean="0"/>
              <a:t>Enny</a:t>
            </a:r>
            <a:r>
              <a:rPr lang="nl-NL" dirty="0" smtClean="0"/>
              <a:t> </a:t>
            </a:r>
            <a:r>
              <a:rPr lang="nl-NL" dirty="0" err="1" smtClean="0"/>
              <a:t>Riswick</a:t>
            </a:r>
            <a:r>
              <a:rPr lang="nl-NL" dirty="0" smtClean="0"/>
              <a:t> </a:t>
            </a:r>
          </a:p>
          <a:p>
            <a:r>
              <a:rPr lang="nl-NL" dirty="0" smtClean="0"/>
              <a:t>kleuterleidster/</a:t>
            </a:r>
          </a:p>
          <a:p>
            <a:r>
              <a:rPr lang="nl-NL" dirty="0" smtClean="0"/>
              <a:t>hoofd  kleuterschool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539552" y="5517232"/>
            <a:ext cx="2337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chemeClr val="bg2"/>
                </a:solidFill>
              </a:rPr>
              <a:t>Willemien Derksema</a:t>
            </a:r>
          </a:p>
          <a:p>
            <a:r>
              <a:rPr lang="nl-NL" dirty="0" smtClean="0">
                <a:solidFill>
                  <a:schemeClr val="bg2"/>
                </a:solidFill>
              </a:rPr>
              <a:t>kinderverpleegkundige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7" name="Rechthoek 6"/>
          <p:cNvSpPr/>
          <p:nvPr/>
        </p:nvSpPr>
        <p:spPr>
          <a:xfrm>
            <a:off x="7228219" y="4293096"/>
            <a:ext cx="17086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>
                <a:solidFill>
                  <a:schemeClr val="bg2"/>
                </a:solidFill>
              </a:rPr>
              <a:t>Aranka</a:t>
            </a:r>
            <a:r>
              <a:rPr lang="nl-NL" dirty="0" smtClean="0">
                <a:solidFill>
                  <a:schemeClr val="bg2"/>
                </a:solidFill>
              </a:rPr>
              <a:t>  </a:t>
            </a:r>
            <a:r>
              <a:rPr lang="nl-NL" dirty="0" err="1" smtClean="0">
                <a:solidFill>
                  <a:schemeClr val="bg2"/>
                </a:solidFill>
              </a:rPr>
              <a:t>Goijert</a:t>
            </a:r>
            <a:endParaRPr lang="nl-NL" dirty="0" smtClean="0">
              <a:solidFill>
                <a:schemeClr val="bg2"/>
              </a:solidFill>
            </a:endParaRPr>
          </a:p>
          <a:p>
            <a:r>
              <a:rPr lang="nl-NL" dirty="0" smtClean="0">
                <a:solidFill>
                  <a:schemeClr val="bg2"/>
                </a:solidFill>
              </a:rPr>
              <a:t>maatschappelijk</a:t>
            </a:r>
          </a:p>
          <a:p>
            <a:r>
              <a:rPr lang="nl-NL" dirty="0" smtClean="0">
                <a:solidFill>
                  <a:schemeClr val="bg2"/>
                </a:solidFill>
              </a:rPr>
              <a:t>werkster</a:t>
            </a:r>
            <a:endParaRPr lang="nl-NL" dirty="0">
              <a:solidFill>
                <a:schemeClr val="bg2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2915816" y="350100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Koos  Pot </a:t>
            </a:r>
          </a:p>
          <a:p>
            <a:r>
              <a:rPr lang="nl-NL" dirty="0" err="1" smtClean="0"/>
              <a:t>architecte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5940152" y="1700808"/>
            <a:ext cx="1322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Arien Groen</a:t>
            </a:r>
          </a:p>
          <a:p>
            <a:r>
              <a:rPr lang="nl-NL" dirty="0" smtClean="0"/>
              <a:t>juriste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200" dirty="0" smtClean="0">
                <a:solidFill>
                  <a:srgbClr val="FF9933"/>
                </a:solidFill>
              </a:rPr>
              <a:t>Beatrix</a:t>
            </a:r>
            <a:r>
              <a:rPr lang="nl-NL" sz="3200" dirty="0" smtClean="0"/>
              <a:t> wordt geridderd (1989)</a:t>
            </a:r>
            <a:endParaRPr lang="nl-NL" sz="32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6021288"/>
            <a:ext cx="9144000" cy="1008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dirty="0" smtClean="0"/>
              <a:t>     Lady in the Most </a:t>
            </a:r>
            <a:r>
              <a:rPr lang="nl-NL" dirty="0" err="1" smtClean="0"/>
              <a:t>Noble</a:t>
            </a:r>
            <a:r>
              <a:rPr lang="nl-NL" dirty="0" smtClean="0"/>
              <a:t> Order of the </a:t>
            </a:r>
            <a:r>
              <a:rPr lang="nl-NL" dirty="0" err="1" smtClean="0"/>
              <a:t>Garter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4872">
            <a:off x="2281194" y="1818785"/>
            <a:ext cx="4729114" cy="348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11760" y="980728"/>
            <a:ext cx="6347048" cy="1143000"/>
          </a:xfrm>
        </p:spPr>
        <p:txBody>
          <a:bodyPr>
            <a:normAutofit/>
          </a:bodyPr>
          <a:lstStyle/>
          <a:p>
            <a:r>
              <a:rPr lang="nl-NL" sz="2800" dirty="0" smtClean="0"/>
              <a:t>Prins Claus is er natuurlijk bij</a:t>
            </a:r>
            <a:endParaRPr lang="nl-NL" sz="2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95736" y="3573016"/>
            <a:ext cx="5616624" cy="93610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3000" dirty="0" smtClean="0"/>
              <a:t>… en Willemien, met hoed</a:t>
            </a:r>
            <a:r>
              <a:rPr lang="nl-NL" sz="3000" dirty="0"/>
              <a:t> </a:t>
            </a:r>
            <a:r>
              <a:rPr lang="nl-NL" dirty="0" smtClean="0"/>
              <a:t>	    </a:t>
            </a:r>
          </a:p>
        </p:txBody>
      </p:sp>
      <p:pic>
        <p:nvPicPr>
          <p:cNvPr id="6" name="Picture 2" descr="C:\Users\N\Documents\SOROPTIMISTEN\nieuwjaarsborrel 2015\Willemien Windsor 1990 - lengte\Scan-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04402" cy="6858001"/>
          </a:xfrm>
          <a:prstGeom prst="rect">
            <a:avLst/>
          </a:prstGeom>
          <a:noFill/>
        </p:spPr>
      </p:pic>
      <p:sp>
        <p:nvSpPr>
          <p:cNvPr id="7" name="Rechthoek 6"/>
          <p:cNvSpPr/>
          <p:nvPr/>
        </p:nvSpPr>
        <p:spPr>
          <a:xfrm>
            <a:off x="6084168" y="5589240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 err="1" smtClean="0"/>
              <a:t>Windsor</a:t>
            </a:r>
            <a:r>
              <a:rPr lang="nl-NL" sz="2400" dirty="0" smtClean="0"/>
              <a:t>, 1990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59632" y="6165304"/>
            <a:ext cx="6372200" cy="69269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NL" sz="2800" dirty="0" smtClean="0"/>
              <a:t>     volgens </a:t>
            </a:r>
            <a:r>
              <a:rPr lang="nl-NL" sz="2800" dirty="0" err="1" smtClean="0"/>
              <a:t>dress</a:t>
            </a:r>
            <a:r>
              <a:rPr lang="nl-NL" sz="2800" dirty="0" smtClean="0"/>
              <a:t> code van </a:t>
            </a:r>
            <a:r>
              <a:rPr lang="nl-NL" sz="2800" dirty="0" err="1" smtClean="0"/>
              <a:t>Windsor</a:t>
            </a:r>
            <a:r>
              <a:rPr lang="nl-NL" sz="2800" dirty="0" smtClean="0"/>
              <a:t> </a:t>
            </a:r>
            <a:r>
              <a:rPr lang="nl-NL" sz="2800" dirty="0" err="1" smtClean="0"/>
              <a:t>Castle</a:t>
            </a:r>
            <a:endParaRPr lang="nl-NL" sz="2800" dirty="0"/>
          </a:p>
        </p:txBody>
      </p:sp>
      <p:pic>
        <p:nvPicPr>
          <p:cNvPr id="6" name="Picture 3" descr="C:\Users\N\Documents\SOROPTIMISTEN\nieuwjaarsborrel 2015\een hoed moet - uitsnede\image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4365104"/>
            <a:ext cx="5684882" cy="187220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-1"/>
            <a:ext cx="5688069" cy="383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hoek 9"/>
          <p:cNvSpPr/>
          <p:nvPr/>
        </p:nvSpPr>
        <p:spPr>
          <a:xfrm>
            <a:off x="2699792" y="3717032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nl-NL" sz="4000" dirty="0" smtClean="0">
                <a:solidFill>
                  <a:prstClr val="black"/>
                </a:solidFill>
              </a:rPr>
              <a:t>     </a:t>
            </a:r>
            <a:r>
              <a:rPr lang="nl-NL" sz="2800" dirty="0" smtClean="0">
                <a:solidFill>
                  <a:prstClr val="black"/>
                </a:solidFill>
              </a:rPr>
              <a:t>een hoed moet  </a:t>
            </a:r>
            <a:endParaRPr lang="nl-NL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/>
          <p:cNvSpPr txBox="1"/>
          <p:nvPr/>
        </p:nvSpPr>
        <p:spPr>
          <a:xfrm>
            <a:off x="467544" y="332656"/>
            <a:ext cx="9144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    als Annie M. G. Schmidt nog bij een hospita woont… </a:t>
            </a:r>
          </a:p>
          <a:p>
            <a:endParaRPr lang="nl-NL" dirty="0"/>
          </a:p>
        </p:txBody>
      </p:sp>
      <p:pic>
        <p:nvPicPr>
          <p:cNvPr id="8" name="Picture 2" descr="C:\Users\N\Documents\SOROPTIMISTEN\nieuwjaarsborrel 2015\Louise Wenthuis\Scan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91881"/>
            <a:ext cx="3779912" cy="5466119"/>
          </a:xfrm>
          <a:prstGeom prst="rect">
            <a:avLst/>
          </a:prstGeom>
          <a:noFill/>
        </p:spPr>
      </p:pic>
      <p:sp>
        <p:nvSpPr>
          <p:cNvPr id="9" name="Tijdelijke aanduiding voor inhoud 8"/>
          <p:cNvSpPr>
            <a:spLocks noGrp="1"/>
          </p:cNvSpPr>
          <p:nvPr>
            <p:ph idx="1"/>
          </p:nvPr>
        </p:nvSpPr>
        <p:spPr>
          <a:xfrm>
            <a:off x="0" y="5877272"/>
            <a:ext cx="5364088" cy="360040"/>
          </a:xfrm>
          <a:solidFill>
            <a:schemeClr val="bg1">
              <a:lumMod val="75000"/>
              <a:alpha val="62000"/>
            </a:schemeClr>
          </a:solidFill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nl-NL" dirty="0" smtClean="0"/>
              <a:t>   </a:t>
            </a:r>
            <a:r>
              <a:rPr lang="nl-NL" sz="4500" dirty="0" smtClean="0"/>
              <a:t>Martien ter Haar met drie gasten uit </a:t>
            </a:r>
            <a:r>
              <a:rPr lang="nl-NL" sz="4500" dirty="0" err="1" smtClean="0"/>
              <a:t>Bath</a:t>
            </a:r>
            <a:r>
              <a:rPr lang="nl-NL" sz="4500" dirty="0" smtClean="0"/>
              <a:t> - GB       </a:t>
            </a:r>
          </a:p>
        </p:txBody>
      </p:sp>
      <p:sp>
        <p:nvSpPr>
          <p:cNvPr id="10" name="Rechthoek 9"/>
          <p:cNvSpPr/>
          <p:nvPr/>
        </p:nvSpPr>
        <p:spPr>
          <a:xfrm>
            <a:off x="0" y="1916832"/>
            <a:ext cx="52920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 smtClean="0"/>
              <a:t>    … wil club Amsterdam</a:t>
            </a:r>
          </a:p>
          <a:p>
            <a:r>
              <a:rPr lang="nl-NL" sz="2800" dirty="0" smtClean="0"/>
              <a:t>         - zelfstandige huisvesting </a:t>
            </a:r>
          </a:p>
          <a:p>
            <a:r>
              <a:rPr lang="nl-NL" sz="2800" dirty="0" smtClean="0"/>
              <a:t>         - voor alleenstaande vrouwen </a:t>
            </a:r>
          </a:p>
          <a:p>
            <a:r>
              <a:rPr lang="nl-NL" sz="2800" dirty="0" smtClean="0"/>
              <a:t>         - met een laag inkomen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179512" y="4149080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smtClean="0"/>
              <a:t> ‘</a:t>
            </a:r>
            <a:r>
              <a:rPr lang="nl-NL" sz="2800" dirty="0" err="1" smtClean="0"/>
              <a:t>woningopzichteres</a:t>
            </a:r>
            <a:r>
              <a:rPr lang="nl-NL" sz="2800" dirty="0" smtClean="0"/>
              <a:t>’ Louise Went </a:t>
            </a:r>
          </a:p>
          <a:p>
            <a:r>
              <a:rPr lang="nl-NL" sz="2800" dirty="0" smtClean="0"/>
              <a:t>              smeedt een plan </a:t>
            </a:r>
            <a:endParaRPr lang="nl-N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284984"/>
            <a:ext cx="9144000" cy="3249201"/>
          </a:xfrm>
        </p:spPr>
        <p:txBody>
          <a:bodyPr>
            <a:noAutofit/>
          </a:bodyPr>
          <a:lstStyle/>
          <a:p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>Soroptimist Mien Blomberg volgt Louise Went op als </a:t>
            </a:r>
            <a:r>
              <a:rPr lang="nl-NL" sz="2800" dirty="0" err="1" smtClean="0"/>
              <a:t>woningopzichteres</a:t>
            </a:r>
            <a:r>
              <a:rPr lang="nl-NL" sz="2800" dirty="0" smtClean="0"/>
              <a:t> in de Jordaan</a:t>
            </a:r>
            <a:br>
              <a:rPr lang="nl-NL" sz="2800" dirty="0" smtClean="0"/>
            </a:br>
            <a:r>
              <a:rPr lang="nl-NL" sz="2800" dirty="0" smtClean="0"/>
              <a:t/>
            </a:r>
            <a:br>
              <a:rPr lang="nl-NL" sz="2800" dirty="0" smtClean="0"/>
            </a:br>
            <a:r>
              <a:rPr lang="nl-NL" sz="2800" dirty="0" smtClean="0"/>
              <a:t>het is een nieuw beroep</a:t>
            </a:r>
            <a:br>
              <a:rPr lang="nl-NL" sz="2800" dirty="0" smtClean="0"/>
            </a:br>
            <a:r>
              <a:rPr lang="nl-NL" sz="2800" dirty="0" smtClean="0"/>
              <a:t>- volgens de methode van de ‘onopzettelijke waarneming’- </a:t>
            </a:r>
            <a:br>
              <a:rPr lang="nl-NL" sz="2800" dirty="0" smtClean="0"/>
            </a:br>
            <a:r>
              <a:rPr lang="nl-NL" sz="2800" dirty="0" smtClean="0"/>
              <a:t> en </a:t>
            </a:r>
            <a:r>
              <a:rPr lang="nl-NL" sz="2800" dirty="0" smtClean="0"/>
              <a:t>bevordert daarmee</a:t>
            </a:r>
            <a:r>
              <a:rPr lang="nl-NL" sz="2800" dirty="0" smtClean="0"/>
              <a:t> </a:t>
            </a:r>
            <a:r>
              <a:rPr lang="nl-NL" sz="2800" dirty="0" smtClean="0"/>
              <a:t>de sociale  woningbouw</a:t>
            </a:r>
            <a:br>
              <a:rPr lang="nl-NL" sz="2800" dirty="0" smtClean="0"/>
            </a:br>
            <a:endParaRPr lang="nl-NL" sz="2800" dirty="0"/>
          </a:p>
        </p:txBody>
      </p:sp>
      <p:pic>
        <p:nvPicPr>
          <p:cNvPr id="9" name="Picture 3" descr="C:\Users\N\Documents\SOROPTIMISTEN\nieuwjaarsborrel 2015\Mien Bomberg 2\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96952" y="0"/>
            <a:ext cx="10801200" cy="3284984"/>
          </a:xfrm>
          <a:prstGeom prst="rect">
            <a:avLst/>
          </a:prstGeom>
          <a:noFill/>
        </p:spPr>
      </p:pic>
      <p:sp>
        <p:nvSpPr>
          <p:cNvPr id="13" name="Tekstvak 12"/>
          <p:cNvSpPr txBox="1"/>
          <p:nvPr/>
        </p:nvSpPr>
        <p:spPr>
          <a:xfrm>
            <a:off x="6948264" y="1772816"/>
            <a:ext cx="16753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nl-NL" sz="2400" dirty="0" smtClean="0">
                <a:solidFill>
                  <a:schemeClr val="bg1">
                    <a:lumMod val="50000"/>
                  </a:schemeClr>
                </a:solidFill>
              </a:rPr>
              <a:t>◄</a:t>
            </a:r>
            <a:r>
              <a:rPr lang="nl-NL" sz="2800" dirty="0" smtClean="0"/>
              <a:t>Mien</a:t>
            </a:r>
          </a:p>
          <a:p>
            <a:r>
              <a:rPr lang="nl-NL" sz="2800" dirty="0" smtClean="0"/>
              <a:t>Blomberg </a:t>
            </a:r>
            <a:endParaRPr lang="nl-NL" sz="2800" dirty="0"/>
          </a:p>
        </p:txBody>
      </p:sp>
      <p:sp>
        <p:nvSpPr>
          <p:cNvPr id="15" name="Rechthoek 14"/>
          <p:cNvSpPr/>
          <p:nvPr/>
        </p:nvSpPr>
        <p:spPr>
          <a:xfrm>
            <a:off x="4365052" y="3244334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chemeClr val="bg1">
                    <a:lumMod val="95000"/>
                  </a:schemeClr>
                </a:solidFill>
              </a:rPr>
              <a:t>◄</a:t>
            </a:r>
            <a:endParaRPr lang="nl-NL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vak 8"/>
          <p:cNvSpPr txBox="1"/>
          <p:nvPr/>
        </p:nvSpPr>
        <p:spPr>
          <a:xfrm>
            <a:off x="2699792" y="548680"/>
            <a:ext cx="64442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 </a:t>
            </a:r>
            <a:r>
              <a:rPr lang="nl-NL" dirty="0" smtClean="0"/>
              <a:t>  </a:t>
            </a:r>
            <a:r>
              <a:rPr lang="nl-NL" sz="2800" dirty="0" smtClean="0"/>
              <a:t>Louise </a:t>
            </a:r>
            <a:r>
              <a:rPr lang="nl-NL" sz="2800" dirty="0" smtClean="0"/>
              <a:t>Went is </a:t>
            </a:r>
            <a:r>
              <a:rPr lang="nl-NL" sz="2800" dirty="0" smtClean="0"/>
              <a:t>één van de </a:t>
            </a:r>
            <a:r>
              <a:rPr lang="nl-NL" sz="2800" dirty="0" smtClean="0"/>
              <a:t>oprichtsters </a:t>
            </a:r>
            <a:endParaRPr lang="nl-NL" sz="2800" dirty="0" smtClean="0"/>
          </a:p>
          <a:p>
            <a:r>
              <a:rPr lang="nl-NL" sz="2800" dirty="0" smtClean="0"/>
              <a:t> </a:t>
            </a:r>
            <a:r>
              <a:rPr lang="nl-NL" sz="2800" dirty="0" smtClean="0"/>
              <a:t> van </a:t>
            </a:r>
            <a:r>
              <a:rPr lang="nl-NL" sz="2800" dirty="0" smtClean="0"/>
              <a:t>de school voor maatschappelijk werk</a:t>
            </a:r>
          </a:p>
          <a:p>
            <a:endParaRPr lang="nl-NL" sz="2800" dirty="0" smtClean="0"/>
          </a:p>
          <a:p>
            <a:r>
              <a:rPr lang="nl-NL" sz="2800" dirty="0" smtClean="0"/>
              <a:t>Mien Blomberg  brengt </a:t>
            </a:r>
            <a:r>
              <a:rPr lang="nl-NL" sz="2800" dirty="0" smtClean="0"/>
              <a:t>haar </a:t>
            </a:r>
            <a:r>
              <a:rPr lang="nl-NL" sz="2800" dirty="0" smtClean="0"/>
              <a:t>werk op een hoger plan door haar inzet voor bewoners  </a:t>
            </a:r>
            <a:endParaRPr lang="nl-NL" sz="2800" dirty="0"/>
          </a:p>
        </p:txBody>
      </p:sp>
      <p:pic>
        <p:nvPicPr>
          <p:cNvPr id="13" name="Afbeelding 12" descr="Went, Louisa Constantia Julia Eduarda (1865-1951)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76264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Users\N\Documents\SOROPTIMISTEN\nieuwjaarsborrel 2015\Mien blomberg 1\Scan-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9437"/>
            <a:ext cx="10404648" cy="3498563"/>
          </a:xfrm>
          <a:prstGeom prst="rect">
            <a:avLst/>
          </a:prstGeom>
          <a:noFill/>
        </p:spPr>
      </p:pic>
      <p:sp>
        <p:nvSpPr>
          <p:cNvPr id="15" name="Rechthoek 14"/>
          <p:cNvSpPr/>
          <p:nvPr/>
        </p:nvSpPr>
        <p:spPr>
          <a:xfrm>
            <a:off x="2339752" y="836712"/>
            <a:ext cx="350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◄</a:t>
            </a:r>
            <a:endParaRPr lang="nl-NL" dirty="0"/>
          </a:p>
        </p:txBody>
      </p:sp>
      <p:sp>
        <p:nvSpPr>
          <p:cNvPr id="17" name="Rechthoek 16"/>
          <p:cNvSpPr/>
          <p:nvPr/>
        </p:nvSpPr>
        <p:spPr>
          <a:xfrm rot="5400000">
            <a:off x="1356654" y="3676251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►</a:t>
            </a:r>
            <a:endParaRPr lang="nl-NL" dirty="0"/>
          </a:p>
        </p:txBody>
      </p:sp>
      <p:sp>
        <p:nvSpPr>
          <p:cNvPr id="19" name="Tekstvak 18"/>
          <p:cNvSpPr txBox="1"/>
          <p:nvPr/>
        </p:nvSpPr>
        <p:spPr>
          <a:xfrm>
            <a:off x="1691680" y="3573016"/>
            <a:ext cx="5917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smtClean="0"/>
              <a:t>op het Jubileum   van club Amsterdam   1968 </a:t>
            </a:r>
            <a:endParaRPr lang="nl-N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3958</TotalTime>
  <Words>477</Words>
  <Application>Microsoft Office PowerPoint</Application>
  <PresentationFormat>Diavoorstelling (4:3)</PresentationFormat>
  <Paragraphs>149</Paragraphs>
  <Slides>29</Slides>
  <Notes>3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1" baseType="lpstr">
      <vt:lpstr>Office-thema</vt:lpstr>
      <vt:lpstr>Afbeelding</vt:lpstr>
      <vt:lpstr> Soroptimistclub  Amsterdam - Amstel </vt:lpstr>
      <vt:lpstr>   een weekend  in het Gré Kellerhuis</vt:lpstr>
      <vt:lpstr>Dia 3</vt:lpstr>
      <vt:lpstr>Beatrix wordt geridderd (1989)</vt:lpstr>
      <vt:lpstr>Prins Claus is er natuurlijk bij</vt:lpstr>
      <vt:lpstr>Dia 6</vt:lpstr>
      <vt:lpstr>Dia 7</vt:lpstr>
      <vt:lpstr>  Soroptimist Mien Blomberg volgt Louise Went op als woningopzichteres in de Jordaan  het is een nieuw beroep - volgens de methode van de ‘onopzettelijke waarneming’-   en bevordert daarmee de sociale  woningbouw </vt:lpstr>
      <vt:lpstr>Dia 9</vt:lpstr>
      <vt:lpstr>Dia 10</vt:lpstr>
      <vt:lpstr>Dia 11</vt:lpstr>
      <vt:lpstr>   ook onze clubleden zijn jong geweest</vt:lpstr>
      <vt:lpstr>Dia 13</vt:lpstr>
      <vt:lpstr>Dia 14</vt:lpstr>
      <vt:lpstr>   met Emiko nemen wij deel aan een Japanse theeceremonie</vt:lpstr>
      <vt:lpstr>onze eerste   Koninginnedag verkoop  - Apollolaan bij Hilton -</vt:lpstr>
      <vt:lpstr>Dia 17</vt:lpstr>
      <vt:lpstr> later volgen gouden tijden in de van Baerlestraat</vt:lpstr>
      <vt:lpstr>Dia 19</vt:lpstr>
      <vt:lpstr>Dia 20</vt:lpstr>
      <vt:lpstr>er zijn nog veel   meer schatten  zoals in Indonesië    wij verdienen operaties op  Koninginnedag ! </vt:lpstr>
      <vt:lpstr>   maar daar buiten zijn wij ook ons eigen goede doel </vt:lpstr>
      <vt:lpstr>Dia 23</vt:lpstr>
      <vt:lpstr>          of op een najaarsuitje  naar Marokko</vt:lpstr>
      <vt:lpstr>Dia 25</vt:lpstr>
      <vt:lpstr>Dia 26</vt:lpstr>
      <vt:lpstr>iedereen blij</vt:lpstr>
      <vt:lpstr>Dia 28</vt:lpstr>
      <vt:lpstr>            als Ricia verhuist ‘logeert’ Koningsdag in de Beethovenstraat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Nieuwjaarsborrel 2015</dc:title>
  <dc:creator>Nora</dc:creator>
  <cp:lastModifiedBy>Nora</cp:lastModifiedBy>
  <cp:revision>47</cp:revision>
  <dcterms:created xsi:type="dcterms:W3CDTF">2015-01-07T18:10:30Z</dcterms:created>
  <dcterms:modified xsi:type="dcterms:W3CDTF">2021-05-21T10:58:55Z</dcterms:modified>
</cp:coreProperties>
</file>