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6" r:id="rId22"/>
    <p:sldId id="277" r:id="rId23"/>
    <p:sldId id="278" r:id="rId24"/>
    <p:sldId id="275" r:id="rId25"/>
  </p:sldIdLst>
  <p:sldSz cx="18288000" cy="10287000"/>
  <p:notesSz cx="6858000" cy="9144000"/>
  <p:embeddedFontLst>
    <p:embeddedFont>
      <p:font typeface="Gill Sans Ultra Bold" panose="020B0A02020104020203" pitchFamily="34" charset="0"/>
      <p:regular r:id="rId27"/>
    </p:embeddedFont>
    <p:embeddedFont>
      <p:font typeface="League Spartan" panose="020B0604020202020204" charset="0"/>
      <p:regular r:id="rId28"/>
      <p:bold r:id="rId29"/>
    </p:embeddedFont>
    <p:embeddedFont>
      <p:font typeface="Nunito Sans" pitchFamily="2" charset="0"/>
      <p:regular r:id="rId30"/>
      <p:bold r:id="rId31"/>
      <p:italic r:id="rId32"/>
      <p:boldItalic r:id="rId33"/>
    </p:embeddedFont>
    <p:embeddedFont>
      <p:font typeface="Nunito Sans SemiBold" pitchFamily="2" charset="0"/>
      <p:regular r:id="rId34"/>
      <p:bold r:id="rId35"/>
      <p:italic r:id="rId36"/>
      <p:boldItalic r:id="rId37"/>
    </p:embeddedFont>
    <p:embeddedFont>
      <p:font typeface="Sansita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2+Tu6w99rHtt4pR7aMC3NvQdr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FD8D5-D570-4D4A-AA43-08984D6B5EBD}" v="3" dt="2026-01-13T14:51:32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14" autoAdjust="0"/>
  </p:normalViewPr>
  <p:slideViewPr>
    <p:cSldViewPr snapToGrid="0">
      <p:cViewPr varScale="1">
        <p:scale>
          <a:sx n="56" d="100"/>
          <a:sy n="56" d="100"/>
        </p:scale>
        <p:origin x="732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da Peters" userId="2bf47bc43ea5db03" providerId="LiveId" clId="{6C2893E5-4CAA-45B3-BD9E-BF5A3FDB26A8}"/>
    <pc:docChg chg="undo redo custSel delSld modSld">
      <pc:chgData name="Wanda Peters" userId="2bf47bc43ea5db03" providerId="LiveId" clId="{6C2893E5-4CAA-45B3-BD9E-BF5A3FDB26A8}" dt="2026-01-11T11:45:13.959" v="1580" actId="20577"/>
      <pc:docMkLst>
        <pc:docMk/>
      </pc:docMkLst>
      <pc:sldChg chg="modSp mod">
        <pc:chgData name="Wanda Peters" userId="2bf47bc43ea5db03" providerId="LiveId" clId="{6C2893E5-4CAA-45B3-BD9E-BF5A3FDB26A8}" dt="2026-01-11T11:39:24.319" v="1479" actId="1037"/>
        <pc:sldMkLst>
          <pc:docMk/>
          <pc:sldMk cId="0" sldId="258"/>
        </pc:sldMkLst>
        <pc:spChg chg="mod">
          <ac:chgData name="Wanda Peters" userId="2bf47bc43ea5db03" providerId="LiveId" clId="{6C2893E5-4CAA-45B3-BD9E-BF5A3FDB26A8}" dt="2026-01-11T11:39:24.319" v="1479" actId="1037"/>
          <ac:spMkLst>
            <pc:docMk/>
            <pc:sldMk cId="0" sldId="258"/>
            <ac:spMk id="111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25:41.538" v="758" actId="255"/>
          <ac:spMkLst>
            <pc:docMk/>
            <pc:sldMk cId="0" sldId="258"/>
            <ac:spMk id="114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25:51.068" v="759" actId="255"/>
          <ac:spMkLst>
            <pc:docMk/>
            <pc:sldMk cId="0" sldId="258"/>
            <ac:spMk id="115" creationId="{00000000-0000-0000-0000-000000000000}"/>
          </ac:spMkLst>
        </pc:spChg>
        <pc:grpChg chg="mod">
          <ac:chgData name="Wanda Peters" userId="2bf47bc43ea5db03" providerId="LiveId" clId="{6C2893E5-4CAA-45B3-BD9E-BF5A3FDB26A8}" dt="2026-01-08T20:25:33.793" v="757" actId="14100"/>
          <ac:grpSpMkLst>
            <pc:docMk/>
            <pc:sldMk cId="0" sldId="258"/>
            <ac:grpSpMk id="113" creationId="{00000000-0000-0000-0000-000000000000}"/>
          </ac:grpSpMkLst>
        </pc:grpChg>
      </pc:sldChg>
      <pc:sldChg chg="modSp mod modNotesTx">
        <pc:chgData name="Wanda Peters" userId="2bf47bc43ea5db03" providerId="LiveId" clId="{6C2893E5-4CAA-45B3-BD9E-BF5A3FDB26A8}" dt="2026-01-08T20:23:57.156" v="756" actId="14100"/>
        <pc:sldMkLst>
          <pc:docMk/>
          <pc:sldMk cId="0" sldId="259"/>
        </pc:sldMkLst>
        <pc:spChg chg="mod">
          <ac:chgData name="Wanda Peters" userId="2bf47bc43ea5db03" providerId="LiveId" clId="{6C2893E5-4CAA-45B3-BD9E-BF5A3FDB26A8}" dt="2026-01-08T20:23:57.156" v="756" actId="14100"/>
          <ac:spMkLst>
            <pc:docMk/>
            <pc:sldMk cId="0" sldId="259"/>
            <ac:spMk id="126" creationId="{00000000-0000-0000-0000-000000000000}"/>
          </ac:spMkLst>
        </pc:spChg>
        <pc:grpChg chg="mod">
          <ac:chgData name="Wanda Peters" userId="2bf47bc43ea5db03" providerId="LiveId" clId="{6C2893E5-4CAA-45B3-BD9E-BF5A3FDB26A8}" dt="2026-01-08T20:23:38.210" v="755" actId="14100"/>
          <ac:grpSpMkLst>
            <pc:docMk/>
            <pc:sldMk cId="0" sldId="259"/>
            <ac:grpSpMk id="124" creationId="{00000000-0000-0000-0000-000000000000}"/>
          </ac:grpSpMkLst>
        </pc:grpChg>
      </pc:sldChg>
      <pc:sldChg chg="modSp mod modNotesTx">
        <pc:chgData name="Wanda Peters" userId="2bf47bc43ea5db03" providerId="LiveId" clId="{6C2893E5-4CAA-45B3-BD9E-BF5A3FDB26A8}" dt="2026-01-08T20:22:45.919" v="751" actId="6549"/>
        <pc:sldMkLst>
          <pc:docMk/>
          <pc:sldMk cId="0" sldId="260"/>
        </pc:sldMkLst>
        <pc:spChg chg="mod">
          <ac:chgData name="Wanda Peters" userId="2bf47bc43ea5db03" providerId="LiveId" clId="{6C2893E5-4CAA-45B3-BD9E-BF5A3FDB26A8}" dt="2026-01-08T20:21:24.953" v="733" actId="255"/>
          <ac:spMkLst>
            <pc:docMk/>
            <pc:sldMk cId="0" sldId="260"/>
            <ac:spMk id="137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21:00.043" v="732" actId="1076"/>
          <ac:spMkLst>
            <pc:docMk/>
            <pc:sldMk cId="0" sldId="260"/>
            <ac:spMk id="139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08T20:03:16.121" v="664" actId="6549"/>
        <pc:sldMkLst>
          <pc:docMk/>
          <pc:sldMk cId="0" sldId="261"/>
        </pc:sldMkLst>
        <pc:spChg chg="mod">
          <ac:chgData name="Wanda Peters" userId="2bf47bc43ea5db03" providerId="LiveId" clId="{6C2893E5-4CAA-45B3-BD9E-BF5A3FDB26A8}" dt="2026-01-08T20:03:16.121" v="664" actId="6549"/>
          <ac:spMkLst>
            <pc:docMk/>
            <pc:sldMk cId="0" sldId="261"/>
            <ac:spMk id="149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08T20:05:28.455" v="723" actId="14100"/>
        <pc:sldMkLst>
          <pc:docMk/>
          <pc:sldMk cId="0" sldId="262"/>
        </pc:sldMkLst>
        <pc:spChg chg="mod">
          <ac:chgData name="Wanda Peters" userId="2bf47bc43ea5db03" providerId="LiveId" clId="{6C2893E5-4CAA-45B3-BD9E-BF5A3FDB26A8}" dt="2026-01-08T20:04:12.931" v="692" actId="1036"/>
          <ac:spMkLst>
            <pc:docMk/>
            <pc:sldMk cId="0" sldId="262"/>
            <ac:spMk id="158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04:30.461" v="719" actId="1036"/>
          <ac:spMkLst>
            <pc:docMk/>
            <pc:sldMk cId="0" sldId="262"/>
            <ac:spMk id="160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05:28.455" v="723" actId="14100"/>
          <ac:spMkLst>
            <pc:docMk/>
            <pc:sldMk cId="0" sldId="262"/>
            <ac:spMk id="161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04:12.931" v="692" actId="1036"/>
          <ac:spMkLst>
            <pc:docMk/>
            <pc:sldMk cId="0" sldId="262"/>
            <ac:spMk id="163" creationId="{00000000-0000-0000-0000-000000000000}"/>
          </ac:spMkLst>
        </pc:spChg>
        <pc:grpChg chg="mod">
          <ac:chgData name="Wanda Peters" userId="2bf47bc43ea5db03" providerId="LiveId" clId="{6C2893E5-4CAA-45B3-BD9E-BF5A3FDB26A8}" dt="2026-01-08T20:05:08.049" v="722" actId="1076"/>
          <ac:grpSpMkLst>
            <pc:docMk/>
            <pc:sldMk cId="0" sldId="262"/>
            <ac:grpSpMk id="159" creationId="{00000000-0000-0000-0000-000000000000}"/>
          </ac:grpSpMkLst>
        </pc:grpChg>
      </pc:sldChg>
      <pc:sldChg chg="addSp modSp mod modNotesTx">
        <pc:chgData name="Wanda Peters" userId="2bf47bc43ea5db03" providerId="LiveId" clId="{6C2893E5-4CAA-45B3-BD9E-BF5A3FDB26A8}" dt="2026-01-08T20:53:58.647" v="976" actId="1076"/>
        <pc:sldMkLst>
          <pc:docMk/>
          <pc:sldMk cId="0" sldId="263"/>
        </pc:sldMkLst>
        <pc:spChg chg="add mod">
          <ac:chgData name="Wanda Peters" userId="2bf47bc43ea5db03" providerId="LiveId" clId="{6C2893E5-4CAA-45B3-BD9E-BF5A3FDB26A8}" dt="2026-01-08T20:39:57.752" v="888" actId="1076"/>
          <ac:spMkLst>
            <pc:docMk/>
            <pc:sldMk cId="0" sldId="263"/>
            <ac:spMk id="2" creationId="{617D7B13-3398-2C24-3984-A89D1B078DD9}"/>
          </ac:spMkLst>
        </pc:spChg>
        <pc:spChg chg="mod">
          <ac:chgData name="Wanda Peters" userId="2bf47bc43ea5db03" providerId="LiveId" clId="{6C2893E5-4CAA-45B3-BD9E-BF5A3FDB26A8}" dt="2026-01-08T20:38:41.028" v="881" actId="1076"/>
          <ac:spMkLst>
            <pc:docMk/>
            <pc:sldMk cId="0" sldId="263"/>
            <ac:spMk id="244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0:08.462" v="891" actId="20577"/>
          <ac:spMkLst>
            <pc:docMk/>
            <pc:sldMk cId="0" sldId="263"/>
            <ac:spMk id="245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8:54.691" v="947" actId="6549"/>
          <ac:spMkLst>
            <pc:docMk/>
            <pc:sldMk cId="0" sldId="263"/>
            <ac:spMk id="246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39:10.970" v="884" actId="1076"/>
          <ac:spMkLst>
            <pc:docMk/>
            <pc:sldMk cId="0" sldId="263"/>
            <ac:spMk id="247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17:01.928" v="724" actId="255"/>
          <ac:spMkLst>
            <pc:docMk/>
            <pc:sldMk cId="0" sldId="263"/>
            <ac:spMk id="248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7:44.909" v="931" actId="1076"/>
          <ac:spMkLst>
            <pc:docMk/>
            <pc:sldMk cId="0" sldId="263"/>
            <ac:spMk id="249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9:05.173" v="949" actId="20577"/>
          <ac:spMkLst>
            <pc:docMk/>
            <pc:sldMk cId="0" sldId="263"/>
            <ac:spMk id="250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8:02.231" v="933" actId="1076"/>
          <ac:spMkLst>
            <pc:docMk/>
            <pc:sldMk cId="0" sldId="263"/>
            <ac:spMk id="251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8:16.780" v="934" actId="1076"/>
          <ac:spMkLst>
            <pc:docMk/>
            <pc:sldMk cId="0" sldId="263"/>
            <ac:spMk id="252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6:59.726" v="928" actId="1076"/>
          <ac:spMkLst>
            <pc:docMk/>
            <pc:sldMk cId="0" sldId="263"/>
            <ac:spMk id="253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48:31.332" v="935" actId="1076"/>
          <ac:spMkLst>
            <pc:docMk/>
            <pc:sldMk cId="0" sldId="263"/>
            <ac:spMk id="254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53:58.647" v="976" actId="1076"/>
          <ac:spMkLst>
            <pc:docMk/>
            <pc:sldMk cId="0" sldId="263"/>
            <ac:spMk id="255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39:22.106" v="886" actId="1076"/>
          <ac:spMkLst>
            <pc:docMk/>
            <pc:sldMk cId="0" sldId="263"/>
            <ac:spMk id="256" creationId="{00000000-0000-0000-0000-000000000000}"/>
          </ac:spMkLst>
        </pc:spChg>
        <pc:spChg chg="mod">
          <ac:chgData name="Wanda Peters" userId="2bf47bc43ea5db03" providerId="LiveId" clId="{6C2893E5-4CAA-45B3-BD9E-BF5A3FDB26A8}" dt="2026-01-08T20:39:15.465" v="885" actId="1076"/>
          <ac:spMkLst>
            <pc:docMk/>
            <pc:sldMk cId="0" sldId="263"/>
            <ac:spMk id="257" creationId="{00000000-0000-0000-0000-000000000000}"/>
          </ac:spMkLst>
        </pc:spChg>
        <pc:grpChg chg="mod">
          <ac:chgData name="Wanda Peters" userId="2bf47bc43ea5db03" providerId="LiveId" clId="{6C2893E5-4CAA-45B3-BD9E-BF5A3FDB26A8}" dt="2026-01-08T20:17:22.653" v="727" actId="1076"/>
          <ac:grpSpMkLst>
            <pc:docMk/>
            <pc:sldMk cId="0" sldId="263"/>
            <ac:grpSpMk id="184" creationId="{00000000-0000-0000-0000-000000000000}"/>
          </ac:grpSpMkLst>
        </pc:grpChg>
      </pc:sldChg>
      <pc:sldChg chg="addSp delSp modSp mod">
        <pc:chgData name="Wanda Peters" userId="2bf47bc43ea5db03" providerId="LiveId" clId="{6C2893E5-4CAA-45B3-BD9E-BF5A3FDB26A8}" dt="2026-01-08T22:11:35.394" v="992" actId="14100"/>
        <pc:sldMkLst>
          <pc:docMk/>
          <pc:sldMk cId="0" sldId="265"/>
        </pc:sldMkLst>
        <pc:spChg chg="mod">
          <ac:chgData name="Wanda Peters" userId="2bf47bc43ea5db03" providerId="LiveId" clId="{6C2893E5-4CAA-45B3-BD9E-BF5A3FDB26A8}" dt="2026-01-08T20:59:39.693" v="977" actId="14100"/>
          <ac:spMkLst>
            <pc:docMk/>
            <pc:sldMk cId="0" sldId="265"/>
            <ac:spMk id="277" creationId="{00000000-0000-0000-0000-000000000000}"/>
          </ac:spMkLst>
        </pc:spChg>
        <pc:picChg chg="add mod">
          <ac:chgData name="Wanda Peters" userId="2bf47bc43ea5db03" providerId="LiveId" clId="{6C2893E5-4CAA-45B3-BD9E-BF5A3FDB26A8}" dt="2026-01-08T22:11:35.394" v="992" actId="14100"/>
          <ac:picMkLst>
            <pc:docMk/>
            <pc:sldMk cId="0" sldId="265"/>
            <ac:picMk id="3" creationId="{1D315A5C-70B4-AC60-D611-06D6FE65A9EE}"/>
          </ac:picMkLst>
        </pc:picChg>
      </pc:sldChg>
      <pc:sldChg chg="addSp delSp modSp mod modNotesTx">
        <pc:chgData name="Wanda Peters" userId="2bf47bc43ea5db03" providerId="LiveId" clId="{6C2893E5-4CAA-45B3-BD9E-BF5A3FDB26A8}" dt="2026-01-11T11:44:21.427" v="1531" actId="20577"/>
        <pc:sldMkLst>
          <pc:docMk/>
          <pc:sldMk cId="0" sldId="266"/>
        </pc:sldMkLst>
        <pc:picChg chg="add mod">
          <ac:chgData name="Wanda Peters" userId="2bf47bc43ea5db03" providerId="LiveId" clId="{6C2893E5-4CAA-45B3-BD9E-BF5A3FDB26A8}" dt="2026-01-11T11:40:28.933" v="1486" actId="14100"/>
          <ac:picMkLst>
            <pc:docMk/>
            <pc:sldMk cId="0" sldId="266"/>
            <ac:picMk id="3" creationId="{FF685385-8221-4920-38F8-FF63C7A3D658}"/>
          </ac:picMkLst>
        </pc:picChg>
      </pc:sldChg>
      <pc:sldChg chg="del">
        <pc:chgData name="Wanda Peters" userId="2bf47bc43ea5db03" providerId="LiveId" clId="{6C2893E5-4CAA-45B3-BD9E-BF5A3FDB26A8}" dt="2026-01-08T22:47:50.716" v="1007" actId="47"/>
        <pc:sldMkLst>
          <pc:docMk/>
          <pc:sldMk cId="0" sldId="267"/>
        </pc:sldMkLst>
      </pc:sldChg>
      <pc:sldChg chg="addSp delSp modSp mod">
        <pc:chgData name="Wanda Peters" userId="2bf47bc43ea5db03" providerId="LiveId" clId="{6C2893E5-4CAA-45B3-BD9E-BF5A3FDB26A8}" dt="2026-01-08T22:33:39.722" v="999" actId="14100"/>
        <pc:sldMkLst>
          <pc:docMk/>
          <pc:sldMk cId="0" sldId="268"/>
        </pc:sldMkLst>
        <pc:picChg chg="add mod">
          <ac:chgData name="Wanda Peters" userId="2bf47bc43ea5db03" providerId="LiveId" clId="{6C2893E5-4CAA-45B3-BD9E-BF5A3FDB26A8}" dt="2026-01-08T22:33:39.722" v="999" actId="14100"/>
          <ac:picMkLst>
            <pc:docMk/>
            <pc:sldMk cId="0" sldId="268"/>
            <ac:picMk id="3" creationId="{4D18524D-6CBA-097D-D5E7-D8B35C6A1DA5}"/>
          </ac:picMkLst>
        </pc:picChg>
      </pc:sldChg>
      <pc:sldChg chg="addSp delSp modSp mod modNotesTx">
        <pc:chgData name="Wanda Peters" userId="2bf47bc43ea5db03" providerId="LiveId" clId="{6C2893E5-4CAA-45B3-BD9E-BF5A3FDB26A8}" dt="2026-01-11T11:45:13.959" v="1580" actId="20577"/>
        <pc:sldMkLst>
          <pc:docMk/>
          <pc:sldMk cId="0" sldId="269"/>
        </pc:sldMkLst>
        <pc:picChg chg="add mod">
          <ac:chgData name="Wanda Peters" userId="2bf47bc43ea5db03" providerId="LiveId" clId="{6C2893E5-4CAA-45B3-BD9E-BF5A3FDB26A8}" dt="2026-01-08T22:46:53.874" v="1006" actId="14100"/>
          <ac:picMkLst>
            <pc:docMk/>
            <pc:sldMk cId="0" sldId="269"/>
            <ac:picMk id="3" creationId="{DBE5588E-377B-8F52-6E46-163849103A9B}"/>
          </ac:picMkLst>
        </pc:picChg>
      </pc:sldChg>
      <pc:sldChg chg="modSp mod">
        <pc:chgData name="Wanda Peters" userId="2bf47bc43ea5db03" providerId="LiveId" clId="{6C2893E5-4CAA-45B3-BD9E-BF5A3FDB26A8}" dt="2026-01-09T08:26:38.852" v="1016" actId="1076"/>
        <pc:sldMkLst>
          <pc:docMk/>
          <pc:sldMk cId="0" sldId="270"/>
        </pc:sldMkLst>
        <pc:spChg chg="mod">
          <ac:chgData name="Wanda Peters" userId="2bf47bc43ea5db03" providerId="LiveId" clId="{6C2893E5-4CAA-45B3-BD9E-BF5A3FDB26A8}" dt="2026-01-09T08:25:47.945" v="1010" actId="14100"/>
          <ac:spMkLst>
            <pc:docMk/>
            <pc:sldMk cId="0" sldId="270"/>
            <ac:spMk id="331" creationId="{00000000-0000-0000-0000-000000000000}"/>
          </ac:spMkLst>
        </pc:spChg>
        <pc:spChg chg="mod">
          <ac:chgData name="Wanda Peters" userId="2bf47bc43ea5db03" providerId="LiveId" clId="{6C2893E5-4CAA-45B3-BD9E-BF5A3FDB26A8}" dt="2026-01-08T22:48:22.144" v="1009" actId="14100"/>
          <ac:spMkLst>
            <pc:docMk/>
            <pc:sldMk cId="0" sldId="270"/>
            <ac:spMk id="335" creationId="{00000000-0000-0000-0000-000000000000}"/>
          </ac:spMkLst>
        </pc:spChg>
        <pc:spChg chg="mod">
          <ac:chgData name="Wanda Peters" userId="2bf47bc43ea5db03" providerId="LiveId" clId="{6C2893E5-4CAA-45B3-BD9E-BF5A3FDB26A8}" dt="2026-01-09T08:26:38.852" v="1016" actId="1076"/>
          <ac:spMkLst>
            <pc:docMk/>
            <pc:sldMk cId="0" sldId="270"/>
            <ac:spMk id="336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11T11:38:54.026" v="1478" actId="1036"/>
        <pc:sldMkLst>
          <pc:docMk/>
          <pc:sldMk cId="0" sldId="271"/>
        </pc:sldMkLst>
        <pc:spChg chg="mod">
          <ac:chgData name="Wanda Peters" userId="2bf47bc43ea5db03" providerId="LiveId" clId="{6C2893E5-4CAA-45B3-BD9E-BF5A3FDB26A8}" dt="2026-01-11T11:38:39.038" v="1476" actId="1038"/>
          <ac:spMkLst>
            <pc:docMk/>
            <pc:sldMk cId="0" sldId="271"/>
            <ac:spMk id="347" creationId="{00000000-0000-0000-0000-000000000000}"/>
          </ac:spMkLst>
        </pc:spChg>
        <pc:spChg chg="mod">
          <ac:chgData name="Wanda Peters" userId="2bf47bc43ea5db03" providerId="LiveId" clId="{6C2893E5-4CAA-45B3-BD9E-BF5A3FDB26A8}" dt="2026-01-09T08:27:26.083" v="1018" actId="1076"/>
          <ac:spMkLst>
            <pc:docMk/>
            <pc:sldMk cId="0" sldId="271"/>
            <ac:spMk id="348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8:54.026" v="1478" actId="1036"/>
          <ac:spMkLst>
            <pc:docMk/>
            <pc:sldMk cId="0" sldId="271"/>
            <ac:spMk id="352" creationId="{00000000-0000-0000-0000-000000000000}"/>
          </ac:spMkLst>
        </pc:spChg>
      </pc:sldChg>
      <pc:sldChg chg="modSp mod modNotesTx">
        <pc:chgData name="Wanda Peters" userId="2bf47bc43ea5db03" providerId="LiveId" clId="{6C2893E5-4CAA-45B3-BD9E-BF5A3FDB26A8}" dt="2026-01-11T11:38:50.057" v="1477" actId="1036"/>
        <pc:sldMkLst>
          <pc:docMk/>
          <pc:sldMk cId="0" sldId="272"/>
        </pc:sldMkLst>
        <pc:spChg chg="mod">
          <ac:chgData name="Wanda Peters" userId="2bf47bc43ea5db03" providerId="LiveId" clId="{6C2893E5-4CAA-45B3-BD9E-BF5A3FDB26A8}" dt="2026-01-11T11:38:50.057" v="1477" actId="1036"/>
          <ac:spMkLst>
            <pc:docMk/>
            <pc:sldMk cId="0" sldId="272"/>
            <ac:spMk id="363" creationId="{00000000-0000-0000-0000-000000000000}"/>
          </ac:spMkLst>
        </pc:spChg>
        <pc:spChg chg="mod">
          <ac:chgData name="Wanda Peters" userId="2bf47bc43ea5db03" providerId="LiveId" clId="{6C2893E5-4CAA-45B3-BD9E-BF5A3FDB26A8}" dt="2026-01-09T08:28:01.725" v="1025" actId="1076"/>
          <ac:spMkLst>
            <pc:docMk/>
            <pc:sldMk cId="0" sldId="272"/>
            <ac:spMk id="367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11T11:34:56.928" v="1431" actId="1076"/>
        <pc:sldMkLst>
          <pc:docMk/>
          <pc:sldMk cId="0" sldId="273"/>
        </pc:sldMkLst>
        <pc:spChg chg="mod">
          <ac:chgData name="Wanda Peters" userId="2bf47bc43ea5db03" providerId="LiveId" clId="{6C2893E5-4CAA-45B3-BD9E-BF5A3FDB26A8}" dt="2026-01-11T11:33:44.890" v="1393" actId="1036"/>
          <ac:spMkLst>
            <pc:docMk/>
            <pc:sldMk cId="0" sldId="273"/>
            <ac:spMk id="378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4:56.928" v="1431" actId="1076"/>
          <ac:spMkLst>
            <pc:docMk/>
            <pc:sldMk cId="0" sldId="273"/>
            <ac:spMk id="380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4:51.898" v="1430" actId="1076"/>
          <ac:spMkLst>
            <pc:docMk/>
            <pc:sldMk cId="0" sldId="273"/>
            <ac:spMk id="382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09T16:23:04.050" v="1231" actId="20577"/>
        <pc:sldMkLst>
          <pc:docMk/>
          <pc:sldMk cId="0" sldId="274"/>
        </pc:sldMkLst>
        <pc:spChg chg="mod">
          <ac:chgData name="Wanda Peters" userId="2bf47bc43ea5db03" providerId="LiveId" clId="{6C2893E5-4CAA-45B3-BD9E-BF5A3FDB26A8}" dt="2026-01-09T16:23:04.050" v="1231" actId="20577"/>
          <ac:spMkLst>
            <pc:docMk/>
            <pc:sldMk cId="0" sldId="274"/>
            <ac:spMk id="393" creationId="{00000000-0000-0000-0000-000000000000}"/>
          </ac:spMkLst>
        </pc:spChg>
        <pc:spChg chg="mod">
          <ac:chgData name="Wanda Peters" userId="2bf47bc43ea5db03" providerId="LiveId" clId="{6C2893E5-4CAA-45B3-BD9E-BF5A3FDB26A8}" dt="2026-01-09T16:22:05.725" v="1202" actId="1076"/>
          <ac:spMkLst>
            <pc:docMk/>
            <pc:sldMk cId="0" sldId="274"/>
            <ac:spMk id="394" creationId="{00000000-0000-0000-0000-000000000000}"/>
          </ac:spMkLst>
        </pc:spChg>
        <pc:spChg chg="mod">
          <ac:chgData name="Wanda Peters" userId="2bf47bc43ea5db03" providerId="LiveId" clId="{6C2893E5-4CAA-45B3-BD9E-BF5A3FDB26A8}" dt="2026-01-09T16:22:10.130" v="1208" actId="1038"/>
          <ac:spMkLst>
            <pc:docMk/>
            <pc:sldMk cId="0" sldId="274"/>
            <ac:spMk id="395" creationId="{00000000-0000-0000-0000-000000000000}"/>
          </ac:spMkLst>
        </pc:spChg>
      </pc:sldChg>
      <pc:sldChg chg="modSp mod">
        <pc:chgData name="Wanda Peters" userId="2bf47bc43ea5db03" providerId="LiveId" clId="{6C2893E5-4CAA-45B3-BD9E-BF5A3FDB26A8}" dt="2026-01-11T11:37:01.065" v="1463" actId="1076"/>
        <pc:sldMkLst>
          <pc:docMk/>
          <pc:sldMk cId="0" sldId="275"/>
        </pc:sldMkLst>
        <pc:spChg chg="mod">
          <ac:chgData name="Wanda Peters" userId="2bf47bc43ea5db03" providerId="LiveId" clId="{6C2893E5-4CAA-45B3-BD9E-BF5A3FDB26A8}" dt="2026-01-09T16:25:12.622" v="1271" actId="20577"/>
          <ac:spMkLst>
            <pc:docMk/>
            <pc:sldMk cId="0" sldId="275"/>
            <ac:spMk id="406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7:01.065" v="1463" actId="1076"/>
          <ac:spMkLst>
            <pc:docMk/>
            <pc:sldMk cId="0" sldId="275"/>
            <ac:spMk id="408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6:58.008" v="1462" actId="1076"/>
          <ac:spMkLst>
            <pc:docMk/>
            <pc:sldMk cId="0" sldId="275"/>
            <ac:spMk id="409" creationId="{00000000-0000-0000-0000-000000000000}"/>
          </ac:spMkLst>
        </pc:spChg>
        <pc:spChg chg="mod">
          <ac:chgData name="Wanda Peters" userId="2bf47bc43ea5db03" providerId="LiveId" clId="{6C2893E5-4CAA-45B3-BD9E-BF5A3FDB26A8}" dt="2026-01-11T11:35:34.634" v="1432" actId="1076"/>
          <ac:spMkLst>
            <pc:docMk/>
            <pc:sldMk cId="0" sldId="275"/>
            <ac:spMk id="411" creationId="{00000000-0000-0000-0000-000000000000}"/>
          </ac:spMkLst>
        </pc:spChg>
        <pc:grpChg chg="mod">
          <ac:chgData name="Wanda Peters" userId="2bf47bc43ea5db03" providerId="LiveId" clId="{6C2893E5-4CAA-45B3-BD9E-BF5A3FDB26A8}" dt="2026-01-09T16:25:30.863" v="1272" actId="1076"/>
          <ac:grpSpMkLst>
            <pc:docMk/>
            <pc:sldMk cId="0" sldId="275"/>
            <ac:grpSpMk id="405" creationId="{00000000-0000-0000-0000-000000000000}"/>
          </ac:grpSpMkLst>
        </pc:grpChg>
      </pc:sldChg>
      <pc:sldChg chg="modSp mod">
        <pc:chgData name="Wanda Peters" userId="2bf47bc43ea5db03" providerId="LiveId" clId="{6C2893E5-4CAA-45B3-BD9E-BF5A3FDB26A8}" dt="2026-01-09T16:27:39.647" v="1292" actId="6549"/>
        <pc:sldMkLst>
          <pc:docMk/>
          <pc:sldMk cId="0" sldId="276"/>
        </pc:sldMkLst>
        <pc:spChg chg="mod">
          <ac:chgData name="Wanda Peters" userId="2bf47bc43ea5db03" providerId="LiveId" clId="{6C2893E5-4CAA-45B3-BD9E-BF5A3FDB26A8}" dt="2026-01-09T16:27:39.647" v="1292" actId="6549"/>
          <ac:spMkLst>
            <pc:docMk/>
            <pc:sldMk cId="0" sldId="276"/>
            <ac:spMk id="420" creationId="{00000000-0000-0000-0000-000000000000}"/>
          </ac:spMkLst>
        </pc:spChg>
      </pc:sldChg>
    </pc:docChg>
  </pc:docChgLst>
  <pc:docChgLst>
    <pc:chgData name="Wanda Peters" userId="2bf47bc43ea5db03" providerId="LiveId" clId="{D0DFD8D5-D570-4D4A-AA43-08984D6B5EBD}"/>
    <pc:docChg chg="undo custSel addSld delSld modSld sldOrd">
      <pc:chgData name="Wanda Peters" userId="2bf47bc43ea5db03" providerId="LiveId" clId="{D0DFD8D5-D570-4D4A-AA43-08984D6B5EBD}" dt="2026-01-13T14:51:33.528" v="559" actId="962"/>
      <pc:docMkLst>
        <pc:docMk/>
      </pc:docMkLst>
      <pc:sldChg chg="ord modNotes">
        <pc:chgData name="Wanda Peters" userId="2bf47bc43ea5db03" providerId="LiveId" clId="{D0DFD8D5-D570-4D4A-AA43-08984D6B5EBD}" dt="2026-01-13T14:51:24.887" v="556"/>
        <pc:sldMkLst>
          <pc:docMk/>
          <pc:sldMk cId="0" sldId="256"/>
        </pc:sldMkLst>
      </pc:sldChg>
      <pc:sldChg chg="modSp mod modNotesTx">
        <pc:chgData name="Wanda Peters" userId="2bf47bc43ea5db03" providerId="LiveId" clId="{D0DFD8D5-D570-4D4A-AA43-08984D6B5EBD}" dt="2026-01-13T08:37:36.388" v="484" actId="1076"/>
        <pc:sldMkLst>
          <pc:docMk/>
          <pc:sldMk cId="0" sldId="263"/>
        </pc:sldMkLst>
        <pc:cxnChg chg="mod">
          <ac:chgData name="Wanda Peters" userId="2bf47bc43ea5db03" providerId="LiveId" clId="{D0DFD8D5-D570-4D4A-AA43-08984D6B5EBD}" dt="2026-01-13T08:37:36.388" v="484" actId="1076"/>
          <ac:cxnSpMkLst>
            <pc:docMk/>
            <pc:sldMk cId="0" sldId="263"/>
            <ac:cxnSpMk id="168" creationId="{00000000-0000-0000-0000-000000000000}"/>
          </ac:cxnSpMkLst>
        </pc:cxnChg>
      </pc:sldChg>
      <pc:sldChg chg="modNotesTx">
        <pc:chgData name="Wanda Peters" userId="2bf47bc43ea5db03" providerId="LiveId" clId="{D0DFD8D5-D570-4D4A-AA43-08984D6B5EBD}" dt="2026-01-11T18:17:59.895" v="182" actId="6549"/>
        <pc:sldMkLst>
          <pc:docMk/>
          <pc:sldMk cId="0" sldId="271"/>
        </pc:sldMkLst>
      </pc:sldChg>
      <pc:sldChg chg="modSp mod ord">
        <pc:chgData name="Wanda Peters" userId="2bf47bc43ea5db03" providerId="LiveId" clId="{D0DFD8D5-D570-4D4A-AA43-08984D6B5EBD}" dt="2026-01-11T21:18:37.477" v="422"/>
        <pc:sldMkLst>
          <pc:docMk/>
          <pc:sldMk cId="0" sldId="275"/>
        </pc:sldMkLst>
        <pc:spChg chg="mod">
          <ac:chgData name="Wanda Peters" userId="2bf47bc43ea5db03" providerId="LiveId" clId="{D0DFD8D5-D570-4D4A-AA43-08984D6B5EBD}" dt="2026-01-11T21:16:13.908" v="373" actId="14100"/>
          <ac:spMkLst>
            <pc:docMk/>
            <pc:sldMk cId="0" sldId="275"/>
            <ac:spMk id="404" creationId="{00000000-0000-0000-0000-000000000000}"/>
          </ac:spMkLst>
        </pc:spChg>
        <pc:spChg chg="mod">
          <ac:chgData name="Wanda Peters" userId="2bf47bc43ea5db03" providerId="LiveId" clId="{D0DFD8D5-D570-4D4A-AA43-08984D6B5EBD}" dt="2026-01-11T18:17:57.146" v="179" actId="20577"/>
          <ac:spMkLst>
            <pc:docMk/>
            <pc:sldMk cId="0" sldId="275"/>
            <ac:spMk id="411" creationId="{00000000-0000-0000-0000-000000000000}"/>
          </ac:spMkLst>
        </pc:spChg>
      </pc:sldChg>
      <pc:sldChg chg="modSp mod">
        <pc:chgData name="Wanda Peters" userId="2bf47bc43ea5db03" providerId="LiveId" clId="{D0DFD8D5-D570-4D4A-AA43-08984D6B5EBD}" dt="2026-01-13T08:39:30.991" v="516" actId="1036"/>
        <pc:sldMkLst>
          <pc:docMk/>
          <pc:sldMk cId="0" sldId="277"/>
        </pc:sldMkLst>
        <pc:spChg chg="mod">
          <ac:chgData name="Wanda Peters" userId="2bf47bc43ea5db03" providerId="LiveId" clId="{D0DFD8D5-D570-4D4A-AA43-08984D6B5EBD}" dt="2026-01-13T08:39:30.991" v="516" actId="1036"/>
          <ac:spMkLst>
            <pc:docMk/>
            <pc:sldMk cId="0" sldId="277"/>
            <ac:spMk id="425" creationId="{00000000-0000-0000-0000-000000000000}"/>
          </ac:spMkLst>
        </pc:spChg>
      </pc:sldChg>
      <pc:sldChg chg="modSp mod">
        <pc:chgData name="Wanda Peters" userId="2bf47bc43ea5db03" providerId="LiveId" clId="{D0DFD8D5-D570-4D4A-AA43-08984D6B5EBD}" dt="2026-01-13T08:40:24.685" v="553" actId="1035"/>
        <pc:sldMkLst>
          <pc:docMk/>
          <pc:sldMk cId="0" sldId="278"/>
        </pc:sldMkLst>
        <pc:spChg chg="mod">
          <ac:chgData name="Wanda Peters" userId="2bf47bc43ea5db03" providerId="LiveId" clId="{D0DFD8D5-D570-4D4A-AA43-08984D6B5EBD}" dt="2026-01-13T08:40:24.685" v="553" actId="1035"/>
          <ac:spMkLst>
            <pc:docMk/>
            <pc:sldMk cId="0" sldId="278"/>
            <ac:spMk id="434" creationId="{00000000-0000-0000-0000-000000000000}"/>
          </ac:spMkLst>
        </pc:spChg>
        <pc:spChg chg="mod">
          <ac:chgData name="Wanda Peters" userId="2bf47bc43ea5db03" providerId="LiveId" clId="{D0DFD8D5-D570-4D4A-AA43-08984D6B5EBD}" dt="2026-01-13T08:40:24.685" v="553" actId="1035"/>
          <ac:spMkLst>
            <pc:docMk/>
            <pc:sldMk cId="0" sldId="278"/>
            <ac:spMk id="435" creationId="{00000000-0000-0000-0000-000000000000}"/>
          </ac:spMkLst>
        </pc:spChg>
      </pc:sldChg>
      <pc:sldChg chg="add del setBg">
        <pc:chgData name="Wanda Peters" userId="2bf47bc43ea5db03" providerId="LiveId" clId="{D0DFD8D5-D570-4D4A-AA43-08984D6B5EBD}" dt="2026-01-11T18:18:10.529" v="184"/>
        <pc:sldMkLst>
          <pc:docMk/>
          <pc:sldMk cId="2657944533" sldId="279"/>
        </pc:sldMkLst>
      </pc:sldChg>
      <pc:sldChg chg="modSp add mod">
        <pc:chgData name="Wanda Peters" userId="2bf47bc43ea5db03" providerId="LiveId" clId="{D0DFD8D5-D570-4D4A-AA43-08984D6B5EBD}" dt="2026-01-13T08:35:24.513" v="483" actId="14100"/>
        <pc:sldMkLst>
          <pc:docMk/>
          <pc:sldMk cId="3941928123" sldId="279"/>
        </pc:sldMkLst>
        <pc:spChg chg="mod">
          <ac:chgData name="Wanda Peters" userId="2bf47bc43ea5db03" providerId="LiveId" clId="{D0DFD8D5-D570-4D4A-AA43-08984D6B5EBD}" dt="2026-01-11T21:16:39.059" v="379" actId="1076"/>
          <ac:spMkLst>
            <pc:docMk/>
            <pc:sldMk cId="3941928123" sldId="279"/>
            <ac:spMk id="404" creationId="{89F21284-7495-F804-81C4-32A64657440C}"/>
          </ac:spMkLst>
        </pc:spChg>
        <pc:spChg chg="mod">
          <ac:chgData name="Wanda Peters" userId="2bf47bc43ea5db03" providerId="LiveId" clId="{D0DFD8D5-D570-4D4A-AA43-08984D6B5EBD}" dt="2026-01-12T08:35:10.256" v="473" actId="1076"/>
          <ac:spMkLst>
            <pc:docMk/>
            <pc:sldMk cId="3941928123" sldId="279"/>
            <ac:spMk id="406" creationId="{E8614C54-C46C-CBE3-E158-7487805E7726}"/>
          </ac:spMkLst>
        </pc:spChg>
        <pc:spChg chg="mod">
          <ac:chgData name="Wanda Peters" userId="2bf47bc43ea5db03" providerId="LiveId" clId="{D0DFD8D5-D570-4D4A-AA43-08984D6B5EBD}" dt="2026-01-11T21:16:50.865" v="381" actId="1076"/>
          <ac:spMkLst>
            <pc:docMk/>
            <pc:sldMk cId="3941928123" sldId="279"/>
            <ac:spMk id="408" creationId="{E6299190-2D83-8862-70ED-D36230070438}"/>
          </ac:spMkLst>
        </pc:spChg>
        <pc:spChg chg="mod">
          <ac:chgData name="Wanda Peters" userId="2bf47bc43ea5db03" providerId="LiveId" clId="{D0DFD8D5-D570-4D4A-AA43-08984D6B5EBD}" dt="2026-01-11T21:16:57.098" v="382" actId="1076"/>
          <ac:spMkLst>
            <pc:docMk/>
            <pc:sldMk cId="3941928123" sldId="279"/>
            <ac:spMk id="409" creationId="{6AF85622-C382-0959-B1F6-48E6B857A683}"/>
          </ac:spMkLst>
        </pc:spChg>
        <pc:spChg chg="mod">
          <ac:chgData name="Wanda Peters" userId="2bf47bc43ea5db03" providerId="LiveId" clId="{D0DFD8D5-D570-4D4A-AA43-08984D6B5EBD}" dt="2026-01-13T08:35:24.513" v="483" actId="14100"/>
          <ac:spMkLst>
            <pc:docMk/>
            <pc:sldMk cId="3941928123" sldId="279"/>
            <ac:spMk id="411" creationId="{0E0FE647-A382-5DE2-B976-9480D3435AF8}"/>
          </ac:spMkLst>
        </pc:spChg>
      </pc:sldChg>
      <pc:sldChg chg="addSp modSp new mod">
        <pc:chgData name="Wanda Peters" userId="2bf47bc43ea5db03" providerId="LiveId" clId="{D0DFD8D5-D570-4D4A-AA43-08984D6B5EBD}" dt="2026-01-13T14:51:33.528" v="559" actId="962"/>
        <pc:sldMkLst>
          <pc:docMk/>
          <pc:sldMk cId="2420587815" sldId="280"/>
        </pc:sldMkLst>
        <pc:picChg chg="add mod">
          <ac:chgData name="Wanda Peters" userId="2bf47bc43ea5db03" providerId="LiveId" clId="{D0DFD8D5-D570-4D4A-AA43-08984D6B5EBD}" dt="2026-01-13T14:51:33.528" v="559" actId="962"/>
          <ac:picMkLst>
            <pc:docMk/>
            <pc:sldMk cId="2420587815" sldId="280"/>
            <ac:picMk id="5" creationId="{ABC2D61C-F29D-C5D9-F7EE-6E43454D6C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Pascal Franck, </a:t>
            </a:r>
            <a:r>
              <a:rPr lang="en-GB" dirty="0" err="1"/>
              <a:t>Belische</a:t>
            </a:r>
            <a:r>
              <a:rPr lang="en-GB" dirty="0"/>
              <a:t> Sor, one-stop shop</a:t>
            </a:r>
            <a:endParaRPr dirty="0"/>
          </a:p>
        </p:txBody>
      </p:sp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Data!!! – Let’s Orange the World / </a:t>
            </a:r>
            <a:r>
              <a:rPr lang="en-GB" dirty="0" err="1"/>
              <a:t>evaluatie</a:t>
            </a:r>
            <a:r>
              <a:rPr lang="en-GB"/>
              <a:t>!!!</a:t>
            </a: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39" name="Google Shape;339;p1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0" name="Google Shape;340;p1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### </a:t>
            </a:r>
            <a:r>
              <a:rPr lang="en-US" dirty="0"/>
              <a:t>🇳🇱 **Wat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GREVIO (2025)**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**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Misdrijven</a:t>
            </a:r>
            <a:r>
              <a:rPr lang="en-US" dirty="0"/>
              <a:t> (2024)**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Rape is nu </a:t>
            </a:r>
            <a:r>
              <a:rPr lang="en-US" dirty="0" err="1"/>
              <a:t>gedefinieerd</a:t>
            </a:r>
            <a:r>
              <a:rPr lang="en-US" dirty="0"/>
              <a:t> op basis van *</a:t>
            </a:r>
            <a:r>
              <a:rPr lang="en-US" dirty="0" err="1"/>
              <a:t>afwezigheid</a:t>
            </a:r>
            <a:r>
              <a:rPr lang="en-US" dirty="0"/>
              <a:t> van </a:t>
            </a:r>
            <a:r>
              <a:rPr lang="en-US" dirty="0" err="1"/>
              <a:t>toestemming</a:t>
            </a:r>
            <a:r>
              <a:rPr lang="en-US" dirty="0"/>
              <a:t>*, conform </a:t>
            </a:r>
            <a:r>
              <a:rPr lang="en-US" dirty="0" err="1"/>
              <a:t>artikel</a:t>
            </a:r>
            <a:r>
              <a:rPr lang="en-US" dirty="0"/>
              <a:t> 36 van het </a:t>
            </a:r>
            <a:r>
              <a:rPr lang="en-US" dirty="0" err="1"/>
              <a:t>Verdrag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Strafbaarstelling</a:t>
            </a:r>
            <a:r>
              <a:rPr lang="en-US" dirty="0"/>
              <a:t> van *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* in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(</a:t>
            </a:r>
            <a:r>
              <a:rPr lang="en-US" dirty="0" err="1"/>
              <a:t>waaronder</a:t>
            </a:r>
            <a:r>
              <a:rPr lang="en-US" dirty="0"/>
              <a:t> catcalling </a:t>
            </a:r>
            <a:r>
              <a:rPr lang="en-US" dirty="0" err="1"/>
              <a:t>en</a:t>
            </a:r>
            <a:r>
              <a:rPr lang="en-US" dirty="0"/>
              <a:t> online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Extra </a:t>
            </a:r>
            <a:r>
              <a:rPr lang="en-US" dirty="0" err="1"/>
              <a:t>middelen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politie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justitie</a:t>
            </a:r>
            <a:r>
              <a:rPr lang="en-US" dirty="0"/>
              <a:t> om de 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**</a:t>
            </a:r>
            <a:r>
              <a:rPr lang="en-US" dirty="0" err="1"/>
              <a:t>Sterkere</a:t>
            </a:r>
            <a:r>
              <a:rPr lang="en-US" dirty="0"/>
              <a:t> focus op </a:t>
            </a:r>
            <a:r>
              <a:rPr lang="en-US" dirty="0" err="1"/>
              <a:t>preventie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cultuurverandering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Het **</a:t>
            </a:r>
            <a:r>
              <a:rPr lang="en-US" dirty="0" err="1"/>
              <a:t>Nationaal</a:t>
            </a:r>
            <a:r>
              <a:rPr lang="en-US" dirty="0"/>
              <a:t> </a:t>
            </a:r>
            <a:r>
              <a:rPr lang="en-US" dirty="0" err="1"/>
              <a:t>Actieprogramma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** </a:t>
            </a:r>
            <a:r>
              <a:rPr lang="en-US" dirty="0" err="1"/>
              <a:t>richt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</a:t>
            </a:r>
            <a:r>
              <a:rPr lang="en-US" dirty="0" err="1"/>
              <a:t>bewustwording</a:t>
            </a:r>
            <a:r>
              <a:rPr lang="en-US" dirty="0"/>
              <a:t>, </a:t>
            </a:r>
            <a:r>
              <a:rPr lang="en-US" dirty="0" err="1"/>
              <a:t>gedragsverandering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**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regeringscommissaris</a:t>
            </a:r>
            <a:r>
              <a:rPr lang="en-US" dirty="0"/>
              <a:t>** </a:t>
            </a:r>
            <a:r>
              <a:rPr lang="en-US" dirty="0" err="1"/>
              <a:t>aangesteld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monitoren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GREVIO </a:t>
            </a:r>
            <a:r>
              <a:rPr lang="en-US" dirty="0" err="1"/>
              <a:t>prijst</a:t>
            </a:r>
            <a:r>
              <a:rPr lang="en-US" dirty="0"/>
              <a:t> het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haar</a:t>
            </a:r>
            <a:r>
              <a:rPr lang="en-US" dirty="0"/>
              <a:t> eigen </a:t>
            </a:r>
            <a:r>
              <a:rPr lang="en-US" dirty="0" err="1"/>
              <a:t>aanbeveling</a:t>
            </a:r>
            <a:r>
              <a:rPr lang="en-US" dirty="0"/>
              <a:t> nr. 1 over *de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leidraad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wetgeving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in het </a:t>
            </a:r>
            <a:r>
              <a:rPr lang="en-US" dirty="0" err="1"/>
              <a:t>meenemen</a:t>
            </a:r>
            <a:r>
              <a:rPr lang="en-US" dirty="0"/>
              <a:t> van online </a:t>
            </a:r>
            <a:r>
              <a:rPr lang="en-US" dirty="0" err="1"/>
              <a:t>misbruik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strafrecht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**Stop Femicide! </a:t>
            </a:r>
            <a:r>
              <a:rPr lang="en-US" dirty="0" err="1"/>
              <a:t>Actieplan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Gericht</a:t>
            </a:r>
            <a:r>
              <a:rPr lang="en-US" dirty="0"/>
              <a:t> op het </a:t>
            </a:r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vrouwenmoorden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partnergeweld</a:t>
            </a:r>
            <a:r>
              <a:rPr lang="en-US" dirty="0"/>
              <a:t>, </a:t>
            </a:r>
            <a:r>
              <a:rPr lang="en-US" dirty="0" err="1"/>
              <a:t>inclusief</a:t>
            </a:r>
            <a:r>
              <a:rPr lang="en-US" dirty="0"/>
              <a:t> </a:t>
            </a:r>
            <a:r>
              <a:rPr lang="en-US" dirty="0" err="1"/>
              <a:t>scholing</a:t>
            </a:r>
            <a:r>
              <a:rPr lang="en-US" dirty="0"/>
              <a:t> van professionals over </a:t>
            </a:r>
            <a:r>
              <a:rPr lang="en-US" dirty="0" err="1"/>
              <a:t>risicofactoren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wurging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dwangcontrole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femicide </a:t>
            </a:r>
            <a:r>
              <a:rPr lang="en-US" dirty="0" err="1"/>
              <a:t>onderdeel</a:t>
            </a:r>
            <a:r>
              <a:rPr lang="en-US" dirty="0"/>
              <a:t> is van </a:t>
            </a:r>
            <a:r>
              <a:rPr lang="en-US" dirty="0" err="1"/>
              <a:t>genderongelijkheid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**</a:t>
            </a:r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bewustwording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educatie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Meer </a:t>
            </a:r>
            <a:r>
              <a:rPr lang="en-US" dirty="0" err="1"/>
              <a:t>campagnes</a:t>
            </a:r>
            <a:r>
              <a:rPr lang="en-US" dirty="0"/>
              <a:t> over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, </a:t>
            </a:r>
            <a:r>
              <a:rPr lang="en-US" dirty="0" err="1"/>
              <a:t>beeld-gerelateerd</a:t>
            </a:r>
            <a:r>
              <a:rPr lang="en-US" dirty="0"/>
              <a:t> </a:t>
            </a:r>
            <a:r>
              <a:rPr lang="en-US" dirty="0" err="1"/>
              <a:t>misbruik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gedwongen</a:t>
            </a:r>
            <a:r>
              <a:rPr lang="en-US" dirty="0"/>
              <a:t> </a:t>
            </a:r>
            <a:r>
              <a:rPr lang="en-US" dirty="0" err="1"/>
              <a:t>huwelijken</a:t>
            </a:r>
            <a:r>
              <a:rPr lang="en-US" dirty="0"/>
              <a:t>,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LBTI-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meegenomen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evaluatie</a:t>
            </a:r>
            <a:r>
              <a:rPr lang="en-US" dirty="0"/>
              <a:t> van </a:t>
            </a:r>
            <a:r>
              <a:rPr lang="en-US" dirty="0" err="1"/>
              <a:t>campagnes</a:t>
            </a:r>
            <a:r>
              <a:rPr lang="en-US" dirty="0"/>
              <a:t> die </a:t>
            </a:r>
            <a:r>
              <a:rPr lang="en-US" dirty="0" err="1"/>
              <a:t>slachtoffers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stem </a:t>
            </a:r>
            <a:r>
              <a:rPr lang="en-US" dirty="0" err="1"/>
              <a:t>geven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**Meer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genderdimensie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actieplannen</a:t>
            </a:r>
            <a:r>
              <a:rPr lang="en-US" dirty="0"/>
              <a:t> (</a:t>
            </a:r>
            <a:r>
              <a:rPr lang="en-US" dirty="0" err="1"/>
              <a:t>zoals</a:t>
            </a:r>
            <a:r>
              <a:rPr lang="en-US" dirty="0"/>
              <a:t> het plan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Stop Femicide) </a:t>
            </a:r>
            <a:r>
              <a:rPr lang="en-US" dirty="0" err="1"/>
              <a:t>tonen</a:t>
            </a:r>
            <a:r>
              <a:rPr lang="en-US" dirty="0"/>
              <a:t>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bewustzijn</a:t>
            </a:r>
            <a:r>
              <a:rPr lang="en-US" dirty="0"/>
              <a:t> van de </a:t>
            </a:r>
            <a:r>
              <a:rPr lang="en-US" dirty="0" err="1"/>
              <a:t>ongelijke</a:t>
            </a:r>
            <a:r>
              <a:rPr lang="en-US" dirty="0"/>
              <a:t> </a:t>
            </a:r>
            <a:r>
              <a:rPr lang="en-US" dirty="0" err="1"/>
              <a:t>machtsverhoudingen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mannen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Er is </a:t>
            </a:r>
            <a:r>
              <a:rPr lang="en-US" dirty="0" err="1"/>
              <a:t>een</a:t>
            </a:r>
            <a:r>
              <a:rPr lang="en-US" dirty="0"/>
              <a:t> begin van </a:t>
            </a:r>
            <a:r>
              <a:rPr lang="en-US" dirty="0" err="1"/>
              <a:t>een</a:t>
            </a:r>
            <a:r>
              <a:rPr lang="en-US" dirty="0"/>
              <a:t> “gendered understanding”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training.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7. **</a:t>
            </a:r>
            <a:r>
              <a:rPr lang="en-US" dirty="0" err="1"/>
              <a:t>Versterking</a:t>
            </a:r>
            <a:r>
              <a:rPr lang="en-US" dirty="0"/>
              <a:t> van </a:t>
            </a:r>
            <a:r>
              <a:rPr lang="en-US" dirty="0" err="1"/>
              <a:t>samenwerking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multi-agency-</a:t>
            </a:r>
            <a:r>
              <a:rPr lang="en-US" dirty="0" err="1"/>
              <a:t>aanpak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Uitbreiding</a:t>
            </a:r>
            <a:r>
              <a:rPr lang="en-US" dirty="0"/>
              <a:t> van </a:t>
            </a:r>
            <a:r>
              <a:rPr lang="en-US" dirty="0" err="1"/>
              <a:t>multidisciplinaire</a:t>
            </a:r>
            <a:r>
              <a:rPr lang="en-US" dirty="0"/>
              <a:t> </a:t>
            </a:r>
            <a:r>
              <a:rPr lang="en-US" dirty="0" err="1"/>
              <a:t>samenwerking</a:t>
            </a:r>
            <a:r>
              <a:rPr lang="en-US" dirty="0"/>
              <a:t> in </a:t>
            </a:r>
            <a:r>
              <a:rPr lang="en-US" dirty="0" err="1"/>
              <a:t>risicobeoordeling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slachtofferondersteuning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Experimenten</a:t>
            </a:r>
            <a:r>
              <a:rPr lang="en-US" dirty="0"/>
              <a:t> met multi-agency-</a:t>
            </a:r>
            <a:r>
              <a:rPr lang="en-US" dirty="0" err="1"/>
              <a:t>ondersteuning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slachtoffers</a:t>
            </a:r>
            <a:r>
              <a:rPr lang="en-US" dirty="0"/>
              <a:t> van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 in de sport**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Invoering</a:t>
            </a:r>
            <a:r>
              <a:rPr lang="en-US" dirty="0"/>
              <a:t> </a:t>
            </a:r>
            <a:r>
              <a:rPr lang="en-US" dirty="0" err="1"/>
              <a:t>meldplicht</a:t>
            </a:r>
            <a:r>
              <a:rPr lang="en-US" dirty="0"/>
              <a:t>, 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meldpunt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disciplinaire</a:t>
            </a:r>
            <a:r>
              <a:rPr lang="en-US" dirty="0"/>
              <a:t> </a:t>
            </a:r>
            <a:r>
              <a:rPr lang="en-US" dirty="0" err="1"/>
              <a:t>hervormingen</a:t>
            </a:r>
            <a:r>
              <a:rPr lang="en-US" dirty="0"/>
              <a:t> in de </a:t>
            </a:r>
            <a:r>
              <a:rPr lang="en-US" dirty="0" err="1"/>
              <a:t>sportsector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Honderden</a:t>
            </a:r>
            <a:r>
              <a:rPr lang="en-US" dirty="0"/>
              <a:t> </a:t>
            </a:r>
            <a:r>
              <a:rPr lang="en-US" dirty="0" err="1"/>
              <a:t>meldingen</a:t>
            </a:r>
            <a:r>
              <a:rPr lang="en-US" dirty="0"/>
              <a:t> per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wijzen</a:t>
            </a:r>
            <a:r>
              <a:rPr lang="en-US" dirty="0"/>
              <a:t> op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vertrouwen</a:t>
            </a:r>
            <a:r>
              <a:rPr lang="en-US" dirty="0"/>
              <a:t> in </a:t>
            </a:r>
            <a:r>
              <a:rPr lang="en-US" dirty="0" err="1"/>
              <a:t>meldingssystemen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9. **</a:t>
            </a:r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focus op femicide </a:t>
            </a:r>
            <a:r>
              <a:rPr lang="en-US" dirty="0" err="1"/>
              <a:t>en</a:t>
            </a:r>
            <a:r>
              <a:rPr lang="en-US" dirty="0"/>
              <a:t> data-</a:t>
            </a:r>
            <a:r>
              <a:rPr lang="en-US" dirty="0" err="1"/>
              <a:t>analyse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cijfers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om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sturen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van </a:t>
            </a:r>
            <a:r>
              <a:rPr lang="en-US" dirty="0" err="1"/>
              <a:t>gendergerelateerde</a:t>
            </a:r>
            <a:r>
              <a:rPr lang="en-US" dirty="0"/>
              <a:t> </a:t>
            </a:r>
            <a:r>
              <a:rPr lang="en-US" dirty="0" err="1"/>
              <a:t>moorden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afzonderlijke</a:t>
            </a:r>
            <a:r>
              <a:rPr lang="en-US" dirty="0"/>
              <a:t> </a:t>
            </a:r>
            <a:r>
              <a:rPr lang="en-US" dirty="0" err="1"/>
              <a:t>categorie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10. **Meer </a:t>
            </a:r>
            <a:r>
              <a:rPr lang="en-US" dirty="0" err="1"/>
              <a:t>preventieve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 in </a:t>
            </a:r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* </a:t>
            </a:r>
            <a:r>
              <a:rPr lang="en-US" dirty="0" err="1"/>
              <a:t>Universiteiten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 </a:t>
            </a:r>
            <a:r>
              <a:rPr lang="en-US" dirty="0" err="1"/>
              <a:t>steun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programma’s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, </a:t>
            </a:r>
            <a:r>
              <a:rPr lang="en-US" dirty="0" err="1"/>
              <a:t>wederzijdse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gelijkwaardigheid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het </a:t>
            </a:r>
            <a:r>
              <a:rPr lang="en-US" dirty="0" err="1"/>
              <a:t>studenteninitiatief</a:t>
            </a:r>
            <a:r>
              <a:rPr lang="en-US" dirty="0"/>
              <a:t> *</a:t>
            </a:r>
            <a:r>
              <a:rPr lang="en-US" dirty="0" err="1"/>
              <a:t>Gelijkspel</a:t>
            </a:r>
            <a:r>
              <a:rPr lang="en-US" dirty="0"/>
              <a:t>*). </a:t>
            </a:r>
            <a:endParaRPr dirty="0"/>
          </a:p>
        </p:txBody>
      </p:sp>
      <p:sp>
        <p:nvSpPr>
          <p:cNvPr id="342" name="Google Shape;342;p1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5" name="Google Shape;355;p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6" name="Google Shape;356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Denk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LHBTIQ+,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vrouwen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beperking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### 🇳🇱 **Wat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GREVIO (2025)**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**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Misdrijven</a:t>
            </a:r>
            <a:r>
              <a:rPr lang="en-US" dirty="0"/>
              <a:t> (2024)**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Rape is nu </a:t>
            </a:r>
            <a:r>
              <a:rPr lang="en-US" dirty="0" err="1"/>
              <a:t>gedefinieerd</a:t>
            </a:r>
            <a:r>
              <a:rPr lang="en-US" dirty="0"/>
              <a:t> op basis van *</a:t>
            </a:r>
            <a:r>
              <a:rPr lang="en-US" dirty="0" err="1"/>
              <a:t>afwezigheid</a:t>
            </a:r>
            <a:r>
              <a:rPr lang="en-US" dirty="0"/>
              <a:t> van </a:t>
            </a:r>
            <a:r>
              <a:rPr lang="en-US" dirty="0" err="1"/>
              <a:t>toestemming</a:t>
            </a:r>
            <a:r>
              <a:rPr lang="en-US" dirty="0"/>
              <a:t>*, conform </a:t>
            </a:r>
            <a:r>
              <a:rPr lang="en-US" dirty="0" err="1"/>
              <a:t>artikel</a:t>
            </a:r>
            <a:r>
              <a:rPr lang="en-US" dirty="0"/>
              <a:t> 36 van het </a:t>
            </a:r>
            <a:r>
              <a:rPr lang="en-US" dirty="0" err="1"/>
              <a:t>Verdrag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Strafbaarstelling</a:t>
            </a:r>
            <a:r>
              <a:rPr lang="en-US" dirty="0"/>
              <a:t> van *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* in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(</a:t>
            </a:r>
            <a:r>
              <a:rPr lang="en-US" dirty="0" err="1"/>
              <a:t>waaronder</a:t>
            </a:r>
            <a:r>
              <a:rPr lang="en-US" dirty="0"/>
              <a:t> catcalling </a:t>
            </a:r>
            <a:r>
              <a:rPr lang="en-US" dirty="0" err="1"/>
              <a:t>en</a:t>
            </a:r>
            <a:r>
              <a:rPr lang="en-US" dirty="0"/>
              <a:t> online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Extra </a:t>
            </a:r>
            <a:r>
              <a:rPr lang="en-US" dirty="0" err="1"/>
              <a:t>middelen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politie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justitie</a:t>
            </a:r>
            <a:r>
              <a:rPr lang="en-US" dirty="0"/>
              <a:t> om de 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**</a:t>
            </a:r>
            <a:r>
              <a:rPr lang="en-US" dirty="0" err="1"/>
              <a:t>Sterkere</a:t>
            </a:r>
            <a:r>
              <a:rPr lang="en-US" dirty="0"/>
              <a:t> focus op </a:t>
            </a:r>
            <a:r>
              <a:rPr lang="en-US" dirty="0" err="1"/>
              <a:t>preventie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cultuurverandering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Het **</a:t>
            </a:r>
            <a:r>
              <a:rPr lang="en-US" dirty="0" err="1"/>
              <a:t>Nationaal</a:t>
            </a:r>
            <a:r>
              <a:rPr lang="en-US" dirty="0"/>
              <a:t> </a:t>
            </a:r>
            <a:r>
              <a:rPr lang="en-US" dirty="0" err="1"/>
              <a:t>Actieprogramma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** </a:t>
            </a:r>
            <a:r>
              <a:rPr lang="en-US" dirty="0" err="1"/>
              <a:t>richt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</a:t>
            </a:r>
            <a:r>
              <a:rPr lang="en-US" dirty="0" err="1"/>
              <a:t>bewustwording</a:t>
            </a:r>
            <a:r>
              <a:rPr lang="en-US" dirty="0"/>
              <a:t>, </a:t>
            </a:r>
            <a:r>
              <a:rPr lang="en-US" dirty="0" err="1"/>
              <a:t>gedragsverandering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**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regeringscommissaris</a:t>
            </a:r>
            <a:r>
              <a:rPr lang="en-US" dirty="0"/>
              <a:t>** </a:t>
            </a:r>
            <a:r>
              <a:rPr lang="en-US" dirty="0" err="1"/>
              <a:t>aangesteld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monitoren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GREVIO </a:t>
            </a:r>
            <a:r>
              <a:rPr lang="en-US" dirty="0" err="1"/>
              <a:t>prijst</a:t>
            </a:r>
            <a:r>
              <a:rPr lang="en-US" dirty="0"/>
              <a:t> het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haar</a:t>
            </a:r>
            <a:r>
              <a:rPr lang="en-US" dirty="0"/>
              <a:t> eigen </a:t>
            </a:r>
            <a:r>
              <a:rPr lang="en-US" dirty="0" err="1"/>
              <a:t>aanbeveling</a:t>
            </a:r>
            <a:r>
              <a:rPr lang="en-US" dirty="0"/>
              <a:t> nr. 1 over *de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leidraad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wetgeving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in het </a:t>
            </a:r>
            <a:r>
              <a:rPr lang="en-US" dirty="0" err="1"/>
              <a:t>meenemen</a:t>
            </a:r>
            <a:r>
              <a:rPr lang="en-US" dirty="0"/>
              <a:t> van online </a:t>
            </a:r>
            <a:r>
              <a:rPr lang="en-US" dirty="0" err="1"/>
              <a:t>misbruik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strafrecht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**Stop Femicide! </a:t>
            </a:r>
            <a:r>
              <a:rPr lang="en-US" dirty="0" err="1"/>
              <a:t>Actieplan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Gericht</a:t>
            </a:r>
            <a:r>
              <a:rPr lang="en-US" dirty="0"/>
              <a:t> op het </a:t>
            </a:r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vrouwenmoorden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partnergeweld</a:t>
            </a:r>
            <a:r>
              <a:rPr lang="en-US" dirty="0"/>
              <a:t>, </a:t>
            </a:r>
            <a:r>
              <a:rPr lang="en-US" dirty="0" err="1"/>
              <a:t>inclusief</a:t>
            </a:r>
            <a:r>
              <a:rPr lang="en-US" dirty="0"/>
              <a:t> </a:t>
            </a:r>
            <a:r>
              <a:rPr lang="en-US" dirty="0" err="1"/>
              <a:t>scholing</a:t>
            </a:r>
            <a:r>
              <a:rPr lang="en-US" dirty="0"/>
              <a:t> van professionals over </a:t>
            </a:r>
            <a:r>
              <a:rPr lang="en-US" dirty="0" err="1"/>
              <a:t>risicofactoren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wurging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dwangcontrole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femicide </a:t>
            </a:r>
            <a:r>
              <a:rPr lang="en-US" dirty="0" err="1"/>
              <a:t>onderdeel</a:t>
            </a:r>
            <a:r>
              <a:rPr lang="en-US" dirty="0"/>
              <a:t> is van </a:t>
            </a:r>
            <a:r>
              <a:rPr lang="en-US" dirty="0" err="1"/>
              <a:t>genderongelijkheid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**</a:t>
            </a:r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bewustwording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educatie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Meer </a:t>
            </a:r>
            <a:r>
              <a:rPr lang="en-US" dirty="0" err="1"/>
              <a:t>campagnes</a:t>
            </a:r>
            <a:r>
              <a:rPr lang="en-US" dirty="0"/>
              <a:t> over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, </a:t>
            </a:r>
            <a:r>
              <a:rPr lang="en-US" dirty="0" err="1"/>
              <a:t>beeld-gerelateerd</a:t>
            </a:r>
            <a:r>
              <a:rPr lang="en-US" dirty="0"/>
              <a:t> </a:t>
            </a:r>
            <a:r>
              <a:rPr lang="en-US" dirty="0" err="1"/>
              <a:t>misbruik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gedwongen</a:t>
            </a:r>
            <a:r>
              <a:rPr lang="en-US" dirty="0"/>
              <a:t> </a:t>
            </a:r>
            <a:r>
              <a:rPr lang="en-US" dirty="0" err="1"/>
              <a:t>huwelijken</a:t>
            </a:r>
            <a:r>
              <a:rPr lang="en-US" dirty="0"/>
              <a:t>,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LBTI-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meegenomen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evaluatie</a:t>
            </a:r>
            <a:r>
              <a:rPr lang="en-US" dirty="0"/>
              <a:t> van </a:t>
            </a:r>
            <a:r>
              <a:rPr lang="en-US" dirty="0" err="1"/>
              <a:t>campagnes</a:t>
            </a:r>
            <a:r>
              <a:rPr lang="en-US" dirty="0"/>
              <a:t> die </a:t>
            </a:r>
            <a:r>
              <a:rPr lang="en-US" dirty="0" err="1"/>
              <a:t>slachtoffers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stem </a:t>
            </a:r>
            <a:r>
              <a:rPr lang="en-US" dirty="0" err="1"/>
              <a:t>geven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**Meer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genderdimensie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actieplannen</a:t>
            </a:r>
            <a:r>
              <a:rPr lang="en-US" dirty="0"/>
              <a:t> (</a:t>
            </a:r>
            <a:r>
              <a:rPr lang="en-US" dirty="0" err="1"/>
              <a:t>zoals</a:t>
            </a:r>
            <a:r>
              <a:rPr lang="en-US" dirty="0"/>
              <a:t> het plan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Stop Femicide) </a:t>
            </a:r>
            <a:r>
              <a:rPr lang="en-US" dirty="0" err="1"/>
              <a:t>tonen</a:t>
            </a:r>
            <a:r>
              <a:rPr lang="en-US" dirty="0"/>
              <a:t>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bewustzijn</a:t>
            </a:r>
            <a:r>
              <a:rPr lang="en-US" dirty="0"/>
              <a:t> van de </a:t>
            </a:r>
            <a:r>
              <a:rPr lang="en-US" dirty="0" err="1"/>
              <a:t>ongelijke</a:t>
            </a:r>
            <a:r>
              <a:rPr lang="en-US" dirty="0"/>
              <a:t> </a:t>
            </a:r>
            <a:r>
              <a:rPr lang="en-US" dirty="0" err="1"/>
              <a:t>machtsverhoudingen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mannen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Er is </a:t>
            </a:r>
            <a:r>
              <a:rPr lang="en-US" dirty="0" err="1"/>
              <a:t>een</a:t>
            </a:r>
            <a:r>
              <a:rPr lang="en-US" dirty="0"/>
              <a:t> begin van </a:t>
            </a:r>
            <a:r>
              <a:rPr lang="en-US" dirty="0" err="1"/>
              <a:t>een</a:t>
            </a:r>
            <a:r>
              <a:rPr lang="en-US" dirty="0"/>
              <a:t> “gendered understanding”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training.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7. **</a:t>
            </a:r>
            <a:r>
              <a:rPr lang="en-US" dirty="0" err="1"/>
              <a:t>Versterking</a:t>
            </a:r>
            <a:r>
              <a:rPr lang="en-US" dirty="0"/>
              <a:t> van </a:t>
            </a:r>
            <a:r>
              <a:rPr lang="en-US" dirty="0" err="1"/>
              <a:t>samenwerking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multi-agency-</a:t>
            </a:r>
            <a:r>
              <a:rPr lang="en-US" dirty="0" err="1"/>
              <a:t>aanpak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Uitbreiding</a:t>
            </a:r>
            <a:r>
              <a:rPr lang="en-US" dirty="0"/>
              <a:t> van </a:t>
            </a:r>
            <a:r>
              <a:rPr lang="en-US" dirty="0" err="1"/>
              <a:t>multidisciplinaire</a:t>
            </a:r>
            <a:r>
              <a:rPr lang="en-US" dirty="0"/>
              <a:t> </a:t>
            </a:r>
            <a:r>
              <a:rPr lang="en-US" dirty="0" err="1"/>
              <a:t>samenwerking</a:t>
            </a:r>
            <a:r>
              <a:rPr lang="en-US" dirty="0"/>
              <a:t> in </a:t>
            </a:r>
            <a:r>
              <a:rPr lang="en-US" dirty="0" err="1"/>
              <a:t>risicobeoordeling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slachtofferondersteuning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Experimenten</a:t>
            </a:r>
            <a:r>
              <a:rPr lang="en-US" dirty="0"/>
              <a:t> met multi-agency-</a:t>
            </a:r>
            <a:r>
              <a:rPr lang="en-US" dirty="0" err="1"/>
              <a:t>ondersteuning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slachtoffers</a:t>
            </a:r>
            <a:r>
              <a:rPr lang="en-US" dirty="0"/>
              <a:t> van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 in de sport**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Invoering</a:t>
            </a:r>
            <a:r>
              <a:rPr lang="en-US" dirty="0"/>
              <a:t> </a:t>
            </a:r>
            <a:r>
              <a:rPr lang="en-US" dirty="0" err="1"/>
              <a:t>meldplicht</a:t>
            </a:r>
            <a:r>
              <a:rPr lang="en-US" dirty="0"/>
              <a:t>, 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meldpunt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disciplinaire</a:t>
            </a:r>
            <a:r>
              <a:rPr lang="en-US" dirty="0"/>
              <a:t> </a:t>
            </a:r>
            <a:r>
              <a:rPr lang="en-US" dirty="0" err="1"/>
              <a:t>hervormingen</a:t>
            </a:r>
            <a:r>
              <a:rPr lang="en-US" dirty="0"/>
              <a:t> in de </a:t>
            </a:r>
            <a:r>
              <a:rPr lang="en-US" dirty="0" err="1"/>
              <a:t>sportsector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Honderden</a:t>
            </a:r>
            <a:r>
              <a:rPr lang="en-US" dirty="0"/>
              <a:t> </a:t>
            </a:r>
            <a:r>
              <a:rPr lang="en-US" dirty="0" err="1"/>
              <a:t>meldingen</a:t>
            </a:r>
            <a:r>
              <a:rPr lang="en-US" dirty="0"/>
              <a:t> per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wijzen</a:t>
            </a:r>
            <a:r>
              <a:rPr lang="en-US" dirty="0"/>
              <a:t> op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vertrouwen</a:t>
            </a:r>
            <a:r>
              <a:rPr lang="en-US" dirty="0"/>
              <a:t> in </a:t>
            </a:r>
            <a:r>
              <a:rPr lang="en-US" dirty="0" err="1"/>
              <a:t>meldingssystemen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9. **</a:t>
            </a:r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focus op femicide </a:t>
            </a:r>
            <a:r>
              <a:rPr lang="en-US" dirty="0" err="1"/>
              <a:t>en</a:t>
            </a:r>
            <a:r>
              <a:rPr lang="en-US" dirty="0"/>
              <a:t> data-</a:t>
            </a:r>
            <a:r>
              <a:rPr lang="en-US" dirty="0" err="1"/>
              <a:t>analyse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cijfers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om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sturen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van </a:t>
            </a:r>
            <a:r>
              <a:rPr lang="en-US" dirty="0" err="1"/>
              <a:t>gendergerelateerde</a:t>
            </a:r>
            <a:r>
              <a:rPr lang="en-US" dirty="0"/>
              <a:t> </a:t>
            </a:r>
            <a:r>
              <a:rPr lang="en-US" dirty="0" err="1"/>
              <a:t>moorden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afzonderlijke</a:t>
            </a:r>
            <a:r>
              <a:rPr lang="en-US" dirty="0"/>
              <a:t> </a:t>
            </a:r>
            <a:r>
              <a:rPr lang="en-US" dirty="0" err="1"/>
              <a:t>categorie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10. **Meer </a:t>
            </a:r>
            <a:r>
              <a:rPr lang="en-US" dirty="0" err="1"/>
              <a:t>preventieve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 in </a:t>
            </a:r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* </a:t>
            </a:r>
            <a:r>
              <a:rPr lang="en-US" dirty="0" err="1"/>
              <a:t>Universiteiten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 </a:t>
            </a:r>
            <a:r>
              <a:rPr lang="en-US" dirty="0" err="1"/>
              <a:t>steun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programma’s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, </a:t>
            </a:r>
            <a:r>
              <a:rPr lang="en-US" dirty="0" err="1"/>
              <a:t>wederzijdse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gelijkwaardigheid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het </a:t>
            </a:r>
            <a:r>
              <a:rPr lang="en-US" dirty="0" err="1"/>
              <a:t>studenteninitiatief</a:t>
            </a:r>
            <a:r>
              <a:rPr lang="en-US" dirty="0"/>
              <a:t> *</a:t>
            </a:r>
            <a:r>
              <a:rPr lang="en-US" dirty="0" err="1"/>
              <a:t>Gelijkspel</a:t>
            </a:r>
            <a:r>
              <a:rPr lang="en-US" dirty="0"/>
              <a:t>*). </a:t>
            </a:r>
            <a:endParaRPr dirty="0"/>
          </a:p>
        </p:txBody>
      </p:sp>
      <p:sp>
        <p:nvSpPr>
          <p:cNvPr id="358" name="Google Shape;358;p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9" name="Google Shape;359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70" name="Google Shape;370;p1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1" name="Google Shape;371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### 🇳🇱 **Wat goed gaat volgens GREVIO (2025)**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**Nieuwe wet Seksuele Misdrijven (2024)**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Rape is nu gedefinieerd op basis van *afwezigheid van toestemming*, conform artikel 36 van het Verdrag.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Strafbaarstelling van *seksuele intimidatie* in publieke en digitale ruimte (waaronder catcalling en online seksueel grensoverschrijdend gedrag).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Extra middelen beschikbaar gesteld aan politie en justitie om de nieuwe wet goed uit te voeren.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**Sterkere focus op preventie en cultuurverandering**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Het **Nationaal Actieprogramma Seksueel Grensoverschrijdend Gedrag en Seksueel Geweld** richt zich op bewustwording, gedragsverandering en de digitale dimensie van geweld.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Nederland heeft een **onafhankelijk regeringscommissaris** aangesteld om dit te monitoren.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**Aandacht voor digitale vormen van geweld tegen vrouwen**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GREVIO prijst het gebruik van haar eigen aanbeveling nr. 1 over *de digitale dimensie van geweld tegen vrouwen* als leidraad voor beleid en wetgeving.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Nederland geldt als een voorbeeld in het meenemen van online misbruik in beleid en strafrecht.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**Stop Femicide! Actieplan**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Gericht op het voorkomen van vrouwenmoorden en partnergeweld, inclusief scholing van professionals over risicofactoren zoals wurging en dwangcontrole.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Erkenning dat femicide onderdeel is van genderongelijkheid.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 **Betere bewustwording en educatie**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Meer campagnes over seksueel geweld, beeld-gerelateerd misbruik en gedwongen huwelijken, waarin ook vrouwen met een beperking en LBTI-vrouwen worden meegenomen.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Positieve evaluatie van campagnes die slachtoffers een stem geven.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6. **Meer aandacht voor genderdimensie in beleid**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Nieuwe actieplannen (zoals het plan tegen seksueel grensoverschrijdend gedrag en Stop Femicide) tonen groeiend bewustzijn van de ongelijke machtsverhoudingen tussen mannen en vrouwen.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 is een begin van een “gendered understanding” in beleid en training.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7. **Versterking van samenwerking en multi-agency-aanpak**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Uitbreiding van multidisciplinaire samenwerking in risicobeoordeling en slachtofferondersteuning.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Experimenten met multi-agency-ondersteuning voor slachtoffers van seksueel geweld.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8. **Aandacht voor seksuele intimidatie in de sport**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Invoering meldplicht, onafhankelijk meldpunt en disciplinaire hervormingen in de sportsector.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Honderden meldingen per jaar wijzen op groeiend vertrouwen in meldingssystemen.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9. **Wetenschappelijke en maatschappelijke focus op femicide en data-analyse**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Gebruik van cijfers en onderzoek om beleid te sturen.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Erkenning van gendergerelateerde moorden als afzonderlijke categorie.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10. **Meer preventieve aandacht in hoger onderwijs**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* Universiteiten krijgen steun voor programma’s rond grenzen, wederzijdse toestemming en gelijkwaardigheid (bijv. het studenteninitiatief *Gelijkspel*). </a:t>
            </a:r>
            <a:endParaRPr/>
          </a:p>
        </p:txBody>
      </p:sp>
      <p:sp>
        <p:nvSpPr>
          <p:cNvPr id="373" name="Google Shape;373;p1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74" name="Google Shape;374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C798F0FC-5E26-F32D-1A4C-50D045B7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>
            <a:extLst>
              <a:ext uri="{FF2B5EF4-FFF2-40B4-BE49-F238E27FC236}">
                <a16:creationId xmlns:a16="http://schemas.microsoft.com/office/drawing/2014/main" id="{EF6D8197-403A-92C0-2C97-699A3E2AC6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0:notes">
            <a:extLst>
              <a:ext uri="{FF2B5EF4-FFF2-40B4-BE49-F238E27FC236}">
                <a16:creationId xmlns:a16="http://schemas.microsoft.com/office/drawing/2014/main" id="{E9D8B91B-5A2F-2930-C997-09FCDEA9C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70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CBS </a:t>
            </a:r>
            <a:r>
              <a:rPr lang="en-GB" dirty="0" err="1"/>
              <a:t>registeert</a:t>
            </a:r>
            <a:r>
              <a:rPr lang="en-GB" dirty="0"/>
              <a:t> </a:t>
            </a:r>
            <a:r>
              <a:rPr lang="en-GB" dirty="0" err="1"/>
              <a:t>alleen</a:t>
            </a:r>
            <a:r>
              <a:rPr lang="en-GB" dirty="0"/>
              <a:t> partner of </a:t>
            </a:r>
            <a:r>
              <a:rPr lang="en-GB" dirty="0" err="1"/>
              <a:t>expartner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noemt</a:t>
            </a:r>
            <a:r>
              <a:rPr lang="en-GB" dirty="0"/>
              <a:t> </a:t>
            </a:r>
            <a:r>
              <a:rPr lang="en-GB" dirty="0" err="1"/>
              <a:t>alleen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femicide; </a:t>
            </a:r>
            <a:r>
              <a:rPr lang="en-GB" dirty="0" err="1"/>
              <a:t>alleen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er op </a:t>
            </a:r>
            <a:r>
              <a:rPr lang="en-GB" dirty="0" err="1"/>
              <a:t>enig</a:t>
            </a:r>
            <a:r>
              <a:rPr lang="en-GB" dirty="0"/>
              <a:t> moment op </a:t>
            </a:r>
            <a:r>
              <a:rPr lang="en-GB" dirty="0" err="1"/>
              <a:t>hetzelfde</a:t>
            </a:r>
            <a:r>
              <a:rPr lang="en-GB" dirty="0"/>
              <a:t> </a:t>
            </a:r>
            <a:r>
              <a:rPr lang="en-GB" dirty="0" err="1"/>
              <a:t>adres</a:t>
            </a:r>
            <a:r>
              <a:rPr lang="en-GB" dirty="0"/>
              <a:t> </a:t>
            </a:r>
            <a:r>
              <a:rPr lang="en-GB" dirty="0" err="1"/>
              <a:t>ingeschreven</a:t>
            </a:r>
            <a:r>
              <a:rPr lang="en-GB" dirty="0"/>
              <a:t> stond!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Marieke Liem </a:t>
            </a:r>
            <a:r>
              <a:rPr lang="en-GB" dirty="0" err="1"/>
              <a:t>doet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de Universiteit van Leiden </a:t>
            </a:r>
            <a:r>
              <a:rPr lang="en-GB" dirty="0" err="1"/>
              <a:t>onderzoek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allerlei</a:t>
            </a:r>
            <a:r>
              <a:rPr lang="en-GB" dirty="0"/>
              <a:t> </a:t>
            </a:r>
            <a:r>
              <a:rPr lang="en-GB" dirty="0" err="1"/>
              <a:t>soorten</a:t>
            </a:r>
            <a:r>
              <a:rPr lang="en-GB" dirty="0"/>
              <a:t> femicide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aanverwante</a:t>
            </a:r>
            <a:r>
              <a:rPr lang="en-GB" dirty="0"/>
              <a:t> </a:t>
            </a:r>
            <a:r>
              <a:rPr lang="en-GB" dirty="0" err="1"/>
              <a:t>moorden</a:t>
            </a:r>
            <a:r>
              <a:rPr lang="en-GB" dirty="0"/>
              <a:t>, </a:t>
            </a:r>
            <a:r>
              <a:rPr lang="en-GB" dirty="0" err="1"/>
              <a:t>zij</a:t>
            </a:r>
            <a:r>
              <a:rPr lang="en-GB" dirty="0"/>
              <a:t> </a:t>
            </a:r>
            <a:r>
              <a:rPr lang="en-GB" dirty="0" err="1"/>
              <a:t>neemt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ruimer</a:t>
            </a:r>
            <a:r>
              <a:rPr lang="en-GB" dirty="0"/>
              <a:t> begrip van femicide, </a:t>
            </a:r>
            <a:r>
              <a:rPr lang="en-GB" dirty="0" err="1"/>
              <a:t>een</a:t>
            </a:r>
            <a:r>
              <a:rPr lang="en-GB" dirty="0"/>
              <a:t> vrouw </a:t>
            </a:r>
            <a:r>
              <a:rPr lang="en-GB" dirty="0" err="1"/>
              <a:t>vermoord</a:t>
            </a:r>
            <a:r>
              <a:rPr lang="en-GB" dirty="0"/>
              <a:t> </a:t>
            </a:r>
            <a:r>
              <a:rPr lang="en-GB" dirty="0" err="1"/>
              <a:t>omdat</a:t>
            </a:r>
            <a:r>
              <a:rPr lang="en-GB" dirty="0"/>
              <a:t> ze vrouw is. En </a:t>
            </a:r>
            <a:r>
              <a:rPr lang="en-GB" dirty="0" err="1"/>
              <a:t>kijkt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partners/</a:t>
            </a:r>
            <a:r>
              <a:rPr lang="en-GB" dirty="0" err="1"/>
              <a:t>ouders</a:t>
            </a:r>
            <a:r>
              <a:rPr lang="en-GB" dirty="0"/>
              <a:t>/</a:t>
            </a:r>
            <a:r>
              <a:rPr lang="en-GB" dirty="0" err="1"/>
              <a:t>kinderen</a:t>
            </a:r>
            <a:r>
              <a:rPr lang="en-GB" dirty="0"/>
              <a:t> die met de vrouw </a:t>
            </a:r>
            <a:r>
              <a:rPr lang="en-GB" dirty="0" err="1"/>
              <a:t>vermoord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….</a:t>
            </a:r>
            <a:endParaRPr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 err="1"/>
              <a:t>Blauw</a:t>
            </a:r>
            <a:r>
              <a:rPr lang="en-GB" dirty="0"/>
              <a:t> </a:t>
            </a:r>
            <a:r>
              <a:rPr lang="en-GB" dirty="0" err="1"/>
              <a:t>Bulgarije</a:t>
            </a:r>
            <a:r>
              <a:rPr lang="en-GB" dirty="0"/>
              <a:t>, </a:t>
            </a:r>
            <a:r>
              <a:rPr lang="en-GB" dirty="0" err="1"/>
              <a:t>Hongarije</a:t>
            </a:r>
            <a:r>
              <a:rPr lang="en-GB" dirty="0"/>
              <a:t>, </a:t>
            </a:r>
            <a:r>
              <a:rPr lang="en-GB" dirty="0" err="1"/>
              <a:t>Slowakije</a:t>
            </a:r>
            <a:r>
              <a:rPr lang="en-GB" dirty="0"/>
              <a:t>, </a:t>
            </a:r>
            <a:r>
              <a:rPr lang="en-GB" dirty="0" err="1"/>
              <a:t>Tsjechië</a:t>
            </a:r>
            <a:r>
              <a:rPr lang="en-GB" dirty="0"/>
              <a:t>, </a:t>
            </a:r>
            <a:r>
              <a:rPr lang="en-GB" dirty="0" err="1"/>
              <a:t>Litouwen</a:t>
            </a:r>
            <a:br>
              <a:rPr lang="en-GB" dirty="0"/>
            </a:br>
            <a:r>
              <a:rPr lang="en-GB" dirty="0" err="1"/>
              <a:t>Letland</a:t>
            </a:r>
            <a:r>
              <a:rPr lang="en-GB" dirty="0"/>
              <a:t>: </a:t>
            </a:r>
            <a:r>
              <a:rPr lang="en-GB" dirty="0" err="1"/>
              <a:t>goede</a:t>
            </a:r>
            <a:r>
              <a:rPr lang="en-GB" dirty="0"/>
              <a:t> – </a:t>
            </a:r>
            <a:r>
              <a:rPr lang="en-GB" dirty="0" err="1"/>
              <a:t>heeft</a:t>
            </a:r>
            <a:r>
              <a:rPr lang="en-GB" dirty="0"/>
              <a:t> </a:t>
            </a:r>
            <a:r>
              <a:rPr lang="en-GB" dirty="0" err="1"/>
              <a:t>geratificeerd</a:t>
            </a:r>
            <a:r>
              <a:rPr lang="en-GB" dirty="0"/>
              <a:t> maar </a:t>
            </a:r>
            <a:r>
              <a:rPr lang="en-GB" dirty="0" err="1"/>
              <a:t>morie</a:t>
            </a:r>
            <a:r>
              <a:rPr lang="en-GB" dirty="0"/>
              <a:t> om </a:t>
            </a:r>
            <a:r>
              <a:rPr lang="en-GB" dirty="0" err="1"/>
              <a:t>zich</a:t>
            </a:r>
            <a:r>
              <a:rPr lang="en-GB" dirty="0"/>
              <a:t> </a:t>
            </a:r>
            <a:r>
              <a:rPr lang="en-GB" dirty="0" err="1"/>
              <a:t>terug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trekken</a:t>
            </a:r>
            <a:r>
              <a:rPr lang="en-GB" dirty="0"/>
              <a:t>!</a:t>
            </a:r>
            <a:br>
              <a:rPr lang="en-GB" dirty="0"/>
            </a:br>
            <a:r>
              <a:rPr lang="en-GB" dirty="0"/>
              <a:t>46 </a:t>
            </a:r>
            <a:r>
              <a:rPr lang="en-GB" dirty="0" err="1"/>
              <a:t>staten</a:t>
            </a:r>
            <a:r>
              <a:rPr lang="en-GB" dirty="0"/>
              <a:t>: 1. </a:t>
            </a:r>
            <a:r>
              <a:rPr lang="en-GB" dirty="0" err="1"/>
              <a:t>Albanië</a:t>
            </a:r>
            <a:r>
              <a:rPr lang="en-GB" dirty="0"/>
              <a:t> 2. Andorra 3. </a:t>
            </a:r>
            <a:r>
              <a:rPr lang="en-GB" dirty="0" err="1"/>
              <a:t>Armenië</a:t>
            </a:r>
            <a:r>
              <a:rPr lang="en-GB" dirty="0"/>
              <a:t> 4. </a:t>
            </a:r>
            <a:r>
              <a:rPr lang="en-GB" dirty="0" err="1"/>
              <a:t>Azerbeidzjan</a:t>
            </a:r>
            <a:r>
              <a:rPr lang="en-GB" dirty="0"/>
              <a:t> 5. </a:t>
            </a:r>
            <a:r>
              <a:rPr lang="en-GB" dirty="0" err="1"/>
              <a:t>België</a:t>
            </a:r>
            <a:r>
              <a:rPr lang="en-GB" dirty="0"/>
              <a:t> 6. </a:t>
            </a:r>
            <a:r>
              <a:rPr lang="en-GB" dirty="0" err="1"/>
              <a:t>Bosnië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Herzegovina 7. </a:t>
            </a:r>
            <a:r>
              <a:rPr lang="en-GB" dirty="0" err="1"/>
              <a:t>Bulgarije</a:t>
            </a:r>
            <a:r>
              <a:rPr lang="en-GB" dirty="0"/>
              <a:t> 8. Cyprus 9. </a:t>
            </a:r>
            <a:r>
              <a:rPr lang="en-GB" dirty="0" err="1"/>
              <a:t>Denemarken</a:t>
            </a:r>
            <a:r>
              <a:rPr lang="en-GB" dirty="0"/>
              <a:t> 10. </a:t>
            </a:r>
            <a:r>
              <a:rPr lang="en-GB" dirty="0" err="1"/>
              <a:t>Duitsland</a:t>
            </a:r>
            <a:r>
              <a:rPr lang="en-GB" dirty="0"/>
              <a:t> 11. </a:t>
            </a:r>
            <a:r>
              <a:rPr lang="en-GB" dirty="0" err="1"/>
              <a:t>Estland</a:t>
            </a:r>
            <a:r>
              <a:rPr lang="en-GB" dirty="0"/>
              <a:t> 12. Finland 13. </a:t>
            </a:r>
            <a:r>
              <a:rPr lang="en-GB" dirty="0" err="1"/>
              <a:t>Frankrijk</a:t>
            </a:r>
            <a:r>
              <a:rPr lang="en-GB" dirty="0"/>
              <a:t> 14. </a:t>
            </a:r>
            <a:r>
              <a:rPr lang="en-GB" dirty="0" err="1"/>
              <a:t>Georgië</a:t>
            </a:r>
            <a:r>
              <a:rPr lang="en-GB" dirty="0"/>
              <a:t> 15. Griekenland 16. </a:t>
            </a:r>
            <a:r>
              <a:rPr lang="en-GB" dirty="0" err="1"/>
              <a:t>Hongarije</a:t>
            </a:r>
            <a:r>
              <a:rPr lang="en-GB" dirty="0"/>
              <a:t> 17. </a:t>
            </a:r>
            <a:r>
              <a:rPr lang="en-GB" dirty="0" err="1"/>
              <a:t>Ierland</a:t>
            </a:r>
            <a:r>
              <a:rPr lang="en-GB" dirty="0"/>
              <a:t> 18. </a:t>
            </a:r>
            <a:r>
              <a:rPr lang="en-GB" dirty="0" err="1"/>
              <a:t>IJsland</a:t>
            </a:r>
            <a:r>
              <a:rPr lang="en-GB" dirty="0"/>
              <a:t> 19. </a:t>
            </a:r>
            <a:r>
              <a:rPr lang="en-GB" dirty="0" err="1"/>
              <a:t>Italië</a:t>
            </a:r>
            <a:r>
              <a:rPr lang="en-GB" dirty="0"/>
              <a:t> 20. </a:t>
            </a:r>
            <a:r>
              <a:rPr lang="en-GB" dirty="0" err="1"/>
              <a:t>Kroatië</a:t>
            </a:r>
            <a:r>
              <a:rPr lang="en-GB" dirty="0"/>
              <a:t> 21. </a:t>
            </a:r>
            <a:r>
              <a:rPr lang="en-GB" dirty="0" err="1"/>
              <a:t>Letland</a:t>
            </a:r>
            <a:r>
              <a:rPr lang="en-GB" dirty="0"/>
              <a:t> 22. Liechtenstein 23. </a:t>
            </a:r>
            <a:r>
              <a:rPr lang="en-GB" dirty="0" err="1"/>
              <a:t>Litouwen</a:t>
            </a:r>
            <a:r>
              <a:rPr lang="en-GB" dirty="0"/>
              <a:t> 24. Luxemburg 25. Malta 26. </a:t>
            </a:r>
            <a:r>
              <a:rPr lang="en-GB" dirty="0" err="1"/>
              <a:t>Moldavië</a:t>
            </a:r>
            <a:r>
              <a:rPr lang="en-GB" dirty="0"/>
              <a:t> 27. Monaco 28. Montenegro 29. Nederland 30. Noord-</a:t>
            </a:r>
            <a:r>
              <a:rPr lang="en-GB" dirty="0" err="1"/>
              <a:t>Macedonië</a:t>
            </a:r>
            <a:r>
              <a:rPr lang="en-GB" dirty="0"/>
              <a:t> 31. </a:t>
            </a:r>
            <a:r>
              <a:rPr lang="en-GB" dirty="0" err="1"/>
              <a:t>Noorwegen</a:t>
            </a:r>
            <a:r>
              <a:rPr lang="en-GB" dirty="0"/>
              <a:t> 32. </a:t>
            </a:r>
            <a:r>
              <a:rPr lang="en-GB" dirty="0" err="1"/>
              <a:t>Oekraïne</a:t>
            </a:r>
            <a:r>
              <a:rPr lang="en-GB" dirty="0"/>
              <a:t> 33. </a:t>
            </a:r>
            <a:r>
              <a:rPr lang="en-GB" dirty="0" err="1"/>
              <a:t>Oostenrijk</a:t>
            </a:r>
            <a:r>
              <a:rPr lang="en-GB" dirty="0"/>
              <a:t> 34. Polen 35. Portugal 36. </a:t>
            </a:r>
            <a:r>
              <a:rPr lang="en-GB" dirty="0" err="1"/>
              <a:t>Roemenië</a:t>
            </a:r>
            <a:r>
              <a:rPr lang="en-GB" dirty="0"/>
              <a:t> 37. San Marino 38. </a:t>
            </a:r>
            <a:r>
              <a:rPr lang="en-GB" dirty="0" err="1"/>
              <a:t>Servië</a:t>
            </a:r>
            <a:r>
              <a:rPr lang="en-GB" dirty="0"/>
              <a:t> 39. </a:t>
            </a:r>
            <a:r>
              <a:rPr lang="en-GB" dirty="0" err="1"/>
              <a:t>Slovenië</a:t>
            </a:r>
            <a:r>
              <a:rPr lang="en-GB" dirty="0"/>
              <a:t> 40. </a:t>
            </a:r>
            <a:r>
              <a:rPr lang="en-GB" dirty="0" err="1"/>
              <a:t>Slowakije</a:t>
            </a:r>
            <a:r>
              <a:rPr lang="en-GB" dirty="0"/>
              <a:t> 41. </a:t>
            </a:r>
            <a:r>
              <a:rPr lang="en-GB" dirty="0" err="1"/>
              <a:t>Spanje</a:t>
            </a:r>
            <a:r>
              <a:rPr lang="en-GB" dirty="0"/>
              <a:t> 42. </a:t>
            </a:r>
            <a:r>
              <a:rPr lang="en-GB" dirty="0" err="1"/>
              <a:t>Tsjechië</a:t>
            </a:r>
            <a:r>
              <a:rPr lang="en-GB" dirty="0"/>
              <a:t> 43. </a:t>
            </a:r>
            <a:r>
              <a:rPr lang="en-GB" dirty="0" err="1"/>
              <a:t>Turkije</a:t>
            </a:r>
            <a:r>
              <a:rPr lang="en-GB" dirty="0"/>
              <a:t> 44. </a:t>
            </a:r>
            <a:r>
              <a:rPr lang="en-GB" dirty="0" err="1"/>
              <a:t>Verenigd</a:t>
            </a:r>
            <a:r>
              <a:rPr lang="en-GB" dirty="0"/>
              <a:t> </a:t>
            </a:r>
            <a:r>
              <a:rPr lang="en-GB" dirty="0" err="1"/>
              <a:t>Koninkrijk</a:t>
            </a:r>
            <a:r>
              <a:rPr lang="en-GB" dirty="0"/>
              <a:t> 45. </a:t>
            </a:r>
            <a:r>
              <a:rPr lang="en-GB" dirty="0" err="1"/>
              <a:t>Zweden</a:t>
            </a:r>
            <a:r>
              <a:rPr lang="en-GB" dirty="0"/>
              <a:t> 46. </a:t>
            </a:r>
            <a:r>
              <a:rPr lang="en-GB" dirty="0" err="1"/>
              <a:t>Zwitserland</a:t>
            </a:r>
            <a:endParaRPr lang="en-GB" dirty="0"/>
          </a:p>
          <a:p>
            <a:r>
              <a:rPr lang="nl-NL" b="0" dirty="0"/>
              <a:t>Rusland is geen lid meer sinds 2022 (sanctie).</a:t>
            </a:r>
          </a:p>
          <a:p>
            <a:r>
              <a:rPr lang="nl-NL" b="0" dirty="0"/>
              <a:t>De Europese Unie is geen lidstaat, maar wel waarnemer en partij bij sommige verdragen.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https://www.coe.int/en/web/istanbul-convention/Netherlands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Ondertekening</a:t>
            </a:r>
            <a:r>
              <a:rPr lang="en-GB" b="0" dirty="0"/>
              <a:t> (signature): 14 </a:t>
            </a:r>
            <a:r>
              <a:rPr lang="en-GB" b="0" dirty="0" err="1"/>
              <a:t>november</a:t>
            </a:r>
            <a:r>
              <a:rPr lang="en-GB" b="0" dirty="0"/>
              <a:t> 2012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Ratificatie</a:t>
            </a:r>
            <a:r>
              <a:rPr lang="en-GB" b="0" dirty="0"/>
              <a:t> (ratification): 18 </a:t>
            </a:r>
            <a:r>
              <a:rPr lang="en-GB" b="0" dirty="0" err="1"/>
              <a:t>november</a:t>
            </a:r>
            <a:r>
              <a:rPr lang="en-GB" b="0" dirty="0"/>
              <a:t> 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Inwerkingtreding</a:t>
            </a:r>
            <a:r>
              <a:rPr lang="en-GB" b="0" dirty="0"/>
              <a:t> in Nederland: 1 </a:t>
            </a:r>
            <a:r>
              <a:rPr lang="en-GB" b="0" dirty="0" err="1"/>
              <a:t>maart</a:t>
            </a:r>
            <a:r>
              <a:rPr lang="en-GB" b="0" dirty="0"/>
              <a:t> 2016</a:t>
            </a:r>
          </a:p>
          <a:p>
            <a:r>
              <a:rPr lang="en-GB" b="0" dirty="0"/>
              <a:t>Welke GREVIO-</a:t>
            </a:r>
            <a:r>
              <a:rPr lang="en-GB" b="0" dirty="0" err="1"/>
              <a:t>rapporten</a:t>
            </a:r>
            <a:r>
              <a:rPr lang="en-GB" b="0" dirty="0"/>
              <a:t> over Nederland </a:t>
            </a:r>
            <a:r>
              <a:rPr lang="en-GB" b="0" dirty="0" err="1"/>
              <a:t>zijn</a:t>
            </a:r>
            <a:r>
              <a:rPr lang="en-GB" b="0" dirty="0"/>
              <a:t> </a:t>
            </a:r>
            <a:r>
              <a:rPr lang="en-GB" b="0" dirty="0" err="1"/>
              <a:t>verschenen</a:t>
            </a:r>
            <a:r>
              <a:rPr lang="en-GB" b="0" dirty="0"/>
              <a:t>?</a:t>
            </a:r>
          </a:p>
          <a:p>
            <a:r>
              <a:rPr lang="en-GB" b="0" dirty="0"/>
              <a:t>GREVIO </a:t>
            </a:r>
            <a:r>
              <a:rPr lang="en-GB" b="0" dirty="0" err="1"/>
              <a:t>publiceert</a:t>
            </a:r>
            <a:r>
              <a:rPr lang="en-GB" b="0" dirty="0"/>
              <a:t> per </a:t>
            </a:r>
            <a:r>
              <a:rPr lang="en-GB" b="0" dirty="0" err="1"/>
              <a:t>evaluatieronde</a:t>
            </a:r>
            <a:r>
              <a:rPr lang="en-GB" b="0" dirty="0"/>
              <a:t> </a:t>
            </a:r>
            <a:r>
              <a:rPr lang="en-GB" b="0" dirty="0" err="1"/>
              <a:t>een</a:t>
            </a:r>
            <a:r>
              <a:rPr lang="en-GB" b="0" dirty="0"/>
              <a:t> </a:t>
            </a:r>
            <a:r>
              <a:rPr lang="en-GB" b="0" dirty="0" err="1"/>
              <a:t>evaluatierapport</a:t>
            </a:r>
            <a:r>
              <a:rPr lang="en-GB" b="0" dirty="0"/>
              <a:t> (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vaak</a:t>
            </a:r>
            <a:r>
              <a:rPr lang="en-GB" b="0" dirty="0"/>
              <a:t> </a:t>
            </a:r>
            <a:r>
              <a:rPr lang="en-GB" b="0" dirty="0" err="1"/>
              <a:t>ook</a:t>
            </a:r>
            <a:r>
              <a:rPr lang="en-GB" b="0" dirty="0"/>
              <a:t> de </a:t>
            </a:r>
            <a:r>
              <a:rPr lang="en-GB" b="0" dirty="0" err="1"/>
              <a:t>regeringsreacties</a:t>
            </a:r>
            <a:r>
              <a:rPr lang="en-GB" b="0" dirty="0"/>
              <a:t>/</a:t>
            </a:r>
            <a:r>
              <a:rPr lang="en-GB" b="0" dirty="0" err="1"/>
              <a:t>commentaren</a:t>
            </a:r>
            <a:r>
              <a:rPr lang="en-GB" b="0" dirty="0"/>
              <a:t> </a:t>
            </a:r>
            <a:r>
              <a:rPr lang="en-GB" b="0" dirty="0" err="1"/>
              <a:t>daarbij</a:t>
            </a:r>
            <a:r>
              <a:rPr lang="en-GB" b="0" dirty="0"/>
              <a:t>). </a:t>
            </a:r>
            <a:r>
              <a:rPr lang="en-GB" b="0" dirty="0" err="1"/>
              <a:t>Voor</a:t>
            </a:r>
            <a:r>
              <a:rPr lang="en-GB" b="0" dirty="0"/>
              <a:t> Nederland </a:t>
            </a:r>
            <a:r>
              <a:rPr lang="en-GB" b="0" dirty="0" err="1"/>
              <a:t>staan</a:t>
            </a:r>
            <a:r>
              <a:rPr lang="en-GB" b="0" dirty="0"/>
              <a:t> op de Raad-van-Europa country monitoring-</a:t>
            </a:r>
            <a:r>
              <a:rPr lang="en-GB" b="0" dirty="0" err="1"/>
              <a:t>pagina</a:t>
            </a:r>
            <a:r>
              <a:rPr lang="en-GB" b="0" dirty="0"/>
              <a:t> </a:t>
            </a:r>
            <a:r>
              <a:rPr lang="en-GB" b="0" dirty="0" err="1"/>
              <a:t>deze</a:t>
            </a:r>
            <a:r>
              <a:rPr lang="en-GB" b="0" dirty="0"/>
              <a:t> </a:t>
            </a:r>
            <a:r>
              <a:rPr lang="en-GB" b="0" dirty="0" err="1"/>
              <a:t>publicaties</a:t>
            </a:r>
            <a:r>
              <a:rPr lang="en-GB" b="0" dirty="0"/>
              <a:t>:</a:t>
            </a:r>
          </a:p>
          <a:p>
            <a:r>
              <a:rPr lang="en-GB" b="0" dirty="0"/>
              <a:t>Baseline evaluation round (1e ronde)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GREVIO Baseline evaluation report (Nederland) — </a:t>
            </a:r>
            <a:r>
              <a:rPr lang="en-GB" b="0" dirty="0" err="1"/>
              <a:t>gepubliceerd</a:t>
            </a:r>
            <a:r>
              <a:rPr lang="en-GB" b="0" dirty="0"/>
              <a:t> 20 </a:t>
            </a:r>
            <a:r>
              <a:rPr lang="en-GB" b="0" dirty="0" err="1"/>
              <a:t>januari</a:t>
            </a:r>
            <a:r>
              <a:rPr lang="en-GB" b="0" dirty="0"/>
              <a:t>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Government comments </a:t>
            </a:r>
            <a:r>
              <a:rPr lang="en-GB" b="0" dirty="0" err="1"/>
              <a:t>bij</a:t>
            </a:r>
            <a:r>
              <a:rPr lang="en-GB" b="0" dirty="0"/>
              <a:t> het baseline report — </a:t>
            </a:r>
            <a:r>
              <a:rPr lang="en-GB" b="0" dirty="0" err="1"/>
              <a:t>gepubliceerd</a:t>
            </a:r>
            <a:r>
              <a:rPr lang="en-GB" b="0" dirty="0"/>
              <a:t> 20 </a:t>
            </a:r>
            <a:r>
              <a:rPr lang="en-GB" b="0" dirty="0" err="1"/>
              <a:t>januari</a:t>
            </a:r>
            <a:r>
              <a:rPr lang="en-GB" b="0" dirty="0"/>
              <a:t> 2020</a:t>
            </a:r>
          </a:p>
          <a:p>
            <a:r>
              <a:rPr lang="en-GB" b="0" dirty="0"/>
              <a:t>First thematic evaluation round (</a:t>
            </a:r>
            <a:r>
              <a:rPr lang="en-GB" b="0" dirty="0" err="1"/>
              <a:t>thematische</a:t>
            </a:r>
            <a:r>
              <a:rPr lang="en-GB" b="0" dirty="0"/>
              <a:t> ronde: “Building trust by delivering support, protection and justice”)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Schaduwrapportage</a:t>
            </a:r>
            <a:r>
              <a:rPr lang="en-GB" b="0" dirty="0"/>
              <a:t> VN-</a:t>
            </a:r>
            <a:r>
              <a:rPr lang="en-GB" b="0" dirty="0" err="1"/>
              <a:t>vrouwennetwerk</a:t>
            </a:r>
            <a:r>
              <a:rPr lang="en-GB" b="0" dirty="0"/>
              <a:t>, </a:t>
            </a:r>
            <a:r>
              <a:rPr lang="en-GB" b="0" dirty="0" err="1"/>
              <a:t>o.a.</a:t>
            </a:r>
            <a:r>
              <a:rPr lang="en-GB" b="0" dirty="0"/>
              <a:t> </a:t>
            </a:r>
            <a:r>
              <a:rPr lang="en-GB" b="0" dirty="0" err="1"/>
              <a:t>onze</a:t>
            </a:r>
            <a:r>
              <a:rPr lang="en-GB" b="0" dirty="0"/>
              <a:t> Unie — </a:t>
            </a:r>
            <a:r>
              <a:rPr lang="en-GB" b="0" dirty="0" err="1"/>
              <a:t>augustus</a:t>
            </a:r>
            <a:r>
              <a:rPr lang="en-GB" b="0" dirty="0"/>
              <a:t>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First thematic evaluation report (Nederland) — </a:t>
            </a:r>
            <a:r>
              <a:rPr lang="en-GB" b="0" dirty="0" err="1"/>
              <a:t>gepubliceerd</a:t>
            </a:r>
            <a:r>
              <a:rPr lang="en-GB" b="0" dirty="0"/>
              <a:t> 21 </a:t>
            </a:r>
            <a:r>
              <a:rPr lang="en-GB" b="0" dirty="0" err="1"/>
              <a:t>oktober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Initial Government response — </a:t>
            </a:r>
            <a:r>
              <a:rPr lang="en-GB" b="0" dirty="0" err="1"/>
              <a:t>gepubliceerd</a:t>
            </a:r>
            <a:r>
              <a:rPr lang="en-GB" b="0" dirty="0"/>
              <a:t> 21 </a:t>
            </a:r>
            <a:r>
              <a:rPr lang="en-GB" b="0" dirty="0" err="1"/>
              <a:t>oktober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Government comments — </a:t>
            </a:r>
            <a:r>
              <a:rPr lang="en-GB" b="0" dirty="0" err="1"/>
              <a:t>ontvangen</a:t>
            </a:r>
            <a:r>
              <a:rPr lang="en-GB" b="0" dirty="0"/>
              <a:t> 27 </a:t>
            </a:r>
            <a:r>
              <a:rPr lang="en-GB" b="0" dirty="0" err="1"/>
              <a:t>november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Recommendation of the Committee of the Parties — </a:t>
            </a:r>
            <a:r>
              <a:rPr lang="en-GB" b="0" dirty="0" err="1"/>
              <a:t>aangenomen</a:t>
            </a:r>
            <a:r>
              <a:rPr lang="en-GB" b="0" dirty="0"/>
              <a:t> 11 </a:t>
            </a:r>
            <a:r>
              <a:rPr lang="en-GB" b="0" dirty="0" err="1"/>
              <a:t>december</a:t>
            </a:r>
            <a:r>
              <a:rPr lang="en-GB" b="0" dirty="0"/>
              <a:t>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Verdrag+van+de+Raad+van+Europa+inzake+het+voorkomen+en+bestrijden+van+geweld+tegen+vrouwen+en+huiselijk+geweld&amp;client=safari&amp;sca_esv=7d035ab8c180bd3e&amp;rls=en&amp;ei=fqAHaaCWGIS-i-gPzaWDsAE&amp;ved=2ahUKEwionK2MitSQAxXQxgIHHUXiHxkQgK4QegQIARAC&amp;uact=5&amp;oq=hoe+heet+het+verdrag+van+istanbul+officieel&amp;gs_lp=Egxnd3Mtd2l6LXNlcnAiK2hvZSBoZWV0IGhldCB2ZXJkcmFnIHZhbiBpc3RhbmJ1bCBvZmZpY2llZWwyBRAhGKABSLgzUIcFWLkxcAF4AJABAZgBiQGgAYQaqgEEMzkuNLgBA8gBAPgBAZgCKqACxBqoAgrCAhAQABgDGLQCGOoCGI8B2AEBwgIQEC4YAxi0AhjqAhiPAdgBAcICBRAAGIAEwgILEAAYgAQYsQMYgwHCAggQABiABBixA8ICERAuGIAEGLEDGNEDGIMBGMcBwgIOEAAYgAQYsQMYgwEYigXCAg4QLhiABBjHARiOBRivAcICDhAuGIAEGLEDGIMBGIoFwgIKEAAYgAQYQxiKBcICCxAuGIAEGLEDGIMBwgILEC4YgAQYxwEYrwHCAhMQABiABBixAxiDARiKBRhGGPsBwgIEEAAYA8ICBRAuGIAEwgIfEAAYgAQYsQMYgwEYigUYRhj7ARiXBRiMBRjdBNgBAsICBRAAGO8FwgIIEAAYogQYiQXCAgYQABgWGB7CAggQABiABBiiBMICBRAhGJ8FwgIHECEYoAEYCsICBBAhGAqYAwPxBdOMroGg2FVdugYECAEYCroGBggCEAEYE5IHBDMzLjmgB_uDArIHBDMyLjm4B8AawgcIMC43LjMyLjPIB64B&amp;sclient=gws-wiz-serp&amp;mstk=AUtExfBK5u-8lf5wKrnVeYcfLZcWPnyd69buAsGY-V8XqDU2dtJ3Hxr9CNBJiWyXPKvYKklmBTgH5KWHiyuo7y4lTVBE7oG5tP8-ZA1HqhrXo7DkFi3BmRjgAi1S-aePKRMv56dnMgbUEnHEcgD2HnN32EFre-SBDO4WFUaFbuwngbe-z99FPUB6CQRR2WTV5v7-fvhi&amp;csui=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4DA1-45E7-D007-2138-0717A14C7F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CD410-B3B8-B195-19E5-85D64B8E8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blue and yellow shield with a yellow stripe&#10;&#10;AI-generated content may be incorrect.">
            <a:extLst>
              <a:ext uri="{FF2B5EF4-FFF2-40B4-BE49-F238E27FC236}">
                <a16:creationId xmlns:a16="http://schemas.microsoft.com/office/drawing/2014/main" id="{ABC2D61C-F29D-C5D9-F7EE-6E43454D6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3" y="381595"/>
            <a:ext cx="14285714" cy="9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9"/>
          <p:cNvGrpSpPr/>
          <p:nvPr/>
        </p:nvGrpSpPr>
        <p:grpSpPr>
          <a:xfrm>
            <a:off x="724175" y="3647796"/>
            <a:ext cx="5505152" cy="2190973"/>
            <a:chOff x="0" y="-28575"/>
            <a:chExt cx="7340203" cy="2921298"/>
          </a:xfrm>
        </p:grpSpPr>
        <p:sp>
          <p:nvSpPr>
            <p:cNvPr id="264" name="Google Shape;264;p9"/>
            <p:cNvSpPr txBox="1"/>
            <p:nvPr/>
          </p:nvSpPr>
          <p:spPr>
            <a:xfrm>
              <a:off x="0" y="1190923"/>
              <a:ext cx="7340203" cy="17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STAAT ER IN HET VERDRAG?</a:t>
              </a:r>
              <a:endParaRPr/>
            </a:p>
          </p:txBody>
        </p:sp>
        <p:sp>
          <p:nvSpPr>
            <p:cNvPr id="265" name="Google Shape;265;p9"/>
            <p:cNvSpPr txBox="1"/>
            <p:nvPr/>
          </p:nvSpPr>
          <p:spPr>
            <a:xfrm>
              <a:off x="0" y="-28575"/>
              <a:ext cx="7340203" cy="302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i="0" u="none" strike="noStrike" cap="none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HET VERDRAG VAN ISTANBUL</a:t>
              </a: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916740" y="697992"/>
              <a:ext cx="2421003" cy="88268"/>
            </a:xfrm>
            <a:custGeom>
              <a:avLst/>
              <a:gdLst/>
              <a:ahLst/>
              <a:cxnLst/>
              <a:rect l="l" t="t" r="r" b="b"/>
              <a:pathLst>
                <a:path w="2421003" h="88268" extrusionOk="0">
                  <a:moveTo>
                    <a:pt x="0" y="0"/>
                  </a:moveTo>
                  <a:lnTo>
                    <a:pt x="2421003" y="0"/>
                  </a:lnTo>
                  <a:lnTo>
                    <a:pt x="2421003" y="88268"/>
                  </a:lnTo>
                  <a:lnTo>
                    <a:pt x="0" y="882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1321364" b="-1321364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7" name="Google Shape;267;p9"/>
          <p:cNvSpPr/>
          <p:nvPr/>
        </p:nvSpPr>
        <p:spPr>
          <a:xfrm>
            <a:off x="7045205" y="1028700"/>
            <a:ext cx="9940413" cy="8035167"/>
          </a:xfrm>
          <a:custGeom>
            <a:avLst/>
            <a:gdLst/>
            <a:ahLst/>
            <a:cxnLst/>
            <a:rect l="l" t="t" r="r" b="b"/>
            <a:pathLst>
              <a:path w="9940413" h="8035167" extrusionOk="0">
                <a:moveTo>
                  <a:pt x="0" y="0"/>
                </a:moveTo>
                <a:lnTo>
                  <a:pt x="9940413" y="0"/>
                </a:lnTo>
                <a:lnTo>
                  <a:pt x="9940413" y="8035167"/>
                </a:lnTo>
                <a:lnTo>
                  <a:pt x="0" y="8035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8" name="Google Shape;268;p9"/>
          <p:cNvSpPr txBox="1"/>
          <p:nvPr/>
        </p:nvSpPr>
        <p:spPr>
          <a:xfrm>
            <a:off x="7420617" y="2150700"/>
            <a:ext cx="3958754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PREVENTION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(PREVENTIE)</a:t>
            </a:r>
            <a:endParaRPr/>
          </a:p>
        </p:txBody>
      </p:sp>
      <p:sp>
        <p:nvSpPr>
          <p:cNvPr id="269" name="Google Shape;269;p9"/>
          <p:cNvSpPr txBox="1"/>
          <p:nvPr/>
        </p:nvSpPr>
        <p:spPr>
          <a:xfrm>
            <a:off x="12706007" y="2150700"/>
            <a:ext cx="3989412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(BESCHERMING)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7168167" y="6673256"/>
            <a:ext cx="446365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PROSECUTION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(VERVOLGING)</a:t>
            </a:r>
            <a:endParaRPr/>
          </a:p>
        </p:txBody>
      </p:sp>
      <p:sp>
        <p:nvSpPr>
          <p:cNvPr id="271" name="Google Shape;271;p9"/>
          <p:cNvSpPr txBox="1"/>
          <p:nvPr/>
        </p:nvSpPr>
        <p:spPr>
          <a:xfrm>
            <a:off x="13558383" y="6673256"/>
            <a:ext cx="2284661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POLICY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(BELEID)</a:t>
            </a:r>
            <a:endParaRPr/>
          </a:p>
        </p:txBody>
      </p:sp>
      <p:sp>
        <p:nvSpPr>
          <p:cNvPr id="272" name="Google Shape;272;p9"/>
          <p:cNvSpPr txBox="1"/>
          <p:nvPr/>
        </p:nvSpPr>
        <p:spPr>
          <a:xfrm>
            <a:off x="11224717" y="4639385"/>
            <a:ext cx="1581389" cy="74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49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P’S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/>
          <p:nvPr/>
        </p:nvSpPr>
        <p:spPr>
          <a:xfrm>
            <a:off x="455209" y="487069"/>
            <a:ext cx="17377583" cy="93744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white and orange poster with text&#10;&#10;AI-generated content may be incorrect.">
            <a:extLst>
              <a:ext uri="{FF2B5EF4-FFF2-40B4-BE49-F238E27FC236}">
                <a16:creationId xmlns:a16="http://schemas.microsoft.com/office/drawing/2014/main" id="{1D315A5C-70B4-AC60-D611-06D6FE65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74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14187676" y="2268372"/>
            <a:ext cx="1635488" cy="919962"/>
          </a:xfrm>
          <a:custGeom>
            <a:avLst/>
            <a:gdLst/>
            <a:ahLst/>
            <a:cxnLst/>
            <a:rect l="l" t="t" r="r" b="b"/>
            <a:pathLst>
              <a:path w="1635488" h="919962" extrusionOk="0">
                <a:moveTo>
                  <a:pt x="0" y="0"/>
                </a:moveTo>
                <a:lnTo>
                  <a:pt x="1635488" y="0"/>
                </a:lnTo>
                <a:lnTo>
                  <a:pt x="1635488" y="919962"/>
                </a:lnTo>
                <a:lnTo>
                  <a:pt x="0" y="919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5" name="Google Shape;285;p11"/>
          <p:cNvSpPr/>
          <p:nvPr/>
        </p:nvSpPr>
        <p:spPr>
          <a:xfrm>
            <a:off x="7119351" y="3897856"/>
            <a:ext cx="1635488" cy="262395"/>
          </a:xfrm>
          <a:custGeom>
            <a:avLst/>
            <a:gdLst/>
            <a:ahLst/>
            <a:cxnLst/>
            <a:rect l="l" t="t" r="r" b="b"/>
            <a:pathLst>
              <a:path w="1635488" h="262395" extrusionOk="0">
                <a:moveTo>
                  <a:pt x="0" y="0"/>
                </a:moveTo>
                <a:lnTo>
                  <a:pt x="1635488" y="0"/>
                </a:lnTo>
                <a:lnTo>
                  <a:pt x="1635488" y="262395"/>
                </a:lnTo>
                <a:lnTo>
                  <a:pt x="0" y="262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59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6" name="Google Shape;286;p11"/>
          <p:cNvSpPr/>
          <p:nvPr/>
        </p:nvSpPr>
        <p:spPr>
          <a:xfrm>
            <a:off x="5915989" y="5909858"/>
            <a:ext cx="148236" cy="191437"/>
          </a:xfrm>
          <a:custGeom>
            <a:avLst/>
            <a:gdLst/>
            <a:ahLst/>
            <a:cxnLst/>
            <a:rect l="l" t="t" r="r" b="b"/>
            <a:pathLst>
              <a:path w="148236" h="191437" extrusionOk="0">
                <a:moveTo>
                  <a:pt x="0" y="0"/>
                </a:moveTo>
                <a:lnTo>
                  <a:pt x="148236" y="0"/>
                </a:lnTo>
                <a:lnTo>
                  <a:pt x="148236" y="191437"/>
                </a:lnTo>
                <a:lnTo>
                  <a:pt x="0" y="191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1225" r="-27015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7" name="Google Shape;287;p11"/>
          <p:cNvSpPr/>
          <p:nvPr/>
        </p:nvSpPr>
        <p:spPr>
          <a:xfrm>
            <a:off x="8941600" y="2268372"/>
            <a:ext cx="1635488" cy="345050"/>
          </a:xfrm>
          <a:custGeom>
            <a:avLst/>
            <a:gdLst/>
            <a:ahLst/>
            <a:cxnLst/>
            <a:rect l="l" t="t" r="r" b="b"/>
            <a:pathLst>
              <a:path w="1635488" h="345050" extrusionOk="0">
                <a:moveTo>
                  <a:pt x="0" y="0"/>
                </a:moveTo>
                <a:lnTo>
                  <a:pt x="1635487" y="0"/>
                </a:lnTo>
                <a:lnTo>
                  <a:pt x="1635487" y="345049"/>
                </a:lnTo>
                <a:lnTo>
                  <a:pt x="0" y="345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1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FF685385-8221-4920-38F8-FF63C7A3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8" y="408522"/>
            <a:ext cx="17377583" cy="93914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graphic of a person's body&#10;&#10;AI-generated content may be incorrect.">
            <a:extLst>
              <a:ext uri="{FF2B5EF4-FFF2-40B4-BE49-F238E27FC236}">
                <a16:creationId xmlns:a16="http://schemas.microsoft.com/office/drawing/2014/main" id="{4D18524D-6CBA-097D-D5E7-D8B35C6A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128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white and grey card with text and icons&#10;&#10;AI-generated content may be incorrect.">
            <a:extLst>
              <a:ext uri="{FF2B5EF4-FFF2-40B4-BE49-F238E27FC236}">
                <a16:creationId xmlns:a16="http://schemas.microsoft.com/office/drawing/2014/main" id="{DBE5588E-377B-8F52-6E46-16384910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128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214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"/>
          <p:cNvSpPr/>
          <p:nvPr/>
        </p:nvSpPr>
        <p:spPr>
          <a:xfrm>
            <a:off x="4335830" y="538196"/>
            <a:ext cx="8577653" cy="8634564"/>
          </a:xfrm>
          <a:custGeom>
            <a:avLst/>
            <a:gdLst/>
            <a:ahLst/>
            <a:cxnLst/>
            <a:rect l="l" t="t" r="r" b="b"/>
            <a:pathLst>
              <a:path w="8577653" h="8634564" extrusionOk="0">
                <a:moveTo>
                  <a:pt x="0" y="0"/>
                </a:moveTo>
                <a:lnTo>
                  <a:pt x="8577653" y="0"/>
                </a:lnTo>
                <a:lnTo>
                  <a:pt x="8577653" y="8634563"/>
                </a:lnTo>
                <a:lnTo>
                  <a:pt x="0" y="8634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389" t="-330067" r="-327086" b="-38272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30" name="Google Shape;330;p15"/>
          <p:cNvSpPr/>
          <p:nvPr/>
        </p:nvSpPr>
        <p:spPr>
          <a:xfrm>
            <a:off x="7245018" y="1347043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3" y="0"/>
                </a:lnTo>
                <a:lnTo>
                  <a:pt x="1815753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31" name="Google Shape;331;p15"/>
          <p:cNvSpPr/>
          <p:nvPr/>
        </p:nvSpPr>
        <p:spPr>
          <a:xfrm>
            <a:off x="13106401" y="1028700"/>
            <a:ext cx="3519016" cy="2077357"/>
          </a:xfrm>
          <a:custGeom>
            <a:avLst/>
            <a:gdLst/>
            <a:ahLst/>
            <a:cxnLst/>
            <a:rect l="l" t="t" r="r" b="b"/>
            <a:pathLst>
              <a:path w="2550137" h="1653339" extrusionOk="0">
                <a:moveTo>
                  <a:pt x="0" y="0"/>
                </a:moveTo>
                <a:lnTo>
                  <a:pt x="2550136" y="0"/>
                </a:lnTo>
                <a:lnTo>
                  <a:pt x="2550136" y="1653339"/>
                </a:lnTo>
                <a:lnTo>
                  <a:pt x="0" y="1653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32" name="Google Shape;332;p15"/>
          <p:cNvGrpSpPr/>
          <p:nvPr/>
        </p:nvGrpSpPr>
        <p:grpSpPr>
          <a:xfrm>
            <a:off x="3125573" y="3844733"/>
            <a:ext cx="11870395" cy="1312162"/>
            <a:chOff x="0" y="0"/>
            <a:chExt cx="15827194" cy="1749550"/>
          </a:xfrm>
        </p:grpSpPr>
        <p:sp>
          <p:nvSpPr>
            <p:cNvPr id="333" name="Google Shape;333;p15"/>
            <p:cNvSpPr txBox="1"/>
            <p:nvPr/>
          </p:nvSpPr>
          <p:spPr>
            <a:xfrm>
              <a:off x="3788" y="0"/>
              <a:ext cx="15823406" cy="857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EN HOE GAAT HET IN NEDERLAND? </a:t>
              </a:r>
              <a:endParaRPr/>
            </a:p>
          </p:txBody>
        </p:sp>
        <p:sp>
          <p:nvSpPr>
            <p:cNvPr id="334" name="Google Shape;334;p15"/>
            <p:cNvSpPr txBox="1"/>
            <p:nvPr/>
          </p:nvSpPr>
          <p:spPr>
            <a:xfrm>
              <a:off x="0" y="1283271"/>
              <a:ext cx="15823406" cy="46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65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15"/>
          <p:cNvSpPr txBox="1"/>
          <p:nvPr/>
        </p:nvSpPr>
        <p:spPr>
          <a:xfrm>
            <a:off x="3207381" y="1055276"/>
            <a:ext cx="10744789" cy="304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</a:t>
            </a:r>
            <a:endParaRPr dirty="0"/>
          </a:p>
        </p:txBody>
      </p:sp>
      <p:sp>
        <p:nvSpPr>
          <p:cNvPr id="336" name="Google Shape;336;p15"/>
          <p:cNvSpPr txBox="1"/>
          <p:nvPr/>
        </p:nvSpPr>
        <p:spPr>
          <a:xfrm>
            <a:off x="14241827" y="1347043"/>
            <a:ext cx="1677583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VOLGENS </a:t>
            </a:r>
            <a:endParaRPr sz="18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EXPERTS </a:t>
            </a:r>
            <a:endParaRPr sz="18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VAN GREVIO</a:t>
            </a:r>
            <a:endParaRPr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16"/>
          <p:cNvGrpSpPr/>
          <p:nvPr/>
        </p:nvGrpSpPr>
        <p:grpSpPr>
          <a:xfrm>
            <a:off x="825845" y="1501389"/>
            <a:ext cx="8874906" cy="7775643"/>
            <a:chOff x="0" y="-9525"/>
            <a:chExt cx="11833208" cy="10367524"/>
          </a:xfrm>
        </p:grpSpPr>
        <p:sp>
          <p:nvSpPr>
            <p:cNvPr id="347" name="Google Shape;347;p16"/>
            <p:cNvSpPr txBox="1"/>
            <p:nvPr/>
          </p:nvSpPr>
          <p:spPr>
            <a:xfrm>
              <a:off x="251576" y="-9525"/>
              <a:ext cx="11581632" cy="171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76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GAAT ER GOED IN NEDERLAND?  </a:t>
              </a:r>
              <a:endParaRPr dirty="0"/>
            </a:p>
          </p:txBody>
        </p:sp>
        <p:sp>
          <p:nvSpPr>
            <p:cNvPr id="348" name="Google Shape;348;p16"/>
            <p:cNvSpPr txBox="1"/>
            <p:nvPr/>
          </p:nvSpPr>
          <p:spPr>
            <a:xfrm>
              <a:off x="0" y="2017576"/>
              <a:ext cx="11581632" cy="8340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Nieuwe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wet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Misdrijven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(2024)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Sterkere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focus op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cultuurverandering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Nationaal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programma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digitale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vormen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Actieplan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Stop Femicide!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Betere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campagnes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bewustwording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Begin van ‘gendered understanding’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Versterking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samenwerking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intimidatie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sport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Meer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cijfers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(data-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analyse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Meer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hoger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endParaRPr dirty="0"/>
            </a:p>
            <a:p>
              <a:pPr marL="0" marR="0" lvl="0" indent="0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16"/>
          <p:cNvSpPr/>
          <p:nvPr/>
        </p:nvSpPr>
        <p:spPr>
          <a:xfrm>
            <a:off x="10627519" y="3331449"/>
            <a:ext cx="5878729" cy="4589915"/>
          </a:xfrm>
          <a:custGeom>
            <a:avLst/>
            <a:gdLst/>
            <a:ahLst/>
            <a:cxnLst/>
            <a:rect l="l" t="t" r="r" b="b"/>
            <a:pathLst>
              <a:path w="5878729" h="4589915" extrusionOk="0">
                <a:moveTo>
                  <a:pt x="0" y="0"/>
                </a:moveTo>
                <a:lnTo>
                  <a:pt x="5878729" y="0"/>
                </a:lnTo>
                <a:lnTo>
                  <a:pt x="5878729" y="4589916"/>
                </a:lnTo>
                <a:lnTo>
                  <a:pt x="0" y="4589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569" r="-2521" b="-29693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0" name="Google Shape;350;p16"/>
          <p:cNvSpPr/>
          <p:nvPr/>
        </p:nvSpPr>
        <p:spPr>
          <a:xfrm rot="5400000">
            <a:off x="11038095" y="2404789"/>
            <a:ext cx="5270874" cy="6557853"/>
          </a:xfrm>
          <a:custGeom>
            <a:avLst/>
            <a:gdLst/>
            <a:ahLst/>
            <a:cxnLst/>
            <a:rect l="l" t="t" r="r" b="b"/>
            <a:pathLst>
              <a:path w="5270874" h="6557853" extrusionOk="0">
                <a:moveTo>
                  <a:pt x="0" y="0"/>
                </a:moveTo>
                <a:lnTo>
                  <a:pt x="5270875" y="0"/>
                </a:lnTo>
                <a:lnTo>
                  <a:pt x="5270875" y="6557853"/>
                </a:lnTo>
                <a:lnTo>
                  <a:pt x="0" y="6557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1" name="Google Shape;351;p16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 dirty="0"/>
          </a:p>
        </p:txBody>
      </p:sp>
      <p:sp>
        <p:nvSpPr>
          <p:cNvPr id="352" name="Google Shape;352;p16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363" name="Google Shape;363;p17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4" name="Google Shape;364;p17"/>
          <p:cNvSpPr/>
          <p:nvPr/>
        </p:nvSpPr>
        <p:spPr>
          <a:xfrm>
            <a:off x="8681647" y="1028700"/>
            <a:ext cx="8577653" cy="8634564"/>
          </a:xfrm>
          <a:custGeom>
            <a:avLst/>
            <a:gdLst/>
            <a:ahLst/>
            <a:cxnLst/>
            <a:rect l="l" t="t" r="r" b="b"/>
            <a:pathLst>
              <a:path w="8577653" h="8634564" extrusionOk="0">
                <a:moveTo>
                  <a:pt x="0" y="0"/>
                </a:moveTo>
                <a:lnTo>
                  <a:pt x="8577653" y="0"/>
                </a:lnTo>
                <a:lnTo>
                  <a:pt x="8577653" y="8634564"/>
                </a:lnTo>
                <a:lnTo>
                  <a:pt x="0" y="863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4394" t="-330098" r="-327081" b="-38285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65" name="Google Shape;365;p17"/>
          <p:cNvGrpSpPr/>
          <p:nvPr/>
        </p:nvGrpSpPr>
        <p:grpSpPr>
          <a:xfrm>
            <a:off x="1028642" y="1713449"/>
            <a:ext cx="14733674" cy="7785786"/>
            <a:chOff x="-77" y="-9525"/>
            <a:chExt cx="19644900" cy="10381048"/>
          </a:xfrm>
        </p:grpSpPr>
        <p:sp>
          <p:nvSpPr>
            <p:cNvPr id="366" name="Google Shape;366;p17"/>
            <p:cNvSpPr txBox="1"/>
            <p:nvPr/>
          </p:nvSpPr>
          <p:spPr>
            <a:xfrm>
              <a:off x="0" y="-9525"/>
              <a:ext cx="19644822" cy="1841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27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ZIJN DE AANDACHTSPUNTEN VOOR NEDERLAND?  </a:t>
              </a:r>
              <a:endParaRPr/>
            </a:p>
          </p:txBody>
        </p:sp>
        <p:sp>
          <p:nvSpPr>
            <p:cNvPr id="367" name="Google Shape;367;p17"/>
            <p:cNvSpPr txBox="1"/>
            <p:nvPr/>
          </p:nvSpPr>
          <p:spPr>
            <a:xfrm>
              <a:off x="-77" y="2050723"/>
              <a:ext cx="19644900" cy="83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Gebrek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genderperspectief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het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-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genderneutraal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Versnipperd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gebrekkige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dirty="0" err="1">
                  <a:solidFill>
                    <a:srgbClr val="035191"/>
                  </a:solidFill>
                </a:rPr>
                <a:t>coördinatie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Behoefte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betere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samenwerking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tussen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‘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zorg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‘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veiligheid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’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Onvoldoende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structurele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financiering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beperkte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opvang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specialistische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ondersteuning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Beperkte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bescherming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hoge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drempels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Problemen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politie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justitie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hulpverlening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Dataverzameling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monitoring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nog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onvoldoende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maatschappij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blijft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ongelijk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religieus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blijft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achter)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Specifieke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groepen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blijven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buiten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beeld</a:t>
              </a:r>
              <a:endParaRPr dirty="0"/>
            </a:p>
            <a:p>
              <a:pPr marL="0" marR="0" lvl="0" indent="0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8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378" name="Google Shape;378;p18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1247919" y="2789090"/>
            <a:ext cx="16011381" cy="6798721"/>
            <a:chOff x="-1" y="-38100"/>
            <a:chExt cx="21348508" cy="9064963"/>
          </a:xfrm>
        </p:grpSpPr>
        <p:sp>
          <p:nvSpPr>
            <p:cNvPr id="380" name="Google Shape;380;p18"/>
            <p:cNvSpPr txBox="1"/>
            <p:nvPr/>
          </p:nvSpPr>
          <p:spPr>
            <a:xfrm>
              <a:off x="-1" y="-38100"/>
              <a:ext cx="11644642" cy="9064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Het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omarmd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door SIE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Istanbul Convention Promot</a:t>
              </a:r>
              <a:r>
                <a:rPr lang="en-US" sz="2706" dirty="0">
                  <a:solidFill>
                    <a:srgbClr val="035191"/>
                  </a:solidFill>
                </a:rPr>
                <a:t>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rs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Praten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met clubs,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Uniebijeenkomsten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Brief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naar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lokale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politieke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partijen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Brief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naar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Tweede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Kamerpartijen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Inspreken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bij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raadsvergaderingen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Analyseren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partijprogramma’s</a:t>
              </a:r>
              <a:r>
                <a:rPr lang="en-US" sz="2706" dirty="0">
                  <a:solidFill>
                    <a:srgbClr val="035191"/>
                  </a:solidFill>
                </a:rPr>
                <a:t>/info </a:t>
              </a:r>
              <a:r>
                <a:rPr lang="en-US" sz="2706" dirty="0" err="1">
                  <a:solidFill>
                    <a:srgbClr val="035191"/>
                  </a:solidFill>
                </a:rPr>
                <a:t>vóór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verkiezingen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lvl="1" indent="-292125">
                <a:lnSpc>
                  <a:spcPct val="139985"/>
                </a:lnSpc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Reactie</a:t>
              </a:r>
              <a:r>
                <a:rPr lang="en-US" sz="2706" dirty="0">
                  <a:solidFill>
                    <a:srgbClr val="035191"/>
                  </a:solidFill>
                </a:rPr>
                <a:t> op </a:t>
              </a:r>
              <a:r>
                <a:rPr lang="en-US" sz="2706" dirty="0" err="1">
                  <a:solidFill>
                    <a:srgbClr val="035191"/>
                  </a:solidFill>
                </a:rPr>
                <a:t>coalitieakkoord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lvl="1" indent="-292125">
                <a:lnSpc>
                  <a:spcPct val="139985"/>
                </a:lnSpc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>
                  <a:solidFill>
                    <a:srgbClr val="035191"/>
                  </a:solidFill>
                </a:rPr>
                <a:t>…</a:t>
              </a: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endParaRPr lang="en-US" sz="2706" dirty="0">
                <a:solidFill>
                  <a:srgbClr val="035191"/>
                </a:solidFill>
              </a:endParaRPr>
            </a:p>
            <a:p>
              <a:pPr marL="0" marR="0" lvl="0" indent="0" algn="l" rtl="0">
                <a:lnSpc>
                  <a:spcPct val="934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6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8"/>
            <p:cNvSpPr txBox="1"/>
            <p:nvPr/>
          </p:nvSpPr>
          <p:spPr>
            <a:xfrm>
              <a:off x="11644640" y="-38100"/>
              <a:ext cx="9703867" cy="387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18"/>
          <p:cNvSpPr txBox="1"/>
          <p:nvPr/>
        </p:nvSpPr>
        <p:spPr>
          <a:xfrm>
            <a:off x="1243803" y="2137670"/>
            <a:ext cx="12376547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HET VERDRAG &amp; ADVOCACY</a:t>
            </a:r>
            <a:endParaRPr dirty="0"/>
          </a:p>
        </p:txBody>
      </p:sp>
      <p:sp>
        <p:nvSpPr>
          <p:cNvPr id="383" name="Google Shape;383;p18"/>
          <p:cNvSpPr/>
          <p:nvPr/>
        </p:nvSpPr>
        <p:spPr>
          <a:xfrm>
            <a:off x="10731288" y="357014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84" name="Google Shape;384;p18"/>
          <p:cNvGrpSpPr/>
          <p:nvPr/>
        </p:nvGrpSpPr>
        <p:grpSpPr>
          <a:xfrm>
            <a:off x="11979027" y="4411751"/>
            <a:ext cx="4221382" cy="1530944"/>
            <a:chOff x="0" y="76200"/>
            <a:chExt cx="5628509" cy="2041258"/>
          </a:xfrm>
        </p:grpSpPr>
        <p:sp>
          <p:nvSpPr>
            <p:cNvPr id="385" name="Google Shape;385;p18"/>
            <p:cNvSpPr txBox="1"/>
            <p:nvPr/>
          </p:nvSpPr>
          <p:spPr>
            <a:xfrm>
              <a:off x="0" y="1120045"/>
              <a:ext cx="5628509" cy="997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715" b="0" i="0" u="none" strike="noStrike" cap="none">
                  <a:solidFill>
                    <a:srgbClr val="FF66C4"/>
                  </a:solidFill>
                  <a:latin typeface="Arial"/>
                  <a:ea typeface="Arial"/>
                  <a:cs typeface="Arial"/>
                  <a:sym typeface="Arial"/>
                </a:rPr>
                <a:t>ADVOCACY</a:t>
              </a: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0" y="76200"/>
              <a:ext cx="5628509" cy="860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45" b="0" i="0" u="none" strike="noStrike" cap="none">
                  <a:solidFill>
                    <a:srgbClr val="B2EDEF"/>
                  </a:solidFill>
                  <a:latin typeface="Arial"/>
                  <a:ea typeface="Arial"/>
                  <a:cs typeface="Arial"/>
                  <a:sym typeface="Arial"/>
                </a:rPr>
                <a:t>AWARENESS</a:t>
              </a:r>
              <a:endParaRPr/>
            </a:p>
            <a:p>
              <a:pPr marL="0" marR="0" lvl="0" indent="0" algn="ctr" rtl="0">
                <a:lnSpc>
                  <a:spcPct val="8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45" b="0" i="0" u="none" strike="noStrike" cap="none">
                  <a:solidFill>
                    <a:srgbClr val="B2EDEF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"/>
          <p:cNvSpPr txBox="1"/>
          <p:nvPr/>
        </p:nvSpPr>
        <p:spPr>
          <a:xfrm>
            <a:off x="10392792" y="2696982"/>
            <a:ext cx="6281918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43" b="0" i="0" u="none" strike="noStrike" cap="none">
                <a:solidFill>
                  <a:srgbClr val="F5FBF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NGO’S IN HET VERDRAG </a:t>
            </a:r>
            <a:endParaRPr/>
          </a:p>
        </p:txBody>
      </p:sp>
      <p:sp>
        <p:nvSpPr>
          <p:cNvPr id="393" name="Google Shape;393;p19"/>
          <p:cNvSpPr txBox="1"/>
          <p:nvPr/>
        </p:nvSpPr>
        <p:spPr>
          <a:xfrm>
            <a:off x="10333295" y="3947602"/>
            <a:ext cx="7025635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NGO’s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belangrijke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actoren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Staten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moeten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samenwerken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met NGO’s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én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ze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ondersteunen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NGO's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belangrijke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partners in het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toezicht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op de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implementatie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het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verdrag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Schaduwrapportage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/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 txBox="1"/>
          <p:nvPr/>
        </p:nvSpPr>
        <p:spPr>
          <a:xfrm>
            <a:off x="7192336" y="970992"/>
            <a:ext cx="6281918" cy="26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4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</a:t>
            </a:r>
            <a:endParaRPr dirty="0"/>
          </a:p>
        </p:txBody>
      </p:sp>
      <p:sp>
        <p:nvSpPr>
          <p:cNvPr id="395" name="Google Shape;395;p19"/>
          <p:cNvSpPr/>
          <p:nvPr/>
        </p:nvSpPr>
        <p:spPr>
          <a:xfrm>
            <a:off x="10405865" y="1358680"/>
            <a:ext cx="2071951" cy="75542"/>
          </a:xfrm>
          <a:custGeom>
            <a:avLst/>
            <a:gdLst/>
            <a:ahLst/>
            <a:cxnLst/>
            <a:rect l="l" t="t" r="r" b="b"/>
            <a:pathLst>
              <a:path w="2071951" h="75542" extrusionOk="0">
                <a:moveTo>
                  <a:pt x="0" y="0"/>
                </a:moveTo>
                <a:lnTo>
                  <a:pt x="2071951" y="0"/>
                </a:lnTo>
                <a:lnTo>
                  <a:pt x="2071951" y="75542"/>
                </a:lnTo>
                <a:lnTo>
                  <a:pt x="0" y="75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6" name="Google Shape;396;p19"/>
          <p:cNvSpPr/>
          <p:nvPr/>
        </p:nvSpPr>
        <p:spPr>
          <a:xfrm>
            <a:off x="1434780" y="1980279"/>
            <a:ext cx="7931254" cy="6326442"/>
          </a:xfrm>
          <a:custGeom>
            <a:avLst/>
            <a:gdLst/>
            <a:ahLst/>
            <a:cxnLst/>
            <a:rect l="l" t="t" r="r" b="b"/>
            <a:pathLst>
              <a:path w="7931254" h="6326442" extrusionOk="0">
                <a:moveTo>
                  <a:pt x="0" y="0"/>
                </a:moveTo>
                <a:lnTo>
                  <a:pt x="7931254" y="0"/>
                </a:lnTo>
                <a:lnTo>
                  <a:pt x="7931254" y="6326442"/>
                </a:lnTo>
                <a:lnTo>
                  <a:pt x="0" y="6326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9647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97" name="Google Shape;397;p19"/>
          <p:cNvGrpSpPr/>
          <p:nvPr/>
        </p:nvGrpSpPr>
        <p:grpSpPr>
          <a:xfrm>
            <a:off x="3734464" y="2110674"/>
            <a:ext cx="2931152" cy="1646646"/>
            <a:chOff x="0" y="-142660"/>
            <a:chExt cx="3908203" cy="2195528"/>
          </a:xfrm>
        </p:grpSpPr>
        <p:sp>
          <p:nvSpPr>
            <p:cNvPr id="398" name="Google Shape;398;p19"/>
            <p:cNvSpPr txBox="1"/>
            <p:nvPr/>
          </p:nvSpPr>
          <p:spPr>
            <a:xfrm rot="-188564">
              <a:off x="118071" y="-48498"/>
              <a:ext cx="3469836" cy="1266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70" b="0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we are</a:t>
              </a:r>
              <a:endParaRPr/>
            </a:p>
          </p:txBody>
        </p:sp>
        <p:sp>
          <p:nvSpPr>
            <p:cNvPr id="399" name="Google Shape;399;p19"/>
            <p:cNvSpPr txBox="1"/>
            <p:nvPr/>
          </p:nvSpPr>
          <p:spPr>
            <a:xfrm>
              <a:off x="0" y="702799"/>
              <a:ext cx="3908203" cy="135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70" b="1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 ngo!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1"/>
          <p:cNvGrpSpPr/>
          <p:nvPr/>
        </p:nvGrpSpPr>
        <p:grpSpPr>
          <a:xfrm>
            <a:off x="1982880" y="2001013"/>
            <a:ext cx="14322241" cy="7531098"/>
            <a:chOff x="0" y="-66675"/>
            <a:chExt cx="19096321" cy="10041464"/>
          </a:xfrm>
        </p:grpSpPr>
        <p:sp>
          <p:nvSpPr>
            <p:cNvPr id="90" name="Google Shape;90;p1"/>
            <p:cNvSpPr txBox="1"/>
            <p:nvPr/>
          </p:nvSpPr>
          <p:spPr>
            <a:xfrm>
              <a:off x="0" y="2393555"/>
              <a:ext cx="19096321" cy="405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12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HET VERDRAG VAN ISTANBUL</a:t>
              </a:r>
              <a:endParaRPr/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6798691"/>
              <a:ext cx="19096321" cy="1918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78" b="1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 WAT HET BETEKENT VOOR SOROPTIMISTEN</a:t>
              </a:r>
              <a:endParaRPr dirty="0"/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0" y="-66675"/>
              <a:ext cx="19096200" cy="6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80" b="0" i="0" u="none" strike="noStrike" cap="none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UNIE VAN SOROPTIMISTCLUBS</a:t>
              </a:r>
              <a:endParaRPr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9409252"/>
              <a:ext cx="19096321" cy="565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9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4055918" y="665634"/>
            <a:ext cx="9362543" cy="8592666"/>
          </a:xfrm>
          <a:custGeom>
            <a:avLst/>
            <a:gdLst/>
            <a:ahLst/>
            <a:cxnLst/>
            <a:rect l="l" t="t" r="r" b="b"/>
            <a:pathLst>
              <a:path w="9362543" h="8592666" extrusionOk="0">
                <a:moveTo>
                  <a:pt x="0" y="0"/>
                </a:moveTo>
                <a:lnTo>
                  <a:pt x="9362543" y="0"/>
                </a:lnTo>
                <a:lnTo>
                  <a:pt x="9362543" y="8592666"/>
                </a:lnTo>
                <a:lnTo>
                  <a:pt x="0" y="859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999"/>
            </a:blip>
            <a:stretch>
              <a:fillRect t="-4733" b="-4223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5" name="Google Shape;95;p1"/>
          <p:cNvSpPr/>
          <p:nvPr/>
        </p:nvSpPr>
        <p:spPr>
          <a:xfrm>
            <a:off x="16472896" y="665634"/>
            <a:ext cx="976690" cy="976690"/>
          </a:xfrm>
          <a:custGeom>
            <a:avLst/>
            <a:gdLst/>
            <a:ahLst/>
            <a:cxnLst/>
            <a:rect l="l" t="t" r="r" b="b"/>
            <a:pathLst>
              <a:path w="976690" h="976690" extrusionOk="0">
                <a:moveTo>
                  <a:pt x="0" y="0"/>
                </a:moveTo>
                <a:lnTo>
                  <a:pt x="976691" y="0"/>
                </a:lnTo>
                <a:lnTo>
                  <a:pt x="976691" y="976691"/>
                </a:lnTo>
                <a:lnTo>
                  <a:pt x="0" y="97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03">
          <a:extLst>
            <a:ext uri="{FF2B5EF4-FFF2-40B4-BE49-F238E27FC236}">
              <a16:creationId xmlns:a16="http://schemas.microsoft.com/office/drawing/2014/main" id="{DDD20504-996F-1EE6-8076-A41CBC575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>
            <a:extLst>
              <a:ext uri="{FF2B5EF4-FFF2-40B4-BE49-F238E27FC236}">
                <a16:creationId xmlns:a16="http://schemas.microsoft.com/office/drawing/2014/main" id="{89F21284-7495-F804-81C4-32A64657440C}"/>
              </a:ext>
            </a:extLst>
          </p:cNvPr>
          <p:cNvSpPr/>
          <p:nvPr/>
        </p:nvSpPr>
        <p:spPr>
          <a:xfrm>
            <a:off x="8186057" y="-2565608"/>
            <a:ext cx="9477829" cy="13212606"/>
          </a:xfrm>
          <a:custGeom>
            <a:avLst/>
            <a:gdLst/>
            <a:ahLst/>
            <a:cxnLst/>
            <a:rect l="l" t="t" r="r" b="b"/>
            <a:pathLst>
              <a:path w="8125913" h="13212606" extrusionOk="0">
                <a:moveTo>
                  <a:pt x="0" y="0"/>
                </a:moveTo>
                <a:lnTo>
                  <a:pt x="8125913" y="0"/>
                </a:lnTo>
                <a:lnTo>
                  <a:pt x="8125913" y="13212606"/>
                </a:lnTo>
                <a:lnTo>
                  <a:pt x="0" y="1321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297" r="-3129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05" name="Google Shape;405;p20">
            <a:extLst>
              <a:ext uri="{FF2B5EF4-FFF2-40B4-BE49-F238E27FC236}">
                <a16:creationId xmlns:a16="http://schemas.microsoft.com/office/drawing/2014/main" id="{5A7FE222-7155-2CE5-0E7A-24504CC5503C}"/>
              </a:ext>
            </a:extLst>
          </p:cNvPr>
          <p:cNvGrpSpPr/>
          <p:nvPr/>
        </p:nvGrpSpPr>
        <p:grpSpPr>
          <a:xfrm>
            <a:off x="8937178" y="184221"/>
            <a:ext cx="6421885" cy="2801897"/>
            <a:chOff x="-1240169" y="72529"/>
            <a:chExt cx="8562513" cy="3735864"/>
          </a:xfrm>
        </p:grpSpPr>
        <p:sp>
          <p:nvSpPr>
            <p:cNvPr id="406" name="Google Shape;406;p20">
              <a:extLst>
                <a:ext uri="{FF2B5EF4-FFF2-40B4-BE49-F238E27FC236}">
                  <a16:creationId xmlns:a16="http://schemas.microsoft.com/office/drawing/2014/main" id="{E8614C54-C46C-CBE3-E158-7487805E7726}"/>
                </a:ext>
              </a:extLst>
            </p:cNvPr>
            <p:cNvSpPr txBox="1"/>
            <p:nvPr/>
          </p:nvSpPr>
          <p:spPr>
            <a:xfrm>
              <a:off x="-1240169" y="857580"/>
              <a:ext cx="7322344" cy="2090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15 PUNTEN VOOR DE GEMEENTE </a:t>
              </a:r>
              <a:endParaRPr dirty="0"/>
            </a:p>
          </p:txBody>
        </p:sp>
        <p:sp>
          <p:nvSpPr>
            <p:cNvPr id="407" name="Google Shape;407;p20">
              <a:extLst>
                <a:ext uri="{FF2B5EF4-FFF2-40B4-BE49-F238E27FC236}">
                  <a16:creationId xmlns:a16="http://schemas.microsoft.com/office/drawing/2014/main" id="{02CE0784-DCDB-112B-0490-C494AA33ED5D}"/>
                </a:ext>
              </a:extLst>
            </p:cNvPr>
            <p:cNvSpPr txBox="1"/>
            <p:nvPr/>
          </p:nvSpPr>
          <p:spPr>
            <a:xfrm>
              <a:off x="0" y="3257669"/>
              <a:ext cx="7322344" cy="550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9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0">
              <a:extLst>
                <a:ext uri="{FF2B5EF4-FFF2-40B4-BE49-F238E27FC236}">
                  <a16:creationId xmlns:a16="http://schemas.microsoft.com/office/drawing/2014/main" id="{E6299190-2D83-8862-70ED-D36230070438}"/>
                </a:ext>
              </a:extLst>
            </p:cNvPr>
            <p:cNvSpPr txBox="1"/>
            <p:nvPr/>
          </p:nvSpPr>
          <p:spPr>
            <a:xfrm>
              <a:off x="-1240169" y="72529"/>
              <a:ext cx="7322344" cy="406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dirty="0">
                  <a:solidFill>
                    <a:srgbClr val="555555"/>
                  </a:solidFill>
                </a:rPr>
                <a:t>HET </a:t>
              </a:r>
              <a:r>
                <a:rPr lang="en-US" sz="1415" b="1" i="0" u="none" strike="noStrike" cap="none" dirty="0">
                  <a:solidFill>
                    <a:srgbClr val="555555"/>
                  </a:solidFill>
                  <a:latin typeface="Arial"/>
                  <a:ea typeface="Arial"/>
                  <a:cs typeface="Arial"/>
                  <a:sym typeface="Arial"/>
                </a:rPr>
                <a:t>VERDRAG VAN ISTANBUL</a:t>
              </a:r>
              <a:endParaRPr dirty="0"/>
            </a:p>
          </p:txBody>
        </p:sp>
      </p:grpSp>
      <p:sp>
        <p:nvSpPr>
          <p:cNvPr id="409" name="Google Shape;409;p20">
            <a:extLst>
              <a:ext uri="{FF2B5EF4-FFF2-40B4-BE49-F238E27FC236}">
                <a16:creationId xmlns:a16="http://schemas.microsoft.com/office/drawing/2014/main" id="{6AF85622-C382-0959-B1F6-48E6B857A683}"/>
              </a:ext>
            </a:extLst>
          </p:cNvPr>
          <p:cNvSpPr/>
          <p:nvPr/>
        </p:nvSpPr>
        <p:spPr>
          <a:xfrm>
            <a:off x="8937178" y="527185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0" name="Google Shape;410;p20">
            <a:extLst>
              <a:ext uri="{FF2B5EF4-FFF2-40B4-BE49-F238E27FC236}">
                <a16:creationId xmlns:a16="http://schemas.microsoft.com/office/drawing/2014/main" id="{A178EB04-244B-0B05-59CA-FAEE5AB9B5EF}"/>
              </a:ext>
            </a:extLst>
          </p:cNvPr>
          <p:cNvSpPr/>
          <p:nvPr/>
        </p:nvSpPr>
        <p:spPr>
          <a:xfrm>
            <a:off x="14868320" y="-79602"/>
            <a:ext cx="2144238" cy="2216604"/>
          </a:xfrm>
          <a:custGeom>
            <a:avLst/>
            <a:gdLst/>
            <a:ahLst/>
            <a:cxnLst/>
            <a:rect l="l" t="t" r="r" b="b"/>
            <a:pathLst>
              <a:path w="2144238" h="2216604" extrusionOk="0">
                <a:moveTo>
                  <a:pt x="0" y="0"/>
                </a:moveTo>
                <a:lnTo>
                  <a:pt x="2144238" y="0"/>
                </a:lnTo>
                <a:lnTo>
                  <a:pt x="2144238" y="2216604"/>
                </a:lnTo>
                <a:lnTo>
                  <a:pt x="0" y="2216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0086" t="-103472" r="-87541" b="-8444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1" name="Google Shape;411;p20">
            <a:extLst>
              <a:ext uri="{FF2B5EF4-FFF2-40B4-BE49-F238E27FC236}">
                <a16:creationId xmlns:a16="http://schemas.microsoft.com/office/drawing/2014/main" id="{0E0FE647-A382-5DE2-B976-9480D3435AF8}"/>
              </a:ext>
            </a:extLst>
          </p:cNvPr>
          <p:cNvSpPr txBox="1"/>
          <p:nvPr/>
        </p:nvSpPr>
        <p:spPr>
          <a:xfrm>
            <a:off x="8623606" y="2358295"/>
            <a:ext cx="883625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Coördinatie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Gendersensitief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beleid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uitvoering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Preventie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bewustwording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Training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deskundigheidsbevordering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Laagdrempelige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meldpunten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toegankelijke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informatie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veiligheid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(Ex)</a:t>
            </a:r>
            <a:r>
              <a:rPr lang="en-US" sz="2400" dirty="0" err="1">
                <a:solidFill>
                  <a:srgbClr val="035191"/>
                </a:solidFill>
              </a:rPr>
              <a:t>partnergeweld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erkennen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als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machts</a:t>
            </a:r>
            <a:r>
              <a:rPr lang="en-US" sz="2400" dirty="0">
                <a:solidFill>
                  <a:srgbClr val="035191"/>
                </a:solidFill>
              </a:rPr>
              <a:t>-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controlegeweld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gespecialiseerde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opvang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Multidisciplinaire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Steun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herstel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Aanpak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plegers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Aandacht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kwetsbare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groepen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Kinderen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als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medeslachtoffers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zien</a:t>
            </a:r>
            <a:endParaRPr sz="2400" dirty="0"/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Monitoring,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dataverzameling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evaluatie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Duurzame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toereikende</a:t>
            </a:r>
            <a:r>
              <a:rPr lang="en-US" sz="2400" dirty="0">
                <a:solidFill>
                  <a:srgbClr val="035191"/>
                </a:solidFill>
              </a:rPr>
              <a:t> financiering</a:t>
            </a:r>
            <a:endParaRPr sz="2400" dirty="0"/>
          </a:p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0">
            <a:extLst>
              <a:ext uri="{FF2B5EF4-FFF2-40B4-BE49-F238E27FC236}">
                <a16:creationId xmlns:a16="http://schemas.microsoft.com/office/drawing/2014/main" id="{D939A293-41E6-49B1-BF2E-82389A98AD9F}"/>
              </a:ext>
            </a:extLst>
          </p:cNvPr>
          <p:cNvSpPr/>
          <p:nvPr/>
        </p:nvSpPr>
        <p:spPr>
          <a:xfrm>
            <a:off x="-142334" y="4551847"/>
            <a:ext cx="8602730" cy="5735153"/>
          </a:xfrm>
          <a:custGeom>
            <a:avLst/>
            <a:gdLst/>
            <a:ahLst/>
            <a:cxnLst/>
            <a:rect l="l" t="t" r="r" b="b"/>
            <a:pathLst>
              <a:path w="8602730" h="5735153" extrusionOk="0">
                <a:moveTo>
                  <a:pt x="0" y="0"/>
                </a:moveTo>
                <a:lnTo>
                  <a:pt x="8602730" y="0"/>
                </a:lnTo>
                <a:lnTo>
                  <a:pt x="8602730" y="5735153"/>
                </a:lnTo>
                <a:lnTo>
                  <a:pt x="0" y="5735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92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/>
          <p:nvPr/>
        </p:nvSpPr>
        <p:spPr>
          <a:xfrm>
            <a:off x="452378" y="3318907"/>
            <a:ext cx="3039745" cy="3174307"/>
          </a:xfrm>
          <a:custGeom>
            <a:avLst/>
            <a:gdLst/>
            <a:ahLst/>
            <a:cxnLst/>
            <a:rect l="l" t="t" r="r" b="b"/>
            <a:pathLst>
              <a:path w="3039745" h="3174307" extrusionOk="0">
                <a:moveTo>
                  <a:pt x="0" y="0"/>
                </a:moveTo>
                <a:lnTo>
                  <a:pt x="3039745" y="0"/>
                </a:lnTo>
                <a:lnTo>
                  <a:pt x="3039745" y="3174307"/>
                </a:lnTo>
                <a:lnTo>
                  <a:pt x="0" y="3174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4532" t="-124123" r="-111452" b="-107199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18" name="Google Shape;418;p21"/>
          <p:cNvGrpSpPr/>
          <p:nvPr/>
        </p:nvGrpSpPr>
        <p:grpSpPr>
          <a:xfrm>
            <a:off x="3846451" y="489580"/>
            <a:ext cx="12898410" cy="9500339"/>
            <a:chOff x="0" y="0"/>
            <a:chExt cx="17197879" cy="12667118"/>
          </a:xfrm>
        </p:grpSpPr>
        <p:sp>
          <p:nvSpPr>
            <p:cNvPr id="419" name="Google Shape;419;p21"/>
            <p:cNvSpPr txBox="1"/>
            <p:nvPr/>
          </p:nvSpPr>
          <p:spPr>
            <a:xfrm>
              <a:off x="0" y="0"/>
              <a:ext cx="17197879" cy="770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59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STELLINGEN / TER BESPREKING</a:t>
              </a:r>
              <a:endParaRPr/>
            </a:p>
          </p:txBody>
        </p:sp>
        <p:sp>
          <p:nvSpPr>
            <p:cNvPr id="420" name="Google Shape;420;p21"/>
            <p:cNvSpPr txBox="1"/>
            <p:nvPr/>
          </p:nvSpPr>
          <p:spPr>
            <a:xfrm>
              <a:off x="0" y="1451741"/>
              <a:ext cx="17197879" cy="11215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STELLING 1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 Soroptimistclubs van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onze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Unie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zouden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gemeenten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ze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actief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zijn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moeten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vragen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Istanbul. Door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bijvoorbeeld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gemeente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zich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houdt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vereisten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STELLING 2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Als we met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elkaar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(100 clubs!) op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aantal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punten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monitoren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verzamelen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data (benchmark)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bijvoorbeeld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schaduwrapportage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harde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feiten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presenteren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VRAAG</a:t>
              </a:r>
              <a:endParaRPr dirty="0"/>
            </a:p>
            <a:p>
              <a:pPr marL="468314" marR="0" lvl="1" indent="-234157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169"/>
                <a:buFont typeface="Arial"/>
                <a:buChar char="•"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club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doen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VRAAG</a:t>
              </a:r>
              <a:endParaRPr dirty="0"/>
            </a:p>
            <a:p>
              <a:pPr marL="468314" marR="0" lvl="1" indent="-234157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169"/>
                <a:buFont typeface="Arial"/>
                <a:buChar char="•"/>
              </a:pP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welke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onderwerpen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vereisten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jij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jouw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club je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willen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hard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maken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"/>
          <p:cNvSpPr/>
          <p:nvPr/>
        </p:nvSpPr>
        <p:spPr>
          <a:xfrm>
            <a:off x="427336" y="454640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2097971" y="-1520520"/>
            <a:ext cx="14712435" cy="13328040"/>
          </a:xfrm>
          <a:custGeom>
            <a:avLst/>
            <a:gdLst/>
            <a:ahLst/>
            <a:cxnLst/>
            <a:rect l="l" t="t" r="r" b="b"/>
            <a:pathLst>
              <a:path w="14712435" h="13328040" extrusionOk="0">
                <a:moveTo>
                  <a:pt x="0" y="0"/>
                </a:moveTo>
                <a:lnTo>
                  <a:pt x="14712436" y="0"/>
                </a:lnTo>
                <a:lnTo>
                  <a:pt x="14712436" y="13328040"/>
                </a:lnTo>
                <a:lnTo>
                  <a:pt x="0" y="13328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l="-135674" t="-150799" r="-111728" b="-132680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27" name="Google Shape;427;p22"/>
          <p:cNvSpPr txBox="1"/>
          <p:nvPr/>
        </p:nvSpPr>
        <p:spPr>
          <a:xfrm>
            <a:off x="3210223" y="870108"/>
            <a:ext cx="11867555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DOE JE MEE? </a:t>
            </a:r>
            <a:endParaRPr/>
          </a:p>
        </p:txBody>
      </p:sp>
      <p:sp>
        <p:nvSpPr>
          <p:cNvPr id="428" name="Google Shape;428;p22"/>
          <p:cNvSpPr txBox="1"/>
          <p:nvPr/>
        </p:nvSpPr>
        <p:spPr>
          <a:xfrm>
            <a:off x="3210223" y="8869732"/>
            <a:ext cx="1186755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5" b="1" i="1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VERDRAGVANISTANBUL@SOROPTIMIST.NL</a:t>
            </a:r>
            <a:endParaRPr/>
          </a:p>
        </p:txBody>
      </p:sp>
      <p:pic>
        <p:nvPicPr>
          <p:cNvPr id="429" name="Google Shape;4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8850" y="2038350"/>
            <a:ext cx="6210300" cy="6210300"/>
          </a:xfrm>
          <a:prstGeom prst="rect">
            <a:avLst/>
          </a:prstGeom>
          <a:solidFill>
            <a:srgbClr val="FFC108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"/>
          <p:cNvSpPr/>
          <p:nvPr/>
        </p:nvSpPr>
        <p:spPr>
          <a:xfrm>
            <a:off x="479092" y="454640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487569" y="454640"/>
            <a:ext cx="9312861" cy="9312861"/>
          </a:xfrm>
          <a:custGeom>
            <a:avLst/>
            <a:gdLst/>
            <a:ahLst/>
            <a:cxnLst/>
            <a:rect l="l" t="t" r="r" b="b"/>
            <a:pathLst>
              <a:path w="9312861" h="9312861" extrusionOk="0">
                <a:moveTo>
                  <a:pt x="0" y="0"/>
                </a:moveTo>
                <a:lnTo>
                  <a:pt x="9312862" y="0"/>
                </a:lnTo>
                <a:lnTo>
                  <a:pt x="9312862" y="9312861"/>
                </a:lnTo>
                <a:lnTo>
                  <a:pt x="0" y="9312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/>
          <p:nvPr/>
        </p:nvSpPr>
        <p:spPr>
          <a:xfrm>
            <a:off x="8886645" y="-2565608"/>
            <a:ext cx="8125913" cy="13212606"/>
          </a:xfrm>
          <a:custGeom>
            <a:avLst/>
            <a:gdLst/>
            <a:ahLst/>
            <a:cxnLst/>
            <a:rect l="l" t="t" r="r" b="b"/>
            <a:pathLst>
              <a:path w="8125913" h="13212606" extrusionOk="0">
                <a:moveTo>
                  <a:pt x="0" y="0"/>
                </a:moveTo>
                <a:lnTo>
                  <a:pt x="8125913" y="0"/>
                </a:lnTo>
                <a:lnTo>
                  <a:pt x="8125913" y="13212606"/>
                </a:lnTo>
                <a:lnTo>
                  <a:pt x="0" y="1321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297" r="-3129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05" name="Google Shape;405;p20"/>
          <p:cNvGrpSpPr/>
          <p:nvPr/>
        </p:nvGrpSpPr>
        <p:grpSpPr>
          <a:xfrm>
            <a:off x="9867305" y="227706"/>
            <a:ext cx="5491758" cy="2758412"/>
            <a:chOff x="0" y="130509"/>
            <a:chExt cx="7322344" cy="3677884"/>
          </a:xfrm>
        </p:grpSpPr>
        <p:sp>
          <p:nvSpPr>
            <p:cNvPr id="406" name="Google Shape;406;p20"/>
            <p:cNvSpPr txBox="1"/>
            <p:nvPr/>
          </p:nvSpPr>
          <p:spPr>
            <a:xfrm>
              <a:off x="0" y="1190923"/>
              <a:ext cx="7322344" cy="2090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11 PUNTEN VOOR DE GEMEENTE </a:t>
              </a:r>
              <a:endParaRPr dirty="0"/>
            </a:p>
          </p:txBody>
        </p:sp>
        <p:sp>
          <p:nvSpPr>
            <p:cNvPr id="407" name="Google Shape;407;p20"/>
            <p:cNvSpPr txBox="1"/>
            <p:nvPr/>
          </p:nvSpPr>
          <p:spPr>
            <a:xfrm>
              <a:off x="0" y="3257669"/>
              <a:ext cx="7322344" cy="550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9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0"/>
            <p:cNvSpPr txBox="1"/>
            <p:nvPr/>
          </p:nvSpPr>
          <p:spPr>
            <a:xfrm>
              <a:off x="0" y="130509"/>
              <a:ext cx="7322344" cy="406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dirty="0">
                  <a:solidFill>
                    <a:srgbClr val="555555"/>
                  </a:solidFill>
                </a:rPr>
                <a:t>HET </a:t>
              </a:r>
              <a:r>
                <a:rPr lang="en-US" sz="1415" b="1" i="0" u="none" strike="noStrike" cap="none" dirty="0">
                  <a:solidFill>
                    <a:srgbClr val="555555"/>
                  </a:solidFill>
                  <a:latin typeface="Arial"/>
                  <a:ea typeface="Arial"/>
                  <a:cs typeface="Arial"/>
                  <a:sym typeface="Arial"/>
                </a:rPr>
                <a:t>VERDRAG VAN ISTANBUL</a:t>
              </a:r>
              <a:endParaRPr dirty="0"/>
            </a:p>
          </p:txBody>
        </p:sp>
      </p:grpSp>
      <p:sp>
        <p:nvSpPr>
          <p:cNvPr id="409" name="Google Shape;409;p20"/>
          <p:cNvSpPr/>
          <p:nvPr/>
        </p:nvSpPr>
        <p:spPr>
          <a:xfrm>
            <a:off x="9867305" y="554530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0" name="Google Shape;410;p20"/>
          <p:cNvSpPr/>
          <p:nvPr/>
        </p:nvSpPr>
        <p:spPr>
          <a:xfrm>
            <a:off x="14868320" y="-79602"/>
            <a:ext cx="2144238" cy="2216604"/>
          </a:xfrm>
          <a:custGeom>
            <a:avLst/>
            <a:gdLst/>
            <a:ahLst/>
            <a:cxnLst/>
            <a:rect l="l" t="t" r="r" b="b"/>
            <a:pathLst>
              <a:path w="2144238" h="2216604" extrusionOk="0">
                <a:moveTo>
                  <a:pt x="0" y="0"/>
                </a:moveTo>
                <a:lnTo>
                  <a:pt x="2144238" y="0"/>
                </a:lnTo>
                <a:lnTo>
                  <a:pt x="2144238" y="2216604"/>
                </a:lnTo>
                <a:lnTo>
                  <a:pt x="0" y="2216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0086" t="-103472" r="-87541" b="-8444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1" name="Google Shape;411;p20"/>
          <p:cNvSpPr txBox="1"/>
          <p:nvPr/>
        </p:nvSpPr>
        <p:spPr>
          <a:xfrm>
            <a:off x="9678619" y="2939702"/>
            <a:ext cx="7154700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Coördinatie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Preventie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bewustwording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Training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deskundigheidsbevordering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Laagdrempelige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meldpunten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toegankelijke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informatie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veiligheid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gespecialiseerde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opvangvoorzieningen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Multidisciplinaire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Steun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herstel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Aanpak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plegers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Aandacht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kwetsbare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groepen</a:t>
            </a:r>
            <a:endParaRPr sz="2400" dirty="0"/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Monitoring,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evaluatie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beleidsontwikkeling</a:t>
            </a:r>
            <a:endParaRPr sz="2400" dirty="0"/>
          </a:p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0"/>
          <p:cNvSpPr/>
          <p:nvPr/>
        </p:nvSpPr>
        <p:spPr>
          <a:xfrm>
            <a:off x="-142334" y="4551847"/>
            <a:ext cx="8602730" cy="5735153"/>
          </a:xfrm>
          <a:custGeom>
            <a:avLst/>
            <a:gdLst/>
            <a:ahLst/>
            <a:cxnLst/>
            <a:rect l="l" t="t" r="r" b="b"/>
            <a:pathLst>
              <a:path w="8602730" h="5735153" extrusionOk="0">
                <a:moveTo>
                  <a:pt x="0" y="0"/>
                </a:moveTo>
                <a:lnTo>
                  <a:pt x="8602730" y="0"/>
                </a:lnTo>
                <a:lnTo>
                  <a:pt x="8602730" y="5735153"/>
                </a:lnTo>
                <a:lnTo>
                  <a:pt x="0" y="5735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1982880" y="2253494"/>
            <a:ext cx="14322241" cy="884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26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HET VERDRAG VAN ISTANBUL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1982880" y="3383524"/>
            <a:ext cx="14322241" cy="523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8" b="0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OFTEWEL</a:t>
            </a:r>
            <a:endParaRPr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8" b="0" i="0" u="none" strike="noStrike" cap="none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8" b="1" i="1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</a:t>
            </a:r>
            <a:r>
              <a:rPr lang="en-US" sz="4278" b="1" i="1" u="sng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ERDRAG VAN DE RAAD VAN EUROPA INZAKE HET VOORKOMEN EN BESTRIJDEN VAN GEWELD TEGEN VROUWEN EN HUISELIJK GEWELD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1982880" y="962025"/>
            <a:ext cx="14322241" cy="5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396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1982880" y="8372889"/>
            <a:ext cx="14322241" cy="436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6472896" y="665634"/>
            <a:ext cx="976690" cy="976690"/>
          </a:xfrm>
          <a:custGeom>
            <a:avLst/>
            <a:gdLst/>
            <a:ahLst/>
            <a:cxnLst/>
            <a:rect l="l" t="t" r="r" b="b"/>
            <a:pathLst>
              <a:path w="976690" h="976690" extrusionOk="0">
                <a:moveTo>
                  <a:pt x="0" y="0"/>
                </a:moveTo>
                <a:lnTo>
                  <a:pt x="976691" y="0"/>
                </a:lnTo>
                <a:lnTo>
                  <a:pt x="976691" y="976691"/>
                </a:lnTo>
                <a:lnTo>
                  <a:pt x="0" y="97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6" name="Google Shape;106;p2"/>
          <p:cNvSpPr/>
          <p:nvPr/>
        </p:nvSpPr>
        <p:spPr>
          <a:xfrm>
            <a:off x="783842" y="7782229"/>
            <a:ext cx="1672642" cy="1672269"/>
          </a:xfrm>
          <a:custGeom>
            <a:avLst/>
            <a:gdLst/>
            <a:ahLst/>
            <a:cxnLst/>
            <a:rect l="l" t="t" r="r" b="b"/>
            <a:pathLst>
              <a:path w="1672642" h="1672269" extrusionOk="0">
                <a:moveTo>
                  <a:pt x="0" y="0"/>
                </a:moveTo>
                <a:lnTo>
                  <a:pt x="1672642" y="0"/>
                </a:lnTo>
                <a:lnTo>
                  <a:pt x="1672642" y="1672269"/>
                </a:lnTo>
                <a:lnTo>
                  <a:pt x="0" y="1672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2428" t="-323958" r="-318655" b="-372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3373095" y="1807341"/>
            <a:ext cx="3254871" cy="118670"/>
          </a:xfrm>
          <a:custGeom>
            <a:avLst/>
            <a:gdLst/>
            <a:ahLst/>
            <a:cxnLst/>
            <a:rect l="l" t="t" r="r" b="b"/>
            <a:pathLst>
              <a:path w="3254871" h="118670" extrusionOk="0">
                <a:moveTo>
                  <a:pt x="0" y="0"/>
                </a:moveTo>
                <a:lnTo>
                  <a:pt x="3254871" y="0"/>
                </a:lnTo>
                <a:lnTo>
                  <a:pt x="3254871" y="118670"/>
                </a:lnTo>
                <a:lnTo>
                  <a:pt x="0" y="118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2" name="Google Shape;112;p3"/>
          <p:cNvSpPr/>
          <p:nvPr/>
        </p:nvSpPr>
        <p:spPr>
          <a:xfrm>
            <a:off x="14048264" y="498633"/>
            <a:ext cx="3510040" cy="3438090"/>
          </a:xfrm>
          <a:custGeom>
            <a:avLst/>
            <a:gdLst/>
            <a:ahLst/>
            <a:cxnLst/>
            <a:rect l="l" t="t" r="r" b="b"/>
            <a:pathLst>
              <a:path w="3510040" h="3438090" extrusionOk="0">
                <a:moveTo>
                  <a:pt x="0" y="0"/>
                </a:moveTo>
                <a:lnTo>
                  <a:pt x="3510039" y="0"/>
                </a:lnTo>
                <a:lnTo>
                  <a:pt x="3510039" y="3438090"/>
                </a:lnTo>
                <a:lnTo>
                  <a:pt x="0" y="3438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3422" t="-335419" r="-323038" b="-4077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13" name="Google Shape;113;p3"/>
          <p:cNvGrpSpPr/>
          <p:nvPr/>
        </p:nvGrpSpPr>
        <p:grpSpPr>
          <a:xfrm>
            <a:off x="1434654" y="2258009"/>
            <a:ext cx="8730763" cy="7556422"/>
            <a:chOff x="0" y="0"/>
            <a:chExt cx="11641017" cy="9075709"/>
          </a:xfrm>
        </p:grpSpPr>
        <p:sp>
          <p:nvSpPr>
            <p:cNvPr id="114" name="Google Shape;114;p3"/>
            <p:cNvSpPr txBox="1"/>
            <p:nvPr/>
          </p:nvSpPr>
          <p:spPr>
            <a:xfrm>
              <a:off x="0" y="0"/>
              <a:ext cx="11641017" cy="1552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0" b="0" i="0" u="none" strike="noStrike" cap="none" dirty="0">
                  <a:solidFill>
                    <a:srgbClr val="F5FBF6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AGENDA</a:t>
              </a:r>
              <a:endParaRPr sz="7000" dirty="0"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0" y="1715051"/>
              <a:ext cx="11641017" cy="736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1. Wat is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2. Wat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staat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3.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Waarom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is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belangrijk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4. Rol van NGO’s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5. Hoe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gaat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het in NL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6. Advocacy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7.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Waarom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Soroptimisten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8. Wat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doen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46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"/>
          <p:cNvSpPr txBox="1"/>
          <p:nvPr/>
        </p:nvSpPr>
        <p:spPr>
          <a:xfrm>
            <a:off x="901998" y="1446334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PRESENTATIE HET VERDRAG VAN ISTANBUL </a:t>
            </a:r>
            <a:endParaRPr dirty="0"/>
          </a:p>
        </p:txBody>
      </p:sp>
      <p:sp>
        <p:nvSpPr>
          <p:cNvPr id="117" name="Google Shape;117;p3"/>
          <p:cNvSpPr/>
          <p:nvPr/>
        </p:nvSpPr>
        <p:spPr>
          <a:xfrm>
            <a:off x="9676085" y="6414609"/>
            <a:ext cx="6914985" cy="3872391"/>
          </a:xfrm>
          <a:custGeom>
            <a:avLst/>
            <a:gdLst/>
            <a:ahLst/>
            <a:cxnLst/>
            <a:rect l="l" t="t" r="r" b="b"/>
            <a:pathLst>
              <a:path w="6914985" h="3872391" extrusionOk="0">
                <a:moveTo>
                  <a:pt x="0" y="0"/>
                </a:moveTo>
                <a:lnTo>
                  <a:pt x="6914985" y="0"/>
                </a:lnTo>
                <a:lnTo>
                  <a:pt x="6914985" y="3872391"/>
                </a:lnTo>
                <a:lnTo>
                  <a:pt x="0" y="3872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8796307" y="398711"/>
            <a:ext cx="9491693" cy="9489579"/>
          </a:xfrm>
          <a:custGeom>
            <a:avLst/>
            <a:gdLst/>
            <a:ahLst/>
            <a:cxnLst/>
            <a:rect l="l" t="t" r="r" b="b"/>
            <a:pathLst>
              <a:path w="9491693" h="9489579" extrusionOk="0">
                <a:moveTo>
                  <a:pt x="0" y="0"/>
                </a:moveTo>
                <a:lnTo>
                  <a:pt x="9491693" y="0"/>
                </a:lnTo>
                <a:lnTo>
                  <a:pt x="9491693" y="9489578"/>
                </a:lnTo>
                <a:lnTo>
                  <a:pt x="0" y="9489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2428" t="-323958" r="-318655" b="-372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24" name="Google Shape;124;p4"/>
          <p:cNvGrpSpPr/>
          <p:nvPr/>
        </p:nvGrpSpPr>
        <p:grpSpPr>
          <a:xfrm>
            <a:off x="455208" y="1212980"/>
            <a:ext cx="14585773" cy="7749814"/>
            <a:chOff x="-1071376" y="-11396"/>
            <a:chExt cx="19447698" cy="9744507"/>
          </a:xfrm>
        </p:grpSpPr>
        <p:sp>
          <p:nvSpPr>
            <p:cNvPr id="125" name="Google Shape;125;p4"/>
            <p:cNvSpPr txBox="1"/>
            <p:nvPr/>
          </p:nvSpPr>
          <p:spPr>
            <a:xfrm>
              <a:off x="0" y="0"/>
              <a:ext cx="18376322" cy="9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HET VERDRAG IS NODIG</a:t>
              </a:r>
              <a:endParaRPr/>
            </a:p>
          </p:txBody>
        </p:sp>
        <p:sp>
          <p:nvSpPr>
            <p:cNvPr id="126" name="Google Shape;126;p4"/>
            <p:cNvSpPr txBox="1"/>
            <p:nvPr/>
          </p:nvSpPr>
          <p:spPr>
            <a:xfrm>
              <a:off x="-1071376" y="-11396"/>
              <a:ext cx="18840754" cy="9744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4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214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- 10% van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geeft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afgelopen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10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maanden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achter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voordeur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hebben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meegemaakt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(CBS)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Femicide: Elke 8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(in Nederland)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vrouw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vermoord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door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partner of ex-partner (CBS)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Wereldwijd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zijn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3,5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miljoen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kinderen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elk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getuige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huiselijk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72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Dit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vraagt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een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duurzame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en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structurele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aanpak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 </a:t>
              </a:r>
              <a:endParaRPr dirty="0"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11014713" y="2347458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5"/>
          <p:cNvSpPr/>
          <p:nvPr/>
        </p:nvSpPr>
        <p:spPr>
          <a:xfrm>
            <a:off x="11687115" y="-1395536"/>
            <a:ext cx="8189456" cy="6918432"/>
          </a:xfrm>
          <a:custGeom>
            <a:avLst/>
            <a:gdLst/>
            <a:ahLst/>
            <a:cxnLst/>
            <a:rect l="l" t="t" r="r" b="b"/>
            <a:pathLst>
              <a:path w="8189456" h="6918432" extrusionOk="0">
                <a:moveTo>
                  <a:pt x="0" y="0"/>
                </a:moveTo>
                <a:lnTo>
                  <a:pt x="8189456" y="0"/>
                </a:lnTo>
                <a:lnTo>
                  <a:pt x="8189456" y="6918432"/>
                </a:lnTo>
                <a:lnTo>
                  <a:pt x="0" y="6918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01017" r="-146299" b="-90519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5"/>
          <p:cNvSpPr/>
          <p:nvPr/>
        </p:nvSpPr>
        <p:spPr>
          <a:xfrm>
            <a:off x="0" y="0"/>
            <a:ext cx="10257227" cy="10321738"/>
          </a:xfrm>
          <a:custGeom>
            <a:avLst/>
            <a:gdLst/>
            <a:ahLst/>
            <a:cxnLst/>
            <a:rect l="l" t="t" r="r" b="b"/>
            <a:pathLst>
              <a:path w="10257227" h="10321738" extrusionOk="0">
                <a:moveTo>
                  <a:pt x="0" y="0"/>
                </a:moveTo>
                <a:lnTo>
                  <a:pt x="10257227" y="0"/>
                </a:lnTo>
                <a:lnTo>
                  <a:pt x="10257227" y="10321738"/>
                </a:lnTo>
                <a:lnTo>
                  <a:pt x="0" y="10321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5"/>
          <p:cNvSpPr/>
          <p:nvPr/>
        </p:nvSpPr>
        <p:spPr>
          <a:xfrm>
            <a:off x="8460114" y="0"/>
            <a:ext cx="1797113" cy="907114"/>
          </a:xfrm>
          <a:custGeom>
            <a:avLst/>
            <a:gdLst/>
            <a:ahLst/>
            <a:cxnLst/>
            <a:rect l="l" t="t" r="r" b="b"/>
            <a:pathLst>
              <a:path w="1797113" h="907114" extrusionOk="0">
                <a:moveTo>
                  <a:pt x="0" y="0"/>
                </a:moveTo>
                <a:lnTo>
                  <a:pt x="1797113" y="0"/>
                </a:lnTo>
                <a:lnTo>
                  <a:pt x="1797113" y="907114"/>
                </a:lnTo>
                <a:lnTo>
                  <a:pt x="0" y="907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35" name="Google Shape;135;p5"/>
          <p:cNvGrpSpPr/>
          <p:nvPr/>
        </p:nvGrpSpPr>
        <p:grpSpPr>
          <a:xfrm>
            <a:off x="10962653" y="2926696"/>
            <a:ext cx="6509742" cy="7845717"/>
            <a:chOff x="0" y="0"/>
            <a:chExt cx="8679656" cy="10460957"/>
          </a:xfrm>
        </p:grpSpPr>
        <p:sp>
          <p:nvSpPr>
            <p:cNvPr id="136" name="Google Shape;136;p5"/>
            <p:cNvSpPr txBox="1"/>
            <p:nvPr/>
          </p:nvSpPr>
          <p:spPr>
            <a:xfrm>
              <a:off x="0" y="0"/>
              <a:ext cx="8679656" cy="1357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IS HET VOOR  VERDRAG? </a:t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0" y="1971452"/>
              <a:ext cx="8679600" cy="8489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35191"/>
                  </a:solidFill>
                </a:rPr>
                <a:t>H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et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meest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uitgebreide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internationale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kader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hebben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bestrijden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Raad van Europa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46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staten</a:t>
              </a:r>
              <a:endParaRPr sz="2000" dirty="0"/>
            </a:p>
            <a:p>
              <a:pPr marL="412719" marR="0" lvl="1" indent="-206358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Mensenrechten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rechtstaat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democratie</a:t>
              </a:r>
              <a:endParaRPr sz="2000" dirty="0"/>
            </a:p>
            <a:p>
              <a:pPr marL="412719" marR="0" lvl="1" indent="-206358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Sluit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(IC,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mensenhandel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enz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Basisafspraken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huiselijk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voorkomen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5"/>
          <p:cNvSpPr txBox="1"/>
          <p:nvPr/>
        </p:nvSpPr>
        <p:spPr>
          <a:xfrm>
            <a:off x="11014713" y="203510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8041287" y="334521"/>
            <a:ext cx="2568653" cy="11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1" b="0" i="1" u="none" strike="noStrike" cap="none" dirty="0">
                <a:solidFill>
                  <a:srgbClr val="7E1D81"/>
                </a:solidFill>
                <a:latin typeface="Gill Sans Ultra Bold" panose="020B0A02020104020203" pitchFamily="34" charset="0"/>
                <a:ea typeface="Oi"/>
                <a:cs typeface="Oi"/>
                <a:sym typeface="Oi"/>
              </a:rPr>
              <a:t>DE EU OOK!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9708881"/>
            <a:ext cx="4584913" cy="578119"/>
          </a:xfrm>
          <a:custGeom>
            <a:avLst/>
            <a:gdLst/>
            <a:ahLst/>
            <a:cxnLst/>
            <a:rect l="l" t="t" r="r" b="b"/>
            <a:pathLst>
              <a:path w="4584913" h="578119" extrusionOk="0">
                <a:moveTo>
                  <a:pt x="0" y="0"/>
                </a:moveTo>
                <a:lnTo>
                  <a:pt x="4584913" y="0"/>
                </a:lnTo>
                <a:lnTo>
                  <a:pt x="4584913" y="578119"/>
                </a:lnTo>
                <a:lnTo>
                  <a:pt x="0" y="57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21686" b="-178585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1" name="Google Shape;141;p5"/>
          <p:cNvSpPr txBox="1"/>
          <p:nvPr/>
        </p:nvSpPr>
        <p:spPr>
          <a:xfrm>
            <a:off x="6839462" y="3575247"/>
            <a:ext cx="182368" cy="36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9" b="0" i="0" u="none" strike="noStrike" cap="non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6"/>
          <p:cNvGrpSpPr/>
          <p:nvPr/>
        </p:nvGrpSpPr>
        <p:grpSpPr>
          <a:xfrm>
            <a:off x="978245" y="2697430"/>
            <a:ext cx="6908073" cy="6649235"/>
            <a:chOff x="0" y="0"/>
            <a:chExt cx="9210765" cy="8865647"/>
          </a:xfrm>
        </p:grpSpPr>
        <p:sp>
          <p:nvSpPr>
            <p:cNvPr id="148" name="Google Shape;148;p6"/>
            <p:cNvSpPr txBox="1"/>
            <p:nvPr/>
          </p:nvSpPr>
          <p:spPr>
            <a:xfrm>
              <a:off x="0" y="0"/>
              <a:ext cx="9210765" cy="1357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IS HET DOEL </a:t>
              </a:r>
              <a:endParaRPr/>
            </a:p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VAN HET  VERDRAG? </a:t>
              </a:r>
              <a:endParaRPr/>
            </a:p>
          </p:txBody>
        </p:sp>
        <p:sp>
          <p:nvSpPr>
            <p:cNvPr id="149" name="Google Shape;149;p6"/>
            <p:cNvSpPr txBox="1"/>
            <p:nvPr/>
          </p:nvSpPr>
          <p:spPr>
            <a:xfrm>
              <a:off x="0" y="1971452"/>
              <a:ext cx="9210765" cy="6894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voorkomen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bescherming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(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potentiële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slachtoffers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"Het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beëindigen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straffeloosheid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van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daders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Verplicht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partijen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: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wetten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ondersteunende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diensten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ontwikkelen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uit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wereld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helpen</a:t>
              </a:r>
              <a:endParaRPr sz="2400" dirty="0"/>
            </a:p>
          </p:txBody>
        </p:sp>
      </p:grpSp>
      <p:sp>
        <p:nvSpPr>
          <p:cNvPr id="150" name="Google Shape;150;p6"/>
          <p:cNvSpPr txBox="1"/>
          <p:nvPr/>
        </p:nvSpPr>
        <p:spPr>
          <a:xfrm>
            <a:off x="978245" y="1843647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978245" y="2157694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>
            <a:off x="8067525" y="2157694"/>
            <a:ext cx="9625013" cy="5390007"/>
          </a:xfrm>
          <a:custGeom>
            <a:avLst/>
            <a:gdLst/>
            <a:ahLst/>
            <a:cxnLst/>
            <a:rect l="l" t="t" r="r" b="b"/>
            <a:pathLst>
              <a:path w="9625013" h="5390007" extrusionOk="0">
                <a:moveTo>
                  <a:pt x="0" y="0"/>
                </a:moveTo>
                <a:lnTo>
                  <a:pt x="9625013" y="0"/>
                </a:lnTo>
                <a:lnTo>
                  <a:pt x="9625013" y="5390007"/>
                </a:lnTo>
                <a:lnTo>
                  <a:pt x="0" y="5390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3" name="Google Shape;153;p6"/>
          <p:cNvSpPr txBox="1"/>
          <p:nvPr/>
        </p:nvSpPr>
        <p:spPr>
          <a:xfrm>
            <a:off x="8845663" y="7732394"/>
            <a:ext cx="8413637" cy="28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1" u="none" strike="noStrike" cap="none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Protesten in Istanbul ivm terugtrekking Turkije juni 2021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825845" y="968453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59" name="Google Shape;159;p7"/>
          <p:cNvGrpSpPr/>
          <p:nvPr/>
        </p:nvGrpSpPr>
        <p:grpSpPr>
          <a:xfrm>
            <a:off x="825845" y="1254906"/>
            <a:ext cx="15801306" cy="8997791"/>
            <a:chOff x="-1" y="-1169438"/>
            <a:chExt cx="21068408" cy="11997056"/>
          </a:xfrm>
        </p:grpSpPr>
        <p:sp>
          <p:nvSpPr>
            <p:cNvPr id="160" name="Google Shape;160;p7"/>
            <p:cNvSpPr txBox="1"/>
            <p:nvPr/>
          </p:nvSpPr>
          <p:spPr>
            <a:xfrm>
              <a:off x="0" y="-1169438"/>
              <a:ext cx="14925930" cy="678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WELKE VORMEN VAN GEWELD? </a:t>
              </a:r>
              <a:endParaRPr dirty="0"/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-1" y="-490782"/>
              <a:ext cx="21068408" cy="113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11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Specifieke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vormen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strafbaar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gesteld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bestraft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psychologisch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fysiek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stalking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seksueel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gedwongen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abortus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gedwongen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sterilisatie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genitale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verminking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intimidatie</a:t>
              </a:r>
              <a:endParaRPr sz="2800" dirty="0"/>
            </a:p>
            <a:p>
              <a:pPr marL="0" marR="0" lvl="0" indent="0" algn="l" rtl="0">
                <a:lnSpc>
                  <a:spcPct val="987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12719" marR="0" lvl="1" indent="-20636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heeft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ook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betrekking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op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digitaal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412719" marR="0" lvl="1" indent="-20636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Gewoonte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traditie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religie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zogenaamde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niet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als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rechtvaardiging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dergelijk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geaccepteerd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8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/>
          <p:nvPr/>
        </p:nvSpPr>
        <p:spPr>
          <a:xfrm>
            <a:off x="11145671" y="4684356"/>
            <a:ext cx="6600968" cy="3093720"/>
          </a:xfrm>
          <a:custGeom>
            <a:avLst/>
            <a:gdLst/>
            <a:ahLst/>
            <a:cxnLst/>
            <a:rect l="l" t="t" r="r" b="b"/>
            <a:pathLst>
              <a:path w="6600968" h="3093720" extrusionOk="0">
                <a:moveTo>
                  <a:pt x="0" y="0"/>
                </a:moveTo>
                <a:lnTo>
                  <a:pt x="6600968" y="0"/>
                </a:lnTo>
                <a:lnTo>
                  <a:pt x="6600968" y="3093720"/>
                </a:lnTo>
                <a:lnTo>
                  <a:pt x="0" y="3093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71200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3" name="Google Shape;163;p7"/>
          <p:cNvSpPr txBox="1"/>
          <p:nvPr/>
        </p:nvSpPr>
        <p:spPr>
          <a:xfrm>
            <a:off x="825845" y="683541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Google Shape;168;p8"/>
          <p:cNvCxnSpPr/>
          <p:nvPr/>
        </p:nvCxnSpPr>
        <p:spPr>
          <a:xfrm>
            <a:off x="1803685" y="6062089"/>
            <a:ext cx="15176483" cy="0"/>
          </a:xfrm>
          <a:prstGeom prst="straightConnector1">
            <a:avLst/>
          </a:prstGeom>
          <a:noFill/>
          <a:ln w="38100" cap="flat" cmpd="sng">
            <a:solidFill>
              <a:srgbClr val="342D8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8"/>
          <p:cNvCxnSpPr/>
          <p:nvPr/>
        </p:nvCxnSpPr>
        <p:spPr>
          <a:xfrm>
            <a:off x="1933493" y="5133103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2C246C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70" name="Google Shape;170;p8"/>
          <p:cNvGrpSpPr/>
          <p:nvPr/>
        </p:nvGrpSpPr>
        <p:grpSpPr>
          <a:xfrm>
            <a:off x="963441" y="2602515"/>
            <a:ext cx="2012554" cy="2838188"/>
            <a:chOff x="0" y="-38100"/>
            <a:chExt cx="853321" cy="1203389"/>
          </a:xfrm>
        </p:grpSpPr>
        <p:sp>
          <p:nvSpPr>
            <p:cNvPr id="171" name="Google Shape;171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2C246C"/>
                </a:gs>
                <a:gs pos="100000">
                  <a:srgbClr val="5453D3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175" tIns="46175" rIns="46175" bIns="461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8"/>
          <p:cNvSpPr/>
          <p:nvPr/>
        </p:nvSpPr>
        <p:spPr>
          <a:xfrm>
            <a:off x="1033053" y="3248243"/>
            <a:ext cx="1552417" cy="1552417"/>
          </a:xfrm>
          <a:custGeom>
            <a:avLst/>
            <a:gdLst/>
            <a:ahLst/>
            <a:cxnLst/>
            <a:rect l="l" t="t" r="r" b="b"/>
            <a:pathLst>
              <a:path w="1552417" h="1552417" extrusionOk="0">
                <a:moveTo>
                  <a:pt x="0" y="0"/>
                </a:moveTo>
                <a:lnTo>
                  <a:pt x="1552417" y="0"/>
                </a:lnTo>
                <a:lnTo>
                  <a:pt x="1552417" y="1552417"/>
                </a:lnTo>
                <a:lnTo>
                  <a:pt x="0" y="1552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8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74" name="Google Shape;174;p8"/>
          <p:cNvGrpSpPr/>
          <p:nvPr/>
        </p:nvGrpSpPr>
        <p:grpSpPr>
          <a:xfrm>
            <a:off x="1252104" y="2990462"/>
            <a:ext cx="1435228" cy="1810198"/>
            <a:chOff x="0" y="-38100"/>
            <a:chExt cx="608535" cy="767522"/>
          </a:xfrm>
        </p:grpSpPr>
        <p:sp>
          <p:nvSpPr>
            <p:cNvPr id="175" name="Google Shape;17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175" tIns="46175" rIns="46175" bIns="461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8"/>
          <p:cNvGrpSpPr/>
          <p:nvPr/>
        </p:nvGrpSpPr>
        <p:grpSpPr>
          <a:xfrm>
            <a:off x="1554695" y="5647094"/>
            <a:ext cx="757597" cy="757597"/>
            <a:chOff x="0" y="0"/>
            <a:chExt cx="812800" cy="812800"/>
          </a:xfrm>
        </p:grpSpPr>
        <p:sp>
          <p:nvSpPr>
            <p:cNvPr id="178" name="Google Shape;17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2C246C"/>
                </a:gs>
                <a:gs pos="100000">
                  <a:srgbClr val="5453D3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0" name="Google Shape;180;p8"/>
          <p:cNvCxnSpPr/>
          <p:nvPr/>
        </p:nvCxnSpPr>
        <p:spPr>
          <a:xfrm>
            <a:off x="4378104" y="5111236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3D3DCC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81" name="Google Shape;181;p8"/>
          <p:cNvGrpSpPr/>
          <p:nvPr/>
        </p:nvGrpSpPr>
        <p:grpSpPr>
          <a:xfrm>
            <a:off x="3371827" y="2634241"/>
            <a:ext cx="2012554" cy="2838188"/>
            <a:chOff x="0" y="-38100"/>
            <a:chExt cx="853321" cy="1203389"/>
          </a:xfrm>
        </p:grpSpPr>
        <p:sp>
          <p:nvSpPr>
            <p:cNvPr id="182" name="Google Shape;18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3D3DCC"/>
                </a:gs>
                <a:gs pos="100000">
                  <a:srgbClr val="7090EE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8"/>
          <p:cNvGrpSpPr/>
          <p:nvPr/>
        </p:nvGrpSpPr>
        <p:grpSpPr>
          <a:xfrm>
            <a:off x="3644510" y="3038027"/>
            <a:ext cx="1435228" cy="1810198"/>
            <a:chOff x="0" y="-38100"/>
            <a:chExt cx="608535" cy="767522"/>
          </a:xfrm>
        </p:grpSpPr>
        <p:sp>
          <p:nvSpPr>
            <p:cNvPr id="185" name="Google Shape;18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8"/>
          <p:cNvGrpSpPr/>
          <p:nvPr/>
        </p:nvGrpSpPr>
        <p:grpSpPr>
          <a:xfrm>
            <a:off x="3983326" y="5652221"/>
            <a:ext cx="757597" cy="757597"/>
            <a:chOff x="0" y="0"/>
            <a:chExt cx="812800" cy="812800"/>
          </a:xfrm>
        </p:grpSpPr>
        <p:sp>
          <p:nvSpPr>
            <p:cNvPr id="188" name="Google Shape;18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3D3DCC"/>
                </a:gs>
                <a:gs pos="100000">
                  <a:srgbClr val="7090EE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0" name="Google Shape;190;p8"/>
          <p:cNvCxnSpPr/>
          <p:nvPr/>
        </p:nvCxnSpPr>
        <p:spPr>
          <a:xfrm>
            <a:off x="6772309" y="4978861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E78007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91" name="Google Shape;191;p8"/>
          <p:cNvGrpSpPr/>
          <p:nvPr/>
        </p:nvGrpSpPr>
        <p:grpSpPr>
          <a:xfrm>
            <a:off x="5784431" y="2612314"/>
            <a:ext cx="2012554" cy="2838188"/>
            <a:chOff x="0" y="-38100"/>
            <a:chExt cx="853321" cy="1203389"/>
          </a:xfrm>
        </p:grpSpPr>
        <p:sp>
          <p:nvSpPr>
            <p:cNvPr id="192" name="Google Shape;19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E78007"/>
                </a:gs>
                <a:gs pos="100000">
                  <a:srgbClr val="FFC85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8"/>
          <p:cNvGrpSpPr/>
          <p:nvPr/>
        </p:nvGrpSpPr>
        <p:grpSpPr>
          <a:xfrm>
            <a:off x="6073094" y="3116510"/>
            <a:ext cx="1435228" cy="1810198"/>
            <a:chOff x="0" y="-38100"/>
            <a:chExt cx="608535" cy="767522"/>
          </a:xfrm>
        </p:grpSpPr>
        <p:sp>
          <p:nvSpPr>
            <p:cNvPr id="195" name="Google Shape;19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6407798" y="5652221"/>
            <a:ext cx="757597" cy="757597"/>
            <a:chOff x="0" y="0"/>
            <a:chExt cx="812800" cy="812800"/>
          </a:xfrm>
        </p:grpSpPr>
        <p:sp>
          <p:nvSpPr>
            <p:cNvPr id="198" name="Google Shape;19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E78007"/>
                </a:gs>
                <a:gs pos="100000">
                  <a:srgbClr val="FFC851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0" name="Google Shape;200;p8"/>
          <p:cNvCxnSpPr/>
          <p:nvPr/>
        </p:nvCxnSpPr>
        <p:spPr>
          <a:xfrm>
            <a:off x="9182872" y="5111236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01" name="Google Shape;201;p8"/>
          <p:cNvGrpSpPr/>
          <p:nvPr/>
        </p:nvGrpSpPr>
        <p:grpSpPr>
          <a:xfrm>
            <a:off x="8176595" y="2662569"/>
            <a:ext cx="2012554" cy="2838188"/>
            <a:chOff x="0" y="-38100"/>
            <a:chExt cx="853321" cy="1203389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F56204"/>
                </a:gs>
                <a:gs pos="100000">
                  <a:srgbClr val="FFB55E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8"/>
          <p:cNvGrpSpPr/>
          <p:nvPr/>
        </p:nvGrpSpPr>
        <p:grpSpPr>
          <a:xfrm>
            <a:off x="8463735" y="3148237"/>
            <a:ext cx="1435228" cy="1810198"/>
            <a:chOff x="0" y="-38100"/>
            <a:chExt cx="608535" cy="767522"/>
          </a:xfrm>
        </p:grpSpPr>
        <p:sp>
          <p:nvSpPr>
            <p:cNvPr id="205" name="Google Shape;20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8"/>
          <p:cNvGrpSpPr/>
          <p:nvPr/>
        </p:nvGrpSpPr>
        <p:grpSpPr>
          <a:xfrm>
            <a:off x="8832270" y="5666144"/>
            <a:ext cx="757597" cy="757597"/>
            <a:chOff x="0" y="0"/>
            <a:chExt cx="812800" cy="812800"/>
          </a:xfrm>
        </p:grpSpPr>
        <p:sp>
          <p:nvSpPr>
            <p:cNvPr id="208" name="Google Shape;20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F56204"/>
                </a:gs>
                <a:gs pos="100000">
                  <a:srgbClr val="FFB55E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8"/>
          <p:cNvGrpSpPr/>
          <p:nvPr/>
        </p:nvGrpSpPr>
        <p:grpSpPr>
          <a:xfrm>
            <a:off x="10751124" y="2711324"/>
            <a:ext cx="2012554" cy="2838188"/>
            <a:chOff x="0" y="-38100"/>
            <a:chExt cx="853321" cy="1203389"/>
          </a:xfrm>
        </p:grpSpPr>
        <p:sp>
          <p:nvSpPr>
            <p:cNvPr id="211" name="Google Shape;211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ED6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8"/>
          <p:cNvGrpSpPr/>
          <p:nvPr/>
        </p:nvGrpSpPr>
        <p:grpSpPr>
          <a:xfrm>
            <a:off x="11046399" y="3148237"/>
            <a:ext cx="1435228" cy="1810198"/>
            <a:chOff x="0" y="-38100"/>
            <a:chExt cx="608535" cy="767522"/>
          </a:xfrm>
        </p:grpSpPr>
        <p:sp>
          <p:nvSpPr>
            <p:cNvPr id="214" name="Google Shape;214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6" name="Google Shape;216;p8"/>
          <p:cNvCxnSpPr/>
          <p:nvPr/>
        </p:nvCxnSpPr>
        <p:spPr>
          <a:xfrm>
            <a:off x="11764013" y="5357660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17" name="Google Shape;217;p8"/>
          <p:cNvGrpSpPr/>
          <p:nvPr/>
        </p:nvGrpSpPr>
        <p:grpSpPr>
          <a:xfrm>
            <a:off x="11378602" y="5666144"/>
            <a:ext cx="757597" cy="757597"/>
            <a:chOff x="0" y="0"/>
            <a:chExt cx="812800" cy="812800"/>
          </a:xfrm>
        </p:grpSpPr>
        <p:sp>
          <p:nvSpPr>
            <p:cNvPr id="218" name="Google Shape;21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D6E26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0" name="Google Shape;220;p8"/>
          <p:cNvCxnSpPr/>
          <p:nvPr/>
        </p:nvCxnSpPr>
        <p:spPr>
          <a:xfrm>
            <a:off x="14436704" y="5338610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21" name="Google Shape;221;p8"/>
          <p:cNvGrpSpPr/>
          <p:nvPr/>
        </p:nvGrpSpPr>
        <p:grpSpPr>
          <a:xfrm>
            <a:off x="14057906" y="5699289"/>
            <a:ext cx="757597" cy="757597"/>
            <a:chOff x="0" y="0"/>
            <a:chExt cx="812800" cy="812800"/>
          </a:xfrm>
        </p:grpSpPr>
        <p:sp>
          <p:nvSpPr>
            <p:cNvPr id="222" name="Google Shape;22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8"/>
          <p:cNvGrpSpPr/>
          <p:nvPr/>
        </p:nvGrpSpPr>
        <p:grpSpPr>
          <a:xfrm>
            <a:off x="13430428" y="2762590"/>
            <a:ext cx="2012554" cy="2838188"/>
            <a:chOff x="0" y="-38100"/>
            <a:chExt cx="853321" cy="1203389"/>
          </a:xfrm>
        </p:grpSpPr>
        <p:sp>
          <p:nvSpPr>
            <p:cNvPr id="225" name="Google Shape;225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8"/>
          <p:cNvGrpSpPr/>
          <p:nvPr/>
        </p:nvGrpSpPr>
        <p:grpSpPr>
          <a:xfrm>
            <a:off x="13719090" y="3225319"/>
            <a:ext cx="1435228" cy="1810198"/>
            <a:chOff x="0" y="-38100"/>
            <a:chExt cx="608535" cy="767522"/>
          </a:xfrm>
        </p:grpSpPr>
        <p:sp>
          <p:nvSpPr>
            <p:cNvPr id="228" name="Google Shape;228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8"/>
          <p:cNvGrpSpPr/>
          <p:nvPr/>
        </p:nvGrpSpPr>
        <p:grpSpPr>
          <a:xfrm>
            <a:off x="16550901" y="5721601"/>
            <a:ext cx="757597" cy="757597"/>
            <a:chOff x="0" y="0"/>
            <a:chExt cx="812800" cy="812800"/>
          </a:xfrm>
        </p:grpSpPr>
        <p:sp>
          <p:nvSpPr>
            <p:cNvPr id="231" name="Google Shape;231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66C4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8"/>
          <p:cNvGrpSpPr/>
          <p:nvPr/>
        </p:nvGrpSpPr>
        <p:grpSpPr>
          <a:xfrm>
            <a:off x="15895787" y="2711324"/>
            <a:ext cx="2012554" cy="2838188"/>
            <a:chOff x="0" y="-38100"/>
            <a:chExt cx="853321" cy="1203389"/>
          </a:xfrm>
        </p:grpSpPr>
        <p:sp>
          <p:nvSpPr>
            <p:cNvPr id="234" name="Google Shape;234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8"/>
          <p:cNvGrpSpPr/>
          <p:nvPr/>
        </p:nvGrpSpPr>
        <p:grpSpPr>
          <a:xfrm>
            <a:off x="16184450" y="3225319"/>
            <a:ext cx="1435228" cy="1810198"/>
            <a:chOff x="0" y="-38100"/>
            <a:chExt cx="608535" cy="767522"/>
          </a:xfrm>
        </p:grpSpPr>
        <p:sp>
          <p:nvSpPr>
            <p:cNvPr id="237" name="Google Shape;237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9" name="Google Shape;239;p8"/>
          <p:cNvCxnSpPr/>
          <p:nvPr/>
        </p:nvCxnSpPr>
        <p:spPr>
          <a:xfrm>
            <a:off x="16902064" y="5035517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F66C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40" name="Google Shape;240;p8"/>
          <p:cNvGrpSpPr/>
          <p:nvPr/>
        </p:nvGrpSpPr>
        <p:grpSpPr>
          <a:xfrm rot="5400000">
            <a:off x="15897810" y="412565"/>
            <a:ext cx="1792753" cy="1650983"/>
            <a:chOff x="0" y="0"/>
            <a:chExt cx="6343650" cy="5842000"/>
          </a:xfrm>
        </p:grpSpPr>
        <p:sp>
          <p:nvSpPr>
            <p:cNvPr id="241" name="Google Shape;241;p8"/>
            <p:cNvSpPr/>
            <p:nvPr/>
          </p:nvSpPr>
          <p:spPr>
            <a:xfrm>
              <a:off x="68580" y="100330"/>
              <a:ext cx="6188710" cy="5651500"/>
            </a:xfrm>
            <a:custGeom>
              <a:avLst/>
              <a:gdLst/>
              <a:ahLst/>
              <a:cxnLst/>
              <a:rect l="l" t="t" r="r" b="b"/>
              <a:pathLst>
                <a:path w="6188710" h="5651500" extrusionOk="0">
                  <a:moveTo>
                    <a:pt x="6188710" y="2825750"/>
                  </a:moveTo>
                  <a:lnTo>
                    <a:pt x="3362960" y="5651500"/>
                  </a:lnTo>
                  <a:lnTo>
                    <a:pt x="2536190" y="4824730"/>
                  </a:lnTo>
                  <a:lnTo>
                    <a:pt x="3933190" y="3404870"/>
                  </a:lnTo>
                  <a:lnTo>
                    <a:pt x="0" y="3402330"/>
                  </a:lnTo>
                  <a:lnTo>
                    <a:pt x="7620" y="2241550"/>
                  </a:lnTo>
                  <a:lnTo>
                    <a:pt x="3967480" y="2247900"/>
                  </a:lnTo>
                  <a:lnTo>
                    <a:pt x="2536190" y="826770"/>
                  </a:lnTo>
                  <a:lnTo>
                    <a:pt x="3362960" y="0"/>
                  </a:lnTo>
                  <a:lnTo>
                    <a:pt x="6188710" y="2825750"/>
                  </a:lnTo>
                  <a:close/>
                </a:path>
              </a:pathLst>
            </a:custGeom>
            <a:solidFill>
              <a:srgbClr val="184F7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0" y="0"/>
              <a:ext cx="6343650" cy="5842000"/>
            </a:xfrm>
            <a:custGeom>
              <a:avLst/>
              <a:gdLst/>
              <a:ahLst/>
              <a:cxnLst/>
              <a:rect l="l" t="t" r="r" b="b"/>
              <a:pathLst>
                <a:path w="6343650" h="5842000" extrusionOk="0">
                  <a:moveTo>
                    <a:pt x="6343650" y="2921000"/>
                  </a:moveTo>
                  <a:lnTo>
                    <a:pt x="3422650" y="5842000"/>
                  </a:lnTo>
                  <a:lnTo>
                    <a:pt x="2500630" y="4919980"/>
                  </a:lnTo>
                  <a:lnTo>
                    <a:pt x="3846830" y="3573780"/>
                  </a:lnTo>
                  <a:lnTo>
                    <a:pt x="0" y="3573780"/>
                  </a:lnTo>
                  <a:lnTo>
                    <a:pt x="0" y="2269490"/>
                  </a:lnTo>
                  <a:lnTo>
                    <a:pt x="3846830" y="2269490"/>
                  </a:lnTo>
                  <a:lnTo>
                    <a:pt x="2500630" y="923290"/>
                  </a:lnTo>
                  <a:lnTo>
                    <a:pt x="3422650" y="0"/>
                  </a:lnTo>
                  <a:lnTo>
                    <a:pt x="6343650" y="2921000"/>
                  </a:lnTo>
                  <a:close/>
                  <a:moveTo>
                    <a:pt x="3422650" y="5662930"/>
                  </a:moveTo>
                  <a:lnTo>
                    <a:pt x="6164580" y="2921000"/>
                  </a:lnTo>
                  <a:lnTo>
                    <a:pt x="3422650" y="179070"/>
                  </a:lnTo>
                  <a:lnTo>
                    <a:pt x="2679700" y="922020"/>
                  </a:lnTo>
                  <a:lnTo>
                    <a:pt x="4152900" y="2395220"/>
                  </a:lnTo>
                  <a:lnTo>
                    <a:pt x="127000" y="2395220"/>
                  </a:lnTo>
                  <a:lnTo>
                    <a:pt x="127000" y="3445510"/>
                  </a:lnTo>
                  <a:lnTo>
                    <a:pt x="4152900" y="3445510"/>
                  </a:lnTo>
                  <a:lnTo>
                    <a:pt x="2679700" y="4918710"/>
                  </a:lnTo>
                  <a:lnTo>
                    <a:pt x="3422650" y="5661660"/>
                  </a:ln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3" name="Google Shape;243;p8"/>
          <p:cNvSpPr txBox="1"/>
          <p:nvPr/>
        </p:nvSpPr>
        <p:spPr>
          <a:xfrm>
            <a:off x="4362125" y="1085562"/>
            <a:ext cx="9563751" cy="116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>
                <a:solidFill>
                  <a:srgbClr val="2D2C3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Tijdlijn verdrag</a:t>
            </a:r>
            <a:endParaRPr/>
          </a:p>
        </p:txBody>
      </p:sp>
      <p:sp>
        <p:nvSpPr>
          <p:cNvPr id="244" name="Google Shape;244;p8"/>
          <p:cNvSpPr txBox="1"/>
          <p:nvPr/>
        </p:nvSpPr>
        <p:spPr>
          <a:xfrm>
            <a:off x="806118" y="6527640"/>
            <a:ext cx="2356468" cy="1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Het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verdrag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 is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aangenomen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 in Istanbul</a:t>
            </a:r>
            <a:endParaRPr dirty="0"/>
          </a:p>
        </p:txBody>
      </p:sp>
      <p:sp>
        <p:nvSpPr>
          <p:cNvPr id="245" name="Google Shape;245;p8"/>
          <p:cNvSpPr txBox="1"/>
          <p:nvPr/>
        </p:nvSpPr>
        <p:spPr>
          <a:xfrm>
            <a:off x="3148828" y="6507773"/>
            <a:ext cx="2524076" cy="142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Door 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geratificeerd</a:t>
            </a:r>
            <a:endParaRPr dirty="0"/>
          </a:p>
        </p:txBody>
      </p:sp>
      <p:sp>
        <p:nvSpPr>
          <p:cNvPr id="246" name="Google Shape;246;p8"/>
          <p:cNvSpPr txBox="1"/>
          <p:nvPr/>
        </p:nvSpPr>
        <p:spPr>
          <a:xfrm>
            <a:off x="5837002" y="6529997"/>
            <a:ext cx="1870614" cy="94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1e rapport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</a:t>
            </a:r>
            <a:endParaRPr dirty="0"/>
          </a:p>
        </p:txBody>
      </p:sp>
      <p:sp>
        <p:nvSpPr>
          <p:cNvPr id="247" name="Google Shape;247;p8"/>
          <p:cNvSpPr txBox="1"/>
          <p:nvPr/>
        </p:nvSpPr>
        <p:spPr>
          <a:xfrm>
            <a:off x="10833128" y="6529996"/>
            <a:ext cx="2083818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Schaduw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-rapportage</a:t>
            </a:r>
            <a:endParaRPr dirty="0"/>
          </a:p>
        </p:txBody>
      </p:sp>
      <p:sp>
        <p:nvSpPr>
          <p:cNvPr id="248" name="Google Shape;248;p8"/>
          <p:cNvSpPr txBox="1"/>
          <p:nvPr/>
        </p:nvSpPr>
        <p:spPr>
          <a:xfrm>
            <a:off x="1316115" y="3785868"/>
            <a:ext cx="13169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2011  </a:t>
            </a:r>
            <a:endParaRPr sz="1800" dirty="0"/>
          </a:p>
        </p:txBody>
      </p:sp>
      <p:sp>
        <p:nvSpPr>
          <p:cNvPr id="249" name="Google Shape;249;p8"/>
          <p:cNvSpPr txBox="1"/>
          <p:nvPr/>
        </p:nvSpPr>
        <p:spPr>
          <a:xfrm>
            <a:off x="3620973" y="3791982"/>
            <a:ext cx="145876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2015</a:t>
            </a:r>
            <a:endParaRPr sz="1800" dirty="0"/>
          </a:p>
        </p:txBody>
      </p:sp>
      <p:sp>
        <p:nvSpPr>
          <p:cNvPr id="250" name="Google Shape;250;p8"/>
          <p:cNvSpPr txBox="1"/>
          <p:nvPr/>
        </p:nvSpPr>
        <p:spPr>
          <a:xfrm>
            <a:off x="6510520" y="3785868"/>
            <a:ext cx="52357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800" dirty="0"/>
          </a:p>
        </p:txBody>
      </p:sp>
      <p:sp>
        <p:nvSpPr>
          <p:cNvPr id="251" name="Google Shape;251;p8"/>
          <p:cNvSpPr txBox="1"/>
          <p:nvPr/>
        </p:nvSpPr>
        <p:spPr>
          <a:xfrm>
            <a:off x="8877814" y="3785868"/>
            <a:ext cx="60707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/>
          </a:p>
        </p:txBody>
      </p:sp>
      <p:sp>
        <p:nvSpPr>
          <p:cNvPr id="252" name="Google Shape;252;p8"/>
          <p:cNvSpPr txBox="1"/>
          <p:nvPr/>
        </p:nvSpPr>
        <p:spPr>
          <a:xfrm>
            <a:off x="11504457" y="3795512"/>
            <a:ext cx="51911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800" dirty="0"/>
          </a:p>
        </p:txBody>
      </p:sp>
      <p:sp>
        <p:nvSpPr>
          <p:cNvPr id="253" name="Google Shape;253;p8"/>
          <p:cNvSpPr txBox="1"/>
          <p:nvPr/>
        </p:nvSpPr>
        <p:spPr>
          <a:xfrm>
            <a:off x="8195241" y="6526712"/>
            <a:ext cx="2031654" cy="189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GREVIO baseline report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(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nulmeting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  <a:endParaRPr dirty="0"/>
          </a:p>
        </p:txBody>
      </p:sp>
      <p:sp>
        <p:nvSpPr>
          <p:cNvPr id="254" name="Google Shape;254;p8"/>
          <p:cNvSpPr txBox="1"/>
          <p:nvPr/>
        </p:nvSpPr>
        <p:spPr>
          <a:xfrm>
            <a:off x="13689983" y="3798191"/>
            <a:ext cx="143522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dirty="0"/>
          </a:p>
        </p:txBody>
      </p:sp>
      <p:sp>
        <p:nvSpPr>
          <p:cNvPr id="255" name="Google Shape;255;p8"/>
          <p:cNvSpPr txBox="1"/>
          <p:nvPr/>
        </p:nvSpPr>
        <p:spPr>
          <a:xfrm>
            <a:off x="16670217" y="3785868"/>
            <a:ext cx="51896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sz="1800" dirty="0"/>
          </a:p>
        </p:txBody>
      </p:sp>
      <p:sp>
        <p:nvSpPr>
          <p:cNvPr id="256" name="Google Shape;256;p8"/>
          <p:cNvSpPr txBox="1"/>
          <p:nvPr/>
        </p:nvSpPr>
        <p:spPr>
          <a:xfrm>
            <a:off x="15968695" y="6529995"/>
            <a:ext cx="2083818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Schaduw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-rapportage</a:t>
            </a:r>
            <a:endParaRPr dirty="0"/>
          </a:p>
        </p:txBody>
      </p:sp>
      <p:sp>
        <p:nvSpPr>
          <p:cNvPr id="257" name="Google Shape;257;p8"/>
          <p:cNvSpPr txBox="1"/>
          <p:nvPr/>
        </p:nvSpPr>
        <p:spPr>
          <a:xfrm>
            <a:off x="13572368" y="6526712"/>
            <a:ext cx="1870614" cy="117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GREVIO rapport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</a:t>
            </a:r>
            <a:endParaRPr dirty="0"/>
          </a:p>
        </p:txBody>
      </p:sp>
      <p:sp>
        <p:nvSpPr>
          <p:cNvPr id="2" name="Google Shape;249;p8">
            <a:extLst>
              <a:ext uri="{FF2B5EF4-FFF2-40B4-BE49-F238E27FC236}">
                <a16:creationId xmlns:a16="http://schemas.microsoft.com/office/drawing/2014/main" id="{617D7B13-3398-2C24-3984-A89D1B078DD9}"/>
              </a:ext>
            </a:extLst>
          </p:cNvPr>
          <p:cNvSpPr txBox="1"/>
          <p:nvPr/>
        </p:nvSpPr>
        <p:spPr>
          <a:xfrm>
            <a:off x="3024379" y="7848721"/>
            <a:ext cx="270744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Nunito Sans" pitchFamily="2" charset="0"/>
              </a:rPr>
              <a:t>v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an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Nunito Sans" pitchFamily="2" charset="0"/>
                <a:sym typeface="Arial"/>
              </a:rPr>
              <a:t>kracht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 1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Nunito Sans" pitchFamily="2" charset="0"/>
                <a:sym typeface="Arial"/>
              </a:rPr>
              <a:t>maart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 2016</a:t>
            </a:r>
            <a:endParaRPr sz="1800" dirty="0">
              <a:latin typeface="Nunito Sans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2839</Words>
  <Application>Microsoft Office PowerPoint</Application>
  <PresentationFormat>Custom</PresentationFormat>
  <Paragraphs>390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League Spartan</vt:lpstr>
      <vt:lpstr>Calibri</vt:lpstr>
      <vt:lpstr>Sansita</vt:lpstr>
      <vt:lpstr>Nunito Sans</vt:lpstr>
      <vt:lpstr>Nunito Sans SemiBold</vt:lpstr>
      <vt:lpstr>Gill Sans Ultra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Wanda Peters</cp:lastModifiedBy>
  <cp:revision>1</cp:revision>
  <dcterms:created xsi:type="dcterms:W3CDTF">2006-08-16T00:00:00Z</dcterms:created>
  <dcterms:modified xsi:type="dcterms:W3CDTF">2026-01-13T14:51:37Z</dcterms:modified>
</cp:coreProperties>
</file>