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28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9" r:id="rId21"/>
    <p:sldId id="276" r:id="rId22"/>
    <p:sldId id="277" r:id="rId23"/>
    <p:sldId id="278" r:id="rId24"/>
    <p:sldId id="275" r:id="rId25"/>
  </p:sldIdLst>
  <p:sldSz cx="18288000" cy="10287000"/>
  <p:notesSz cx="6858000" cy="9144000"/>
  <p:embeddedFontLst>
    <p:embeddedFont>
      <p:font typeface="Gill Sans Ultra Bold" panose="020B0A02020104020203" pitchFamily="34" charset="0"/>
      <p:regular r:id="rId27"/>
    </p:embeddedFont>
    <p:embeddedFont>
      <p:font typeface="League Spartan" panose="020B0604020202020204" charset="0"/>
      <p:regular r:id="rId28"/>
      <p:bold r:id="rId29"/>
    </p:embeddedFont>
    <p:embeddedFont>
      <p:font typeface="Nunito Sans" pitchFamily="2" charset="0"/>
      <p:regular r:id="rId30"/>
      <p:bold r:id="rId31"/>
      <p:italic r:id="rId32"/>
      <p:boldItalic r:id="rId33"/>
    </p:embeddedFont>
    <p:embeddedFont>
      <p:font typeface="Nunito Sans SemiBold" pitchFamily="2" charset="0"/>
      <p:regular r:id="rId34"/>
      <p:bold r:id="rId35"/>
      <p:italic r:id="rId36"/>
      <p:boldItalic r:id="rId37"/>
    </p:embeddedFont>
    <p:embeddedFont>
      <p:font typeface="Sansita" panose="020B060402020202020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g2+Tu6w99rHtt4pR7aMC3NvQdr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414" autoAdjust="0"/>
  </p:normalViewPr>
  <p:slideViewPr>
    <p:cSldViewPr snapToGrid="0">
      <p:cViewPr varScale="1">
        <p:scale>
          <a:sx n="40" d="100"/>
          <a:sy n="40" d="100"/>
        </p:scale>
        <p:origin x="1522" y="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nda Peters" userId="2bf47bc43ea5db03" providerId="LiveId" clId="{9A53EF4C-4D80-4CC4-A34F-25810FBE273C}"/>
    <pc:docChg chg="modSld">
      <pc:chgData name="Wanda Peters" userId="2bf47bc43ea5db03" providerId="LiveId" clId="{9A53EF4C-4D80-4CC4-A34F-25810FBE273C}" dt="2026-01-30T20:03:56.733" v="33" actId="1076"/>
      <pc:docMkLst>
        <pc:docMk/>
      </pc:docMkLst>
      <pc:sldChg chg="modSp mod">
        <pc:chgData name="Wanda Peters" userId="2bf47bc43ea5db03" providerId="LiveId" clId="{9A53EF4C-4D80-4CC4-A34F-25810FBE273C}" dt="2026-01-30T20:03:56.733" v="33" actId="1076"/>
        <pc:sldMkLst>
          <pc:docMk/>
          <pc:sldMk cId="0" sldId="264"/>
        </pc:sldMkLst>
        <pc:spChg chg="mod">
          <ac:chgData name="Wanda Peters" userId="2bf47bc43ea5db03" providerId="LiveId" clId="{9A53EF4C-4D80-4CC4-A34F-25810FBE273C}" dt="2026-01-30T20:03:56.733" v="33" actId="1076"/>
          <ac:spMkLst>
            <pc:docMk/>
            <pc:sldMk cId="0" sldId="264"/>
            <ac:spMk id="27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5" name="Google Shape;27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Pascal Franck, </a:t>
            </a:r>
            <a:r>
              <a:rPr lang="en-GB" dirty="0" err="1"/>
              <a:t>Belische</a:t>
            </a:r>
            <a:r>
              <a:rPr lang="en-GB" dirty="0"/>
              <a:t> Sor, one-stop shop</a:t>
            </a:r>
            <a:endParaRPr dirty="0"/>
          </a:p>
        </p:txBody>
      </p:sp>
      <p:sp>
        <p:nvSpPr>
          <p:cNvPr id="281" name="Google Shape;28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Data!!! – Let’s Orange the World / </a:t>
            </a:r>
            <a:r>
              <a:rPr lang="en-GB" dirty="0" err="1"/>
              <a:t>evaluatie</a:t>
            </a:r>
            <a:r>
              <a:rPr lang="en-GB"/>
              <a:t>!!!</a:t>
            </a:r>
            <a:endParaRPr/>
          </a:p>
        </p:txBody>
      </p:sp>
      <p:sp>
        <p:nvSpPr>
          <p:cNvPr id="321" name="Google Shape;32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6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39" name="Google Shape;339;p16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40" name="Google Shape;340;p16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1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### </a:t>
            </a:r>
            <a:r>
              <a:rPr lang="en-US" dirty="0"/>
              <a:t>🇳🇱 **Wat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gaat</a:t>
            </a:r>
            <a:r>
              <a:rPr lang="en-US" dirty="0"/>
              <a:t> </a:t>
            </a:r>
            <a:r>
              <a:rPr lang="en-US" dirty="0" err="1"/>
              <a:t>volgens</a:t>
            </a:r>
            <a:r>
              <a:rPr lang="en-US" dirty="0"/>
              <a:t> GREVIO (2025)**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1. **</a:t>
            </a:r>
            <a:r>
              <a:rPr lang="en-US" dirty="0" err="1"/>
              <a:t>Nieuwe</a:t>
            </a:r>
            <a:r>
              <a:rPr lang="en-US" dirty="0"/>
              <a:t> wet </a:t>
            </a:r>
            <a:r>
              <a:rPr lang="en-US" dirty="0" err="1"/>
              <a:t>Seksuele</a:t>
            </a:r>
            <a:r>
              <a:rPr lang="en-US" dirty="0"/>
              <a:t> </a:t>
            </a:r>
            <a:r>
              <a:rPr lang="en-US" dirty="0" err="1"/>
              <a:t>Misdrijven</a:t>
            </a:r>
            <a:r>
              <a:rPr lang="en-US" dirty="0"/>
              <a:t> (2024)**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Rape is nu </a:t>
            </a:r>
            <a:r>
              <a:rPr lang="en-US" dirty="0" err="1"/>
              <a:t>gedefinieerd</a:t>
            </a:r>
            <a:r>
              <a:rPr lang="en-US" dirty="0"/>
              <a:t> op basis van *</a:t>
            </a:r>
            <a:r>
              <a:rPr lang="en-US" dirty="0" err="1"/>
              <a:t>afwezigheid</a:t>
            </a:r>
            <a:r>
              <a:rPr lang="en-US" dirty="0"/>
              <a:t> van </a:t>
            </a:r>
            <a:r>
              <a:rPr lang="en-US" dirty="0" err="1"/>
              <a:t>toestemming</a:t>
            </a:r>
            <a:r>
              <a:rPr lang="en-US" dirty="0"/>
              <a:t>*, conform </a:t>
            </a:r>
            <a:r>
              <a:rPr lang="en-US" dirty="0" err="1"/>
              <a:t>artikel</a:t>
            </a:r>
            <a:r>
              <a:rPr lang="en-US" dirty="0"/>
              <a:t> 36 van het </a:t>
            </a:r>
            <a:r>
              <a:rPr lang="en-US" dirty="0" err="1"/>
              <a:t>Verdrag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Strafbaarstelling</a:t>
            </a:r>
            <a:r>
              <a:rPr lang="en-US" dirty="0"/>
              <a:t> van *</a:t>
            </a:r>
            <a:r>
              <a:rPr lang="en-US" dirty="0" err="1"/>
              <a:t>seksuele</a:t>
            </a:r>
            <a:r>
              <a:rPr lang="en-US" dirty="0"/>
              <a:t> </a:t>
            </a:r>
            <a:r>
              <a:rPr lang="en-US" dirty="0" err="1"/>
              <a:t>intimidatie</a:t>
            </a:r>
            <a:r>
              <a:rPr lang="en-US" dirty="0"/>
              <a:t>* in </a:t>
            </a:r>
            <a:r>
              <a:rPr lang="en-US" dirty="0" err="1"/>
              <a:t>publieke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digitale</a:t>
            </a:r>
            <a:r>
              <a:rPr lang="en-US" dirty="0"/>
              <a:t> </a:t>
            </a:r>
            <a:r>
              <a:rPr lang="en-US" dirty="0" err="1"/>
              <a:t>ruimte</a:t>
            </a:r>
            <a:r>
              <a:rPr lang="en-US" dirty="0"/>
              <a:t> (</a:t>
            </a:r>
            <a:r>
              <a:rPr lang="en-US" dirty="0" err="1"/>
              <a:t>waaronder</a:t>
            </a:r>
            <a:r>
              <a:rPr lang="en-US" dirty="0"/>
              <a:t> catcalling </a:t>
            </a:r>
            <a:r>
              <a:rPr lang="en-US" dirty="0" err="1"/>
              <a:t>en</a:t>
            </a:r>
            <a:r>
              <a:rPr lang="en-US" dirty="0"/>
              <a:t> online </a:t>
            </a:r>
            <a:r>
              <a:rPr lang="en-US" dirty="0" err="1"/>
              <a:t>seksueel</a:t>
            </a:r>
            <a:r>
              <a:rPr lang="en-US" dirty="0"/>
              <a:t> </a:t>
            </a:r>
            <a:r>
              <a:rPr lang="en-US" dirty="0" err="1"/>
              <a:t>grensoverschrijdend</a:t>
            </a:r>
            <a:r>
              <a:rPr lang="en-US" dirty="0"/>
              <a:t> </a:t>
            </a:r>
            <a:r>
              <a:rPr lang="en-US" dirty="0" err="1"/>
              <a:t>gedrag</a:t>
            </a:r>
            <a:r>
              <a:rPr lang="en-US" dirty="0"/>
              <a:t>).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Extra </a:t>
            </a:r>
            <a:r>
              <a:rPr lang="en-US" dirty="0" err="1"/>
              <a:t>middelen</a:t>
            </a:r>
            <a:r>
              <a:rPr lang="en-US" dirty="0"/>
              <a:t> </a:t>
            </a:r>
            <a:r>
              <a:rPr lang="en-US" dirty="0" err="1"/>
              <a:t>beschikbaar</a:t>
            </a:r>
            <a:r>
              <a:rPr lang="en-US" dirty="0"/>
              <a:t> </a:t>
            </a:r>
            <a:r>
              <a:rPr lang="en-US" dirty="0" err="1"/>
              <a:t>gesteld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politie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justitie</a:t>
            </a:r>
            <a:r>
              <a:rPr lang="en-US" dirty="0"/>
              <a:t> om de </a:t>
            </a:r>
            <a:r>
              <a:rPr lang="en-US" dirty="0" err="1"/>
              <a:t>nieuwe</a:t>
            </a:r>
            <a:r>
              <a:rPr lang="en-US" dirty="0"/>
              <a:t> wet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voeren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2. **</a:t>
            </a:r>
            <a:r>
              <a:rPr lang="en-US" dirty="0" err="1"/>
              <a:t>Sterkere</a:t>
            </a:r>
            <a:r>
              <a:rPr lang="en-US" dirty="0"/>
              <a:t> focus op </a:t>
            </a:r>
            <a:r>
              <a:rPr lang="en-US" dirty="0" err="1"/>
              <a:t>preventie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cultuurverandering</a:t>
            </a:r>
            <a:r>
              <a:rPr lang="en-US" dirty="0"/>
              <a:t>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Het **</a:t>
            </a:r>
            <a:r>
              <a:rPr lang="en-US" dirty="0" err="1"/>
              <a:t>Nationaal</a:t>
            </a:r>
            <a:r>
              <a:rPr lang="en-US" dirty="0"/>
              <a:t> </a:t>
            </a:r>
            <a:r>
              <a:rPr lang="en-US" dirty="0" err="1"/>
              <a:t>Actieprogramma</a:t>
            </a:r>
            <a:r>
              <a:rPr lang="en-US" dirty="0"/>
              <a:t> </a:t>
            </a:r>
            <a:r>
              <a:rPr lang="en-US" dirty="0" err="1"/>
              <a:t>Seksueel</a:t>
            </a:r>
            <a:r>
              <a:rPr lang="en-US" dirty="0"/>
              <a:t> </a:t>
            </a:r>
            <a:r>
              <a:rPr lang="en-US" dirty="0" err="1"/>
              <a:t>Grensoverschrijdend</a:t>
            </a:r>
            <a:r>
              <a:rPr lang="en-US" dirty="0"/>
              <a:t> </a:t>
            </a:r>
            <a:r>
              <a:rPr lang="en-US" dirty="0" err="1"/>
              <a:t>Gedrag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Seksueel</a:t>
            </a:r>
            <a:r>
              <a:rPr lang="en-US" dirty="0"/>
              <a:t> </a:t>
            </a:r>
            <a:r>
              <a:rPr lang="en-US" dirty="0" err="1"/>
              <a:t>Geweld</a:t>
            </a:r>
            <a:r>
              <a:rPr lang="en-US" dirty="0"/>
              <a:t>** </a:t>
            </a:r>
            <a:r>
              <a:rPr lang="en-US" dirty="0" err="1"/>
              <a:t>richt</a:t>
            </a:r>
            <a:r>
              <a:rPr lang="en-US" dirty="0"/>
              <a:t> </a:t>
            </a:r>
            <a:r>
              <a:rPr lang="en-US" dirty="0" err="1"/>
              <a:t>zich</a:t>
            </a:r>
            <a:r>
              <a:rPr lang="en-US" dirty="0"/>
              <a:t> op </a:t>
            </a:r>
            <a:r>
              <a:rPr lang="en-US" dirty="0" err="1"/>
              <a:t>bewustwording</a:t>
            </a:r>
            <a:r>
              <a:rPr lang="en-US" dirty="0"/>
              <a:t>, </a:t>
            </a:r>
            <a:r>
              <a:rPr lang="en-US" dirty="0" err="1"/>
              <a:t>gedragsverandering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de </a:t>
            </a:r>
            <a:r>
              <a:rPr lang="en-US" dirty="0" err="1"/>
              <a:t>digitale</a:t>
            </a:r>
            <a:r>
              <a:rPr lang="en-US" dirty="0"/>
              <a:t> </a:t>
            </a:r>
            <a:r>
              <a:rPr lang="en-US" dirty="0" err="1"/>
              <a:t>dimensie</a:t>
            </a:r>
            <a:r>
              <a:rPr lang="en-US" dirty="0"/>
              <a:t> van </a:t>
            </a:r>
            <a:r>
              <a:rPr lang="en-US" dirty="0" err="1"/>
              <a:t>geweld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Nederland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**</a:t>
            </a:r>
            <a:r>
              <a:rPr lang="en-US" dirty="0" err="1"/>
              <a:t>onafhankelijk</a:t>
            </a:r>
            <a:r>
              <a:rPr lang="en-US" dirty="0"/>
              <a:t> </a:t>
            </a:r>
            <a:r>
              <a:rPr lang="en-US" dirty="0" err="1"/>
              <a:t>regeringscommissaris</a:t>
            </a:r>
            <a:r>
              <a:rPr lang="en-US" dirty="0"/>
              <a:t>** </a:t>
            </a:r>
            <a:r>
              <a:rPr lang="en-US" dirty="0" err="1"/>
              <a:t>aangesteld</a:t>
            </a:r>
            <a:r>
              <a:rPr lang="en-US" dirty="0"/>
              <a:t> om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monitoren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3. **</a:t>
            </a:r>
            <a:r>
              <a:rPr lang="en-US" dirty="0" err="1"/>
              <a:t>Aandacht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digitale</a:t>
            </a:r>
            <a:r>
              <a:rPr lang="en-US" dirty="0"/>
              <a:t> </a:t>
            </a:r>
            <a:r>
              <a:rPr lang="en-US" dirty="0" err="1"/>
              <a:t>vormen</a:t>
            </a:r>
            <a:r>
              <a:rPr lang="en-US" dirty="0"/>
              <a:t> van </a:t>
            </a:r>
            <a:r>
              <a:rPr lang="en-US" dirty="0" err="1"/>
              <a:t>geweld</a:t>
            </a:r>
            <a:r>
              <a:rPr lang="en-US" dirty="0"/>
              <a:t> </a:t>
            </a:r>
            <a:r>
              <a:rPr lang="en-US" dirty="0" err="1"/>
              <a:t>tegen</a:t>
            </a:r>
            <a:r>
              <a:rPr lang="en-US" dirty="0"/>
              <a:t> </a:t>
            </a:r>
            <a:r>
              <a:rPr lang="en-US" dirty="0" err="1"/>
              <a:t>vrouwen</a:t>
            </a:r>
            <a:r>
              <a:rPr lang="en-US" dirty="0"/>
              <a:t>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GREVIO </a:t>
            </a:r>
            <a:r>
              <a:rPr lang="en-US" dirty="0" err="1"/>
              <a:t>prijst</a:t>
            </a:r>
            <a:r>
              <a:rPr lang="en-US" dirty="0"/>
              <a:t> het </a:t>
            </a:r>
            <a:r>
              <a:rPr lang="en-US" dirty="0" err="1"/>
              <a:t>gebruik</a:t>
            </a:r>
            <a:r>
              <a:rPr lang="en-US" dirty="0"/>
              <a:t> van </a:t>
            </a:r>
            <a:r>
              <a:rPr lang="en-US" dirty="0" err="1"/>
              <a:t>haar</a:t>
            </a:r>
            <a:r>
              <a:rPr lang="en-US" dirty="0"/>
              <a:t> eigen </a:t>
            </a:r>
            <a:r>
              <a:rPr lang="en-US" dirty="0" err="1"/>
              <a:t>aanbeveling</a:t>
            </a:r>
            <a:r>
              <a:rPr lang="en-US" dirty="0"/>
              <a:t> nr. 1 over *de </a:t>
            </a:r>
            <a:r>
              <a:rPr lang="en-US" dirty="0" err="1"/>
              <a:t>digitale</a:t>
            </a:r>
            <a:r>
              <a:rPr lang="en-US" dirty="0"/>
              <a:t> </a:t>
            </a:r>
            <a:r>
              <a:rPr lang="en-US" dirty="0" err="1"/>
              <a:t>dimensie</a:t>
            </a:r>
            <a:r>
              <a:rPr lang="en-US" dirty="0"/>
              <a:t> van </a:t>
            </a:r>
            <a:r>
              <a:rPr lang="en-US" dirty="0" err="1"/>
              <a:t>geweld</a:t>
            </a:r>
            <a:r>
              <a:rPr lang="en-US" dirty="0"/>
              <a:t> </a:t>
            </a:r>
            <a:r>
              <a:rPr lang="en-US" dirty="0" err="1"/>
              <a:t>tegen</a:t>
            </a:r>
            <a:r>
              <a:rPr lang="en-US" dirty="0"/>
              <a:t> </a:t>
            </a:r>
            <a:r>
              <a:rPr lang="en-US" dirty="0" err="1"/>
              <a:t>vrouwen</a:t>
            </a:r>
            <a:r>
              <a:rPr lang="en-US" dirty="0"/>
              <a:t>*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leidraad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beleid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wetgeving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Nederland </a:t>
            </a:r>
            <a:r>
              <a:rPr lang="en-US" dirty="0" err="1"/>
              <a:t>geldt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voorbeeld</a:t>
            </a:r>
            <a:r>
              <a:rPr lang="en-US" dirty="0"/>
              <a:t> in het </a:t>
            </a:r>
            <a:r>
              <a:rPr lang="en-US" dirty="0" err="1"/>
              <a:t>meenemen</a:t>
            </a:r>
            <a:r>
              <a:rPr lang="en-US" dirty="0"/>
              <a:t> van online </a:t>
            </a:r>
            <a:r>
              <a:rPr lang="en-US" dirty="0" err="1"/>
              <a:t>misbruik</a:t>
            </a:r>
            <a:r>
              <a:rPr lang="en-US" dirty="0"/>
              <a:t> in </a:t>
            </a:r>
            <a:r>
              <a:rPr lang="en-US" dirty="0" err="1"/>
              <a:t>beleid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strafrecht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4. **Stop Femicide! </a:t>
            </a:r>
            <a:r>
              <a:rPr lang="en-US" dirty="0" err="1"/>
              <a:t>Actieplan</a:t>
            </a:r>
            <a:r>
              <a:rPr lang="en-US" dirty="0"/>
              <a:t>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Gericht</a:t>
            </a:r>
            <a:r>
              <a:rPr lang="en-US" dirty="0"/>
              <a:t> op het </a:t>
            </a:r>
            <a:r>
              <a:rPr lang="en-US" dirty="0" err="1"/>
              <a:t>voorkomen</a:t>
            </a:r>
            <a:r>
              <a:rPr lang="en-US" dirty="0"/>
              <a:t> van </a:t>
            </a:r>
            <a:r>
              <a:rPr lang="en-US" dirty="0" err="1"/>
              <a:t>vrouwenmoorden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partnergeweld</a:t>
            </a:r>
            <a:r>
              <a:rPr lang="en-US" dirty="0"/>
              <a:t>, </a:t>
            </a:r>
            <a:r>
              <a:rPr lang="en-US" dirty="0" err="1"/>
              <a:t>inclusief</a:t>
            </a:r>
            <a:r>
              <a:rPr lang="en-US" dirty="0"/>
              <a:t> </a:t>
            </a:r>
            <a:r>
              <a:rPr lang="en-US" dirty="0" err="1"/>
              <a:t>scholing</a:t>
            </a:r>
            <a:r>
              <a:rPr lang="en-US" dirty="0"/>
              <a:t> van professionals over </a:t>
            </a:r>
            <a:r>
              <a:rPr lang="en-US" dirty="0" err="1"/>
              <a:t>risicofactoren</a:t>
            </a:r>
            <a:r>
              <a:rPr lang="en-US" dirty="0"/>
              <a:t> </a:t>
            </a:r>
            <a:r>
              <a:rPr lang="en-US" dirty="0" err="1"/>
              <a:t>zoals</a:t>
            </a:r>
            <a:r>
              <a:rPr lang="en-US" dirty="0"/>
              <a:t> </a:t>
            </a:r>
            <a:r>
              <a:rPr lang="en-US" dirty="0" err="1"/>
              <a:t>wurging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dwangcontrole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Erkenning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femicide </a:t>
            </a:r>
            <a:r>
              <a:rPr lang="en-US" dirty="0" err="1"/>
              <a:t>onderdeel</a:t>
            </a:r>
            <a:r>
              <a:rPr lang="en-US" dirty="0"/>
              <a:t> is van </a:t>
            </a:r>
            <a:r>
              <a:rPr lang="en-US" dirty="0" err="1"/>
              <a:t>genderongelijkheid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5. **</a:t>
            </a:r>
            <a:r>
              <a:rPr lang="en-US" dirty="0" err="1"/>
              <a:t>Betere</a:t>
            </a:r>
            <a:r>
              <a:rPr lang="en-US" dirty="0"/>
              <a:t> </a:t>
            </a:r>
            <a:r>
              <a:rPr lang="en-US" dirty="0" err="1"/>
              <a:t>bewustwording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educatie</a:t>
            </a:r>
            <a:r>
              <a:rPr lang="en-US" dirty="0"/>
              <a:t>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Meer </a:t>
            </a:r>
            <a:r>
              <a:rPr lang="en-US" dirty="0" err="1"/>
              <a:t>campagnes</a:t>
            </a:r>
            <a:r>
              <a:rPr lang="en-US" dirty="0"/>
              <a:t> over </a:t>
            </a:r>
            <a:r>
              <a:rPr lang="en-US" dirty="0" err="1"/>
              <a:t>seksueel</a:t>
            </a:r>
            <a:r>
              <a:rPr lang="en-US" dirty="0"/>
              <a:t> </a:t>
            </a:r>
            <a:r>
              <a:rPr lang="en-US" dirty="0" err="1"/>
              <a:t>geweld</a:t>
            </a:r>
            <a:r>
              <a:rPr lang="en-US" dirty="0"/>
              <a:t>, </a:t>
            </a:r>
            <a:r>
              <a:rPr lang="en-US" dirty="0" err="1"/>
              <a:t>beeld-gerelateerd</a:t>
            </a:r>
            <a:r>
              <a:rPr lang="en-US" dirty="0"/>
              <a:t> </a:t>
            </a:r>
            <a:r>
              <a:rPr lang="en-US" dirty="0" err="1"/>
              <a:t>misbruik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gedwongen</a:t>
            </a:r>
            <a:r>
              <a:rPr lang="en-US" dirty="0"/>
              <a:t> </a:t>
            </a:r>
            <a:r>
              <a:rPr lang="en-US" dirty="0" err="1"/>
              <a:t>huwelijken</a:t>
            </a:r>
            <a:r>
              <a:rPr lang="en-US" dirty="0"/>
              <a:t>, </a:t>
            </a:r>
            <a:r>
              <a:rPr lang="en-US" dirty="0" err="1"/>
              <a:t>waarin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vrouwen</a:t>
            </a:r>
            <a:r>
              <a:rPr lang="en-US" dirty="0"/>
              <a:t> 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beperking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LBTI-</a:t>
            </a:r>
            <a:r>
              <a:rPr lang="en-US" dirty="0" err="1"/>
              <a:t>vrouwen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meegenomen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Positieve</a:t>
            </a:r>
            <a:r>
              <a:rPr lang="en-US" dirty="0"/>
              <a:t> </a:t>
            </a:r>
            <a:r>
              <a:rPr lang="en-US" dirty="0" err="1"/>
              <a:t>evaluatie</a:t>
            </a:r>
            <a:r>
              <a:rPr lang="en-US" dirty="0"/>
              <a:t> van </a:t>
            </a:r>
            <a:r>
              <a:rPr lang="en-US" dirty="0" err="1"/>
              <a:t>campagnes</a:t>
            </a:r>
            <a:r>
              <a:rPr lang="en-US" dirty="0"/>
              <a:t> die </a:t>
            </a:r>
            <a:r>
              <a:rPr lang="en-US" dirty="0" err="1"/>
              <a:t>slachtoffers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stem </a:t>
            </a:r>
            <a:r>
              <a:rPr lang="en-US" dirty="0" err="1"/>
              <a:t>geven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6. **Meer </a:t>
            </a:r>
            <a:r>
              <a:rPr lang="en-US" dirty="0" err="1"/>
              <a:t>aandacht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genderdimensie</a:t>
            </a:r>
            <a:r>
              <a:rPr lang="en-US" dirty="0"/>
              <a:t> in </a:t>
            </a:r>
            <a:r>
              <a:rPr lang="en-US" dirty="0" err="1"/>
              <a:t>beleid</a:t>
            </a:r>
            <a:r>
              <a:rPr lang="en-US" dirty="0"/>
              <a:t>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Nieuwe</a:t>
            </a:r>
            <a:r>
              <a:rPr lang="en-US" dirty="0"/>
              <a:t> </a:t>
            </a:r>
            <a:r>
              <a:rPr lang="en-US" dirty="0" err="1"/>
              <a:t>actieplannen</a:t>
            </a:r>
            <a:r>
              <a:rPr lang="en-US" dirty="0"/>
              <a:t> (</a:t>
            </a:r>
            <a:r>
              <a:rPr lang="en-US" dirty="0" err="1"/>
              <a:t>zoals</a:t>
            </a:r>
            <a:r>
              <a:rPr lang="en-US" dirty="0"/>
              <a:t> het plan </a:t>
            </a:r>
            <a:r>
              <a:rPr lang="en-US" dirty="0" err="1"/>
              <a:t>tegen</a:t>
            </a:r>
            <a:r>
              <a:rPr lang="en-US" dirty="0"/>
              <a:t> </a:t>
            </a:r>
            <a:r>
              <a:rPr lang="en-US" dirty="0" err="1"/>
              <a:t>seksueel</a:t>
            </a:r>
            <a:r>
              <a:rPr lang="en-US" dirty="0"/>
              <a:t> </a:t>
            </a:r>
            <a:r>
              <a:rPr lang="en-US" dirty="0" err="1"/>
              <a:t>grensoverschrijdend</a:t>
            </a:r>
            <a:r>
              <a:rPr lang="en-US" dirty="0"/>
              <a:t> </a:t>
            </a:r>
            <a:r>
              <a:rPr lang="en-US" dirty="0" err="1"/>
              <a:t>gedrag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Stop Femicide) </a:t>
            </a:r>
            <a:r>
              <a:rPr lang="en-US" dirty="0" err="1"/>
              <a:t>tonen</a:t>
            </a:r>
            <a:r>
              <a:rPr lang="en-US" dirty="0"/>
              <a:t> </a:t>
            </a:r>
            <a:r>
              <a:rPr lang="en-US" dirty="0" err="1"/>
              <a:t>groeiend</a:t>
            </a:r>
            <a:r>
              <a:rPr lang="en-US" dirty="0"/>
              <a:t> </a:t>
            </a:r>
            <a:r>
              <a:rPr lang="en-US" dirty="0" err="1"/>
              <a:t>bewustzijn</a:t>
            </a:r>
            <a:r>
              <a:rPr lang="en-US" dirty="0"/>
              <a:t> van de </a:t>
            </a:r>
            <a:r>
              <a:rPr lang="en-US" dirty="0" err="1"/>
              <a:t>ongelijke</a:t>
            </a:r>
            <a:r>
              <a:rPr lang="en-US" dirty="0"/>
              <a:t> </a:t>
            </a:r>
            <a:r>
              <a:rPr lang="en-US" dirty="0" err="1"/>
              <a:t>machtsverhoudingen</a:t>
            </a:r>
            <a:r>
              <a:rPr lang="en-US" dirty="0"/>
              <a:t> </a:t>
            </a:r>
            <a:r>
              <a:rPr lang="en-US" dirty="0" err="1"/>
              <a:t>tussen</a:t>
            </a:r>
            <a:r>
              <a:rPr lang="en-US" dirty="0"/>
              <a:t> </a:t>
            </a:r>
            <a:r>
              <a:rPr lang="en-US" dirty="0" err="1"/>
              <a:t>mannen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vrouwen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Er is </a:t>
            </a:r>
            <a:r>
              <a:rPr lang="en-US" dirty="0" err="1"/>
              <a:t>een</a:t>
            </a:r>
            <a:r>
              <a:rPr lang="en-US" dirty="0"/>
              <a:t> begin van </a:t>
            </a:r>
            <a:r>
              <a:rPr lang="en-US" dirty="0" err="1"/>
              <a:t>een</a:t>
            </a:r>
            <a:r>
              <a:rPr lang="en-US" dirty="0"/>
              <a:t> “gendered understanding” in </a:t>
            </a:r>
            <a:r>
              <a:rPr lang="en-US" dirty="0" err="1"/>
              <a:t>beleid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training.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7. **</a:t>
            </a:r>
            <a:r>
              <a:rPr lang="en-US" dirty="0" err="1"/>
              <a:t>Versterking</a:t>
            </a:r>
            <a:r>
              <a:rPr lang="en-US" dirty="0"/>
              <a:t> van </a:t>
            </a:r>
            <a:r>
              <a:rPr lang="en-US" dirty="0" err="1"/>
              <a:t>samenwerking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multi-agency-</a:t>
            </a:r>
            <a:r>
              <a:rPr lang="en-US" dirty="0" err="1"/>
              <a:t>aanpak</a:t>
            </a:r>
            <a:r>
              <a:rPr lang="en-US" dirty="0"/>
              <a:t>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Uitbreiding</a:t>
            </a:r>
            <a:r>
              <a:rPr lang="en-US" dirty="0"/>
              <a:t> van </a:t>
            </a:r>
            <a:r>
              <a:rPr lang="en-US" dirty="0" err="1"/>
              <a:t>multidisciplinaire</a:t>
            </a:r>
            <a:r>
              <a:rPr lang="en-US" dirty="0"/>
              <a:t> </a:t>
            </a:r>
            <a:r>
              <a:rPr lang="en-US" dirty="0" err="1"/>
              <a:t>samenwerking</a:t>
            </a:r>
            <a:r>
              <a:rPr lang="en-US" dirty="0"/>
              <a:t> in </a:t>
            </a:r>
            <a:r>
              <a:rPr lang="en-US" dirty="0" err="1"/>
              <a:t>risicobeoordeling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slachtofferondersteuning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Experimenten</a:t>
            </a:r>
            <a:r>
              <a:rPr lang="en-US" dirty="0"/>
              <a:t> met multi-agency-</a:t>
            </a:r>
            <a:r>
              <a:rPr lang="en-US" dirty="0" err="1"/>
              <a:t>ondersteuning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slachtoffers</a:t>
            </a:r>
            <a:r>
              <a:rPr lang="en-US" dirty="0"/>
              <a:t> van </a:t>
            </a:r>
            <a:r>
              <a:rPr lang="en-US" dirty="0" err="1"/>
              <a:t>seksueel</a:t>
            </a:r>
            <a:r>
              <a:rPr lang="en-US" dirty="0"/>
              <a:t> </a:t>
            </a:r>
            <a:r>
              <a:rPr lang="en-US" dirty="0" err="1"/>
              <a:t>geweld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8. **</a:t>
            </a:r>
            <a:r>
              <a:rPr lang="en-US" dirty="0" err="1"/>
              <a:t>Aandacht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seksuele</a:t>
            </a:r>
            <a:r>
              <a:rPr lang="en-US" dirty="0"/>
              <a:t> </a:t>
            </a:r>
            <a:r>
              <a:rPr lang="en-US" dirty="0" err="1"/>
              <a:t>intimidatie</a:t>
            </a:r>
            <a:r>
              <a:rPr lang="en-US" dirty="0"/>
              <a:t> in de sport**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Invoering</a:t>
            </a:r>
            <a:r>
              <a:rPr lang="en-US" dirty="0"/>
              <a:t> </a:t>
            </a:r>
            <a:r>
              <a:rPr lang="en-US" dirty="0" err="1"/>
              <a:t>meldplicht</a:t>
            </a:r>
            <a:r>
              <a:rPr lang="en-US" dirty="0"/>
              <a:t>, </a:t>
            </a:r>
            <a:r>
              <a:rPr lang="en-US" dirty="0" err="1"/>
              <a:t>onafhankelijk</a:t>
            </a:r>
            <a:r>
              <a:rPr lang="en-US" dirty="0"/>
              <a:t> </a:t>
            </a:r>
            <a:r>
              <a:rPr lang="en-US" dirty="0" err="1"/>
              <a:t>meldpunt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disciplinaire</a:t>
            </a:r>
            <a:r>
              <a:rPr lang="en-US" dirty="0"/>
              <a:t> </a:t>
            </a:r>
            <a:r>
              <a:rPr lang="en-US" dirty="0" err="1"/>
              <a:t>hervormingen</a:t>
            </a:r>
            <a:r>
              <a:rPr lang="en-US" dirty="0"/>
              <a:t> in de </a:t>
            </a:r>
            <a:r>
              <a:rPr lang="en-US" dirty="0" err="1"/>
              <a:t>sportsector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Honderden</a:t>
            </a:r>
            <a:r>
              <a:rPr lang="en-US" dirty="0"/>
              <a:t> </a:t>
            </a:r>
            <a:r>
              <a:rPr lang="en-US" dirty="0" err="1"/>
              <a:t>meldingen</a:t>
            </a:r>
            <a:r>
              <a:rPr lang="en-US" dirty="0"/>
              <a:t> per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wijzen</a:t>
            </a:r>
            <a:r>
              <a:rPr lang="en-US" dirty="0"/>
              <a:t> op </a:t>
            </a:r>
            <a:r>
              <a:rPr lang="en-US" dirty="0" err="1"/>
              <a:t>groeiend</a:t>
            </a:r>
            <a:r>
              <a:rPr lang="en-US" dirty="0"/>
              <a:t> </a:t>
            </a:r>
            <a:r>
              <a:rPr lang="en-US" dirty="0" err="1"/>
              <a:t>vertrouwen</a:t>
            </a:r>
            <a:r>
              <a:rPr lang="en-US" dirty="0"/>
              <a:t> in </a:t>
            </a:r>
            <a:r>
              <a:rPr lang="en-US" dirty="0" err="1"/>
              <a:t>meldingssystemen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9. **</a:t>
            </a:r>
            <a:r>
              <a:rPr lang="en-US" dirty="0" err="1"/>
              <a:t>Wetenschappelijke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maatschappelijke</a:t>
            </a:r>
            <a:r>
              <a:rPr lang="en-US" dirty="0"/>
              <a:t> focus op femicide </a:t>
            </a:r>
            <a:r>
              <a:rPr lang="en-US" dirty="0" err="1"/>
              <a:t>en</a:t>
            </a:r>
            <a:r>
              <a:rPr lang="en-US" dirty="0"/>
              <a:t> data-</a:t>
            </a:r>
            <a:r>
              <a:rPr lang="en-US" dirty="0" err="1"/>
              <a:t>analyse</a:t>
            </a:r>
            <a:r>
              <a:rPr lang="en-US" dirty="0"/>
              <a:t>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Gebruik</a:t>
            </a:r>
            <a:r>
              <a:rPr lang="en-US" dirty="0"/>
              <a:t> van </a:t>
            </a:r>
            <a:r>
              <a:rPr lang="en-US" dirty="0" err="1"/>
              <a:t>cijfers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onderzoek</a:t>
            </a:r>
            <a:r>
              <a:rPr lang="en-US" dirty="0"/>
              <a:t> om </a:t>
            </a:r>
            <a:r>
              <a:rPr lang="en-US" dirty="0" err="1"/>
              <a:t>beleid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sturen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Erkenning</a:t>
            </a:r>
            <a:r>
              <a:rPr lang="en-US" dirty="0"/>
              <a:t> van </a:t>
            </a:r>
            <a:r>
              <a:rPr lang="en-US" dirty="0" err="1"/>
              <a:t>gendergerelateerde</a:t>
            </a:r>
            <a:r>
              <a:rPr lang="en-US" dirty="0"/>
              <a:t> </a:t>
            </a:r>
            <a:r>
              <a:rPr lang="en-US" dirty="0" err="1"/>
              <a:t>moorden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afzonderlijke</a:t>
            </a:r>
            <a:r>
              <a:rPr lang="en-US" dirty="0"/>
              <a:t> </a:t>
            </a:r>
            <a:r>
              <a:rPr lang="en-US" dirty="0" err="1"/>
              <a:t>categorie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10. **Meer </a:t>
            </a:r>
            <a:r>
              <a:rPr lang="en-US" dirty="0" err="1"/>
              <a:t>preventieve</a:t>
            </a:r>
            <a:r>
              <a:rPr lang="en-US" dirty="0"/>
              <a:t> </a:t>
            </a:r>
            <a:r>
              <a:rPr lang="en-US" dirty="0" err="1"/>
              <a:t>aandacht</a:t>
            </a:r>
            <a:r>
              <a:rPr lang="en-US" dirty="0"/>
              <a:t> in </a:t>
            </a:r>
            <a:r>
              <a:rPr lang="en-US" dirty="0" err="1"/>
              <a:t>hoger</a:t>
            </a:r>
            <a:r>
              <a:rPr lang="en-US" dirty="0"/>
              <a:t> </a:t>
            </a:r>
            <a:r>
              <a:rPr lang="en-US" dirty="0" err="1"/>
              <a:t>onderwijs</a:t>
            </a:r>
            <a:r>
              <a:rPr lang="en-US" dirty="0"/>
              <a:t>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* </a:t>
            </a:r>
            <a:r>
              <a:rPr lang="en-US" dirty="0" err="1"/>
              <a:t>Universiteiten</a:t>
            </a:r>
            <a:r>
              <a:rPr lang="en-US" dirty="0"/>
              <a:t> </a:t>
            </a:r>
            <a:r>
              <a:rPr lang="en-US" dirty="0" err="1"/>
              <a:t>krijgen</a:t>
            </a:r>
            <a:r>
              <a:rPr lang="en-US" dirty="0"/>
              <a:t> </a:t>
            </a:r>
            <a:r>
              <a:rPr lang="en-US" dirty="0" err="1"/>
              <a:t>steun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programma’s</a:t>
            </a:r>
            <a:r>
              <a:rPr lang="en-US" dirty="0"/>
              <a:t> </a:t>
            </a:r>
            <a:r>
              <a:rPr lang="en-US" dirty="0" err="1"/>
              <a:t>rond</a:t>
            </a:r>
            <a:r>
              <a:rPr lang="en-US" dirty="0"/>
              <a:t> </a:t>
            </a:r>
            <a:r>
              <a:rPr lang="en-US" dirty="0" err="1"/>
              <a:t>grenzen</a:t>
            </a:r>
            <a:r>
              <a:rPr lang="en-US" dirty="0"/>
              <a:t>, </a:t>
            </a:r>
            <a:r>
              <a:rPr lang="en-US" dirty="0" err="1"/>
              <a:t>wederzijdse</a:t>
            </a:r>
            <a:r>
              <a:rPr lang="en-US" dirty="0"/>
              <a:t> </a:t>
            </a:r>
            <a:r>
              <a:rPr lang="en-US" dirty="0" err="1"/>
              <a:t>toestemming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gelijkwaardigheid</a:t>
            </a:r>
            <a:r>
              <a:rPr lang="en-US" dirty="0"/>
              <a:t> (</a:t>
            </a:r>
            <a:r>
              <a:rPr lang="en-US" dirty="0" err="1"/>
              <a:t>bijv</a:t>
            </a:r>
            <a:r>
              <a:rPr lang="en-US" dirty="0"/>
              <a:t>. het </a:t>
            </a:r>
            <a:r>
              <a:rPr lang="en-US" dirty="0" err="1"/>
              <a:t>studenteninitiatief</a:t>
            </a:r>
            <a:r>
              <a:rPr lang="en-US" dirty="0"/>
              <a:t> *</a:t>
            </a:r>
            <a:r>
              <a:rPr lang="en-US" dirty="0" err="1"/>
              <a:t>Gelijkspel</a:t>
            </a:r>
            <a:r>
              <a:rPr lang="en-US" dirty="0"/>
              <a:t>*). </a:t>
            </a:r>
            <a:endParaRPr dirty="0"/>
          </a:p>
        </p:txBody>
      </p:sp>
      <p:sp>
        <p:nvSpPr>
          <p:cNvPr id="342" name="Google Shape;342;p16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43" name="Google Shape;343;p16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7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55" name="Google Shape;355;p17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56" name="Google Shape;356;p17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p1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10. Denk </a:t>
            </a:r>
            <a:r>
              <a:rPr lang="en-GB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aan</a:t>
            </a: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LHBTIQ+, </a:t>
            </a:r>
            <a:r>
              <a:rPr lang="en-GB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vrouwen</a:t>
            </a: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met </a:t>
            </a:r>
            <a:r>
              <a:rPr lang="en-GB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een</a:t>
            </a: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beperking</a:t>
            </a: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### 🇳🇱 **Wat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gaat</a:t>
            </a:r>
            <a:r>
              <a:rPr lang="en-US" dirty="0"/>
              <a:t> </a:t>
            </a:r>
            <a:r>
              <a:rPr lang="en-US" dirty="0" err="1"/>
              <a:t>volgens</a:t>
            </a:r>
            <a:r>
              <a:rPr lang="en-US" dirty="0"/>
              <a:t> GREVIO (2025)**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1. **</a:t>
            </a:r>
            <a:r>
              <a:rPr lang="en-US" dirty="0" err="1"/>
              <a:t>Nieuwe</a:t>
            </a:r>
            <a:r>
              <a:rPr lang="en-US" dirty="0"/>
              <a:t> wet </a:t>
            </a:r>
            <a:r>
              <a:rPr lang="en-US" dirty="0" err="1"/>
              <a:t>Seksuele</a:t>
            </a:r>
            <a:r>
              <a:rPr lang="en-US" dirty="0"/>
              <a:t> </a:t>
            </a:r>
            <a:r>
              <a:rPr lang="en-US" dirty="0" err="1"/>
              <a:t>Misdrijven</a:t>
            </a:r>
            <a:r>
              <a:rPr lang="en-US" dirty="0"/>
              <a:t> (2024)**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Rape is nu </a:t>
            </a:r>
            <a:r>
              <a:rPr lang="en-US" dirty="0" err="1"/>
              <a:t>gedefinieerd</a:t>
            </a:r>
            <a:r>
              <a:rPr lang="en-US" dirty="0"/>
              <a:t> op basis van *</a:t>
            </a:r>
            <a:r>
              <a:rPr lang="en-US" dirty="0" err="1"/>
              <a:t>afwezigheid</a:t>
            </a:r>
            <a:r>
              <a:rPr lang="en-US" dirty="0"/>
              <a:t> van </a:t>
            </a:r>
            <a:r>
              <a:rPr lang="en-US" dirty="0" err="1"/>
              <a:t>toestemming</a:t>
            </a:r>
            <a:r>
              <a:rPr lang="en-US" dirty="0"/>
              <a:t>*, conform </a:t>
            </a:r>
            <a:r>
              <a:rPr lang="en-US" dirty="0" err="1"/>
              <a:t>artikel</a:t>
            </a:r>
            <a:r>
              <a:rPr lang="en-US" dirty="0"/>
              <a:t> 36 van het </a:t>
            </a:r>
            <a:r>
              <a:rPr lang="en-US" dirty="0" err="1"/>
              <a:t>Verdrag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Strafbaarstelling</a:t>
            </a:r>
            <a:r>
              <a:rPr lang="en-US" dirty="0"/>
              <a:t> van *</a:t>
            </a:r>
            <a:r>
              <a:rPr lang="en-US" dirty="0" err="1"/>
              <a:t>seksuele</a:t>
            </a:r>
            <a:r>
              <a:rPr lang="en-US" dirty="0"/>
              <a:t> </a:t>
            </a:r>
            <a:r>
              <a:rPr lang="en-US" dirty="0" err="1"/>
              <a:t>intimidatie</a:t>
            </a:r>
            <a:r>
              <a:rPr lang="en-US" dirty="0"/>
              <a:t>* in </a:t>
            </a:r>
            <a:r>
              <a:rPr lang="en-US" dirty="0" err="1"/>
              <a:t>publieke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digitale</a:t>
            </a:r>
            <a:r>
              <a:rPr lang="en-US" dirty="0"/>
              <a:t> </a:t>
            </a:r>
            <a:r>
              <a:rPr lang="en-US" dirty="0" err="1"/>
              <a:t>ruimte</a:t>
            </a:r>
            <a:r>
              <a:rPr lang="en-US" dirty="0"/>
              <a:t> (</a:t>
            </a:r>
            <a:r>
              <a:rPr lang="en-US" dirty="0" err="1"/>
              <a:t>waaronder</a:t>
            </a:r>
            <a:r>
              <a:rPr lang="en-US" dirty="0"/>
              <a:t> catcalling </a:t>
            </a:r>
            <a:r>
              <a:rPr lang="en-US" dirty="0" err="1"/>
              <a:t>en</a:t>
            </a:r>
            <a:r>
              <a:rPr lang="en-US" dirty="0"/>
              <a:t> online </a:t>
            </a:r>
            <a:r>
              <a:rPr lang="en-US" dirty="0" err="1"/>
              <a:t>seksueel</a:t>
            </a:r>
            <a:r>
              <a:rPr lang="en-US" dirty="0"/>
              <a:t> </a:t>
            </a:r>
            <a:r>
              <a:rPr lang="en-US" dirty="0" err="1"/>
              <a:t>grensoverschrijdend</a:t>
            </a:r>
            <a:r>
              <a:rPr lang="en-US" dirty="0"/>
              <a:t> </a:t>
            </a:r>
            <a:r>
              <a:rPr lang="en-US" dirty="0" err="1"/>
              <a:t>gedrag</a:t>
            </a:r>
            <a:r>
              <a:rPr lang="en-US" dirty="0"/>
              <a:t>).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Extra </a:t>
            </a:r>
            <a:r>
              <a:rPr lang="en-US" dirty="0" err="1"/>
              <a:t>middelen</a:t>
            </a:r>
            <a:r>
              <a:rPr lang="en-US" dirty="0"/>
              <a:t> </a:t>
            </a:r>
            <a:r>
              <a:rPr lang="en-US" dirty="0" err="1"/>
              <a:t>beschikbaar</a:t>
            </a:r>
            <a:r>
              <a:rPr lang="en-US" dirty="0"/>
              <a:t> </a:t>
            </a:r>
            <a:r>
              <a:rPr lang="en-US" dirty="0" err="1"/>
              <a:t>gesteld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politie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justitie</a:t>
            </a:r>
            <a:r>
              <a:rPr lang="en-US" dirty="0"/>
              <a:t> om de </a:t>
            </a:r>
            <a:r>
              <a:rPr lang="en-US" dirty="0" err="1"/>
              <a:t>nieuwe</a:t>
            </a:r>
            <a:r>
              <a:rPr lang="en-US" dirty="0"/>
              <a:t> wet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voeren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2. **</a:t>
            </a:r>
            <a:r>
              <a:rPr lang="en-US" dirty="0" err="1"/>
              <a:t>Sterkere</a:t>
            </a:r>
            <a:r>
              <a:rPr lang="en-US" dirty="0"/>
              <a:t> focus op </a:t>
            </a:r>
            <a:r>
              <a:rPr lang="en-US" dirty="0" err="1"/>
              <a:t>preventie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cultuurverandering</a:t>
            </a:r>
            <a:r>
              <a:rPr lang="en-US" dirty="0"/>
              <a:t>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Het **</a:t>
            </a:r>
            <a:r>
              <a:rPr lang="en-US" dirty="0" err="1"/>
              <a:t>Nationaal</a:t>
            </a:r>
            <a:r>
              <a:rPr lang="en-US" dirty="0"/>
              <a:t> </a:t>
            </a:r>
            <a:r>
              <a:rPr lang="en-US" dirty="0" err="1"/>
              <a:t>Actieprogramma</a:t>
            </a:r>
            <a:r>
              <a:rPr lang="en-US" dirty="0"/>
              <a:t> </a:t>
            </a:r>
            <a:r>
              <a:rPr lang="en-US" dirty="0" err="1"/>
              <a:t>Seksueel</a:t>
            </a:r>
            <a:r>
              <a:rPr lang="en-US" dirty="0"/>
              <a:t> </a:t>
            </a:r>
            <a:r>
              <a:rPr lang="en-US" dirty="0" err="1"/>
              <a:t>Grensoverschrijdend</a:t>
            </a:r>
            <a:r>
              <a:rPr lang="en-US" dirty="0"/>
              <a:t> </a:t>
            </a:r>
            <a:r>
              <a:rPr lang="en-US" dirty="0" err="1"/>
              <a:t>Gedrag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Seksueel</a:t>
            </a:r>
            <a:r>
              <a:rPr lang="en-US" dirty="0"/>
              <a:t> </a:t>
            </a:r>
            <a:r>
              <a:rPr lang="en-US" dirty="0" err="1"/>
              <a:t>Geweld</a:t>
            </a:r>
            <a:r>
              <a:rPr lang="en-US" dirty="0"/>
              <a:t>** </a:t>
            </a:r>
            <a:r>
              <a:rPr lang="en-US" dirty="0" err="1"/>
              <a:t>richt</a:t>
            </a:r>
            <a:r>
              <a:rPr lang="en-US" dirty="0"/>
              <a:t> </a:t>
            </a:r>
            <a:r>
              <a:rPr lang="en-US" dirty="0" err="1"/>
              <a:t>zich</a:t>
            </a:r>
            <a:r>
              <a:rPr lang="en-US" dirty="0"/>
              <a:t> op </a:t>
            </a:r>
            <a:r>
              <a:rPr lang="en-US" dirty="0" err="1"/>
              <a:t>bewustwording</a:t>
            </a:r>
            <a:r>
              <a:rPr lang="en-US" dirty="0"/>
              <a:t>, </a:t>
            </a:r>
            <a:r>
              <a:rPr lang="en-US" dirty="0" err="1"/>
              <a:t>gedragsverandering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de </a:t>
            </a:r>
            <a:r>
              <a:rPr lang="en-US" dirty="0" err="1"/>
              <a:t>digitale</a:t>
            </a:r>
            <a:r>
              <a:rPr lang="en-US" dirty="0"/>
              <a:t> </a:t>
            </a:r>
            <a:r>
              <a:rPr lang="en-US" dirty="0" err="1"/>
              <a:t>dimensie</a:t>
            </a:r>
            <a:r>
              <a:rPr lang="en-US" dirty="0"/>
              <a:t> van </a:t>
            </a:r>
            <a:r>
              <a:rPr lang="en-US" dirty="0" err="1"/>
              <a:t>geweld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Nederland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**</a:t>
            </a:r>
            <a:r>
              <a:rPr lang="en-US" dirty="0" err="1"/>
              <a:t>onafhankelijk</a:t>
            </a:r>
            <a:r>
              <a:rPr lang="en-US" dirty="0"/>
              <a:t> </a:t>
            </a:r>
            <a:r>
              <a:rPr lang="en-US" dirty="0" err="1"/>
              <a:t>regeringscommissaris</a:t>
            </a:r>
            <a:r>
              <a:rPr lang="en-US" dirty="0"/>
              <a:t>** </a:t>
            </a:r>
            <a:r>
              <a:rPr lang="en-US" dirty="0" err="1"/>
              <a:t>aangesteld</a:t>
            </a:r>
            <a:r>
              <a:rPr lang="en-US" dirty="0"/>
              <a:t> om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monitoren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3. **</a:t>
            </a:r>
            <a:r>
              <a:rPr lang="en-US" dirty="0" err="1"/>
              <a:t>Aandacht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digitale</a:t>
            </a:r>
            <a:r>
              <a:rPr lang="en-US" dirty="0"/>
              <a:t> </a:t>
            </a:r>
            <a:r>
              <a:rPr lang="en-US" dirty="0" err="1"/>
              <a:t>vormen</a:t>
            </a:r>
            <a:r>
              <a:rPr lang="en-US" dirty="0"/>
              <a:t> van </a:t>
            </a:r>
            <a:r>
              <a:rPr lang="en-US" dirty="0" err="1"/>
              <a:t>geweld</a:t>
            </a:r>
            <a:r>
              <a:rPr lang="en-US" dirty="0"/>
              <a:t> </a:t>
            </a:r>
            <a:r>
              <a:rPr lang="en-US" dirty="0" err="1"/>
              <a:t>tegen</a:t>
            </a:r>
            <a:r>
              <a:rPr lang="en-US" dirty="0"/>
              <a:t> </a:t>
            </a:r>
            <a:r>
              <a:rPr lang="en-US" dirty="0" err="1"/>
              <a:t>vrouwen</a:t>
            </a:r>
            <a:r>
              <a:rPr lang="en-US" dirty="0"/>
              <a:t>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GREVIO </a:t>
            </a:r>
            <a:r>
              <a:rPr lang="en-US" dirty="0" err="1"/>
              <a:t>prijst</a:t>
            </a:r>
            <a:r>
              <a:rPr lang="en-US" dirty="0"/>
              <a:t> het </a:t>
            </a:r>
            <a:r>
              <a:rPr lang="en-US" dirty="0" err="1"/>
              <a:t>gebruik</a:t>
            </a:r>
            <a:r>
              <a:rPr lang="en-US" dirty="0"/>
              <a:t> van </a:t>
            </a:r>
            <a:r>
              <a:rPr lang="en-US" dirty="0" err="1"/>
              <a:t>haar</a:t>
            </a:r>
            <a:r>
              <a:rPr lang="en-US" dirty="0"/>
              <a:t> eigen </a:t>
            </a:r>
            <a:r>
              <a:rPr lang="en-US" dirty="0" err="1"/>
              <a:t>aanbeveling</a:t>
            </a:r>
            <a:r>
              <a:rPr lang="en-US" dirty="0"/>
              <a:t> nr. 1 over *de </a:t>
            </a:r>
            <a:r>
              <a:rPr lang="en-US" dirty="0" err="1"/>
              <a:t>digitale</a:t>
            </a:r>
            <a:r>
              <a:rPr lang="en-US" dirty="0"/>
              <a:t> </a:t>
            </a:r>
            <a:r>
              <a:rPr lang="en-US" dirty="0" err="1"/>
              <a:t>dimensie</a:t>
            </a:r>
            <a:r>
              <a:rPr lang="en-US" dirty="0"/>
              <a:t> van </a:t>
            </a:r>
            <a:r>
              <a:rPr lang="en-US" dirty="0" err="1"/>
              <a:t>geweld</a:t>
            </a:r>
            <a:r>
              <a:rPr lang="en-US" dirty="0"/>
              <a:t> </a:t>
            </a:r>
            <a:r>
              <a:rPr lang="en-US" dirty="0" err="1"/>
              <a:t>tegen</a:t>
            </a:r>
            <a:r>
              <a:rPr lang="en-US" dirty="0"/>
              <a:t> </a:t>
            </a:r>
            <a:r>
              <a:rPr lang="en-US" dirty="0" err="1"/>
              <a:t>vrouwen</a:t>
            </a:r>
            <a:r>
              <a:rPr lang="en-US" dirty="0"/>
              <a:t>*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leidraad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beleid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wetgeving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Nederland </a:t>
            </a:r>
            <a:r>
              <a:rPr lang="en-US" dirty="0" err="1"/>
              <a:t>geldt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voorbeeld</a:t>
            </a:r>
            <a:r>
              <a:rPr lang="en-US" dirty="0"/>
              <a:t> in het </a:t>
            </a:r>
            <a:r>
              <a:rPr lang="en-US" dirty="0" err="1"/>
              <a:t>meenemen</a:t>
            </a:r>
            <a:r>
              <a:rPr lang="en-US" dirty="0"/>
              <a:t> van online </a:t>
            </a:r>
            <a:r>
              <a:rPr lang="en-US" dirty="0" err="1"/>
              <a:t>misbruik</a:t>
            </a:r>
            <a:r>
              <a:rPr lang="en-US" dirty="0"/>
              <a:t> in </a:t>
            </a:r>
            <a:r>
              <a:rPr lang="en-US" dirty="0" err="1"/>
              <a:t>beleid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strafrecht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4. **Stop Femicide! </a:t>
            </a:r>
            <a:r>
              <a:rPr lang="en-US" dirty="0" err="1"/>
              <a:t>Actieplan</a:t>
            </a:r>
            <a:r>
              <a:rPr lang="en-US" dirty="0"/>
              <a:t>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Gericht</a:t>
            </a:r>
            <a:r>
              <a:rPr lang="en-US" dirty="0"/>
              <a:t> op het </a:t>
            </a:r>
            <a:r>
              <a:rPr lang="en-US" dirty="0" err="1"/>
              <a:t>voorkomen</a:t>
            </a:r>
            <a:r>
              <a:rPr lang="en-US" dirty="0"/>
              <a:t> van </a:t>
            </a:r>
            <a:r>
              <a:rPr lang="en-US" dirty="0" err="1"/>
              <a:t>vrouwenmoorden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partnergeweld</a:t>
            </a:r>
            <a:r>
              <a:rPr lang="en-US" dirty="0"/>
              <a:t>, </a:t>
            </a:r>
            <a:r>
              <a:rPr lang="en-US" dirty="0" err="1"/>
              <a:t>inclusief</a:t>
            </a:r>
            <a:r>
              <a:rPr lang="en-US" dirty="0"/>
              <a:t> </a:t>
            </a:r>
            <a:r>
              <a:rPr lang="en-US" dirty="0" err="1"/>
              <a:t>scholing</a:t>
            </a:r>
            <a:r>
              <a:rPr lang="en-US" dirty="0"/>
              <a:t> van professionals over </a:t>
            </a:r>
            <a:r>
              <a:rPr lang="en-US" dirty="0" err="1"/>
              <a:t>risicofactoren</a:t>
            </a:r>
            <a:r>
              <a:rPr lang="en-US" dirty="0"/>
              <a:t> </a:t>
            </a:r>
            <a:r>
              <a:rPr lang="en-US" dirty="0" err="1"/>
              <a:t>zoals</a:t>
            </a:r>
            <a:r>
              <a:rPr lang="en-US" dirty="0"/>
              <a:t> </a:t>
            </a:r>
            <a:r>
              <a:rPr lang="en-US" dirty="0" err="1"/>
              <a:t>wurging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dwangcontrole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Erkenning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femicide </a:t>
            </a:r>
            <a:r>
              <a:rPr lang="en-US" dirty="0" err="1"/>
              <a:t>onderdeel</a:t>
            </a:r>
            <a:r>
              <a:rPr lang="en-US" dirty="0"/>
              <a:t> is van </a:t>
            </a:r>
            <a:r>
              <a:rPr lang="en-US" dirty="0" err="1"/>
              <a:t>genderongelijkheid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5. **</a:t>
            </a:r>
            <a:r>
              <a:rPr lang="en-US" dirty="0" err="1"/>
              <a:t>Betere</a:t>
            </a:r>
            <a:r>
              <a:rPr lang="en-US" dirty="0"/>
              <a:t> </a:t>
            </a:r>
            <a:r>
              <a:rPr lang="en-US" dirty="0" err="1"/>
              <a:t>bewustwording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educatie</a:t>
            </a:r>
            <a:r>
              <a:rPr lang="en-US" dirty="0"/>
              <a:t>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Meer </a:t>
            </a:r>
            <a:r>
              <a:rPr lang="en-US" dirty="0" err="1"/>
              <a:t>campagnes</a:t>
            </a:r>
            <a:r>
              <a:rPr lang="en-US" dirty="0"/>
              <a:t> over </a:t>
            </a:r>
            <a:r>
              <a:rPr lang="en-US" dirty="0" err="1"/>
              <a:t>seksueel</a:t>
            </a:r>
            <a:r>
              <a:rPr lang="en-US" dirty="0"/>
              <a:t> </a:t>
            </a:r>
            <a:r>
              <a:rPr lang="en-US" dirty="0" err="1"/>
              <a:t>geweld</a:t>
            </a:r>
            <a:r>
              <a:rPr lang="en-US" dirty="0"/>
              <a:t>, </a:t>
            </a:r>
            <a:r>
              <a:rPr lang="en-US" dirty="0" err="1"/>
              <a:t>beeld-gerelateerd</a:t>
            </a:r>
            <a:r>
              <a:rPr lang="en-US" dirty="0"/>
              <a:t> </a:t>
            </a:r>
            <a:r>
              <a:rPr lang="en-US" dirty="0" err="1"/>
              <a:t>misbruik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gedwongen</a:t>
            </a:r>
            <a:r>
              <a:rPr lang="en-US" dirty="0"/>
              <a:t> </a:t>
            </a:r>
            <a:r>
              <a:rPr lang="en-US" dirty="0" err="1"/>
              <a:t>huwelijken</a:t>
            </a:r>
            <a:r>
              <a:rPr lang="en-US" dirty="0"/>
              <a:t>, </a:t>
            </a:r>
            <a:r>
              <a:rPr lang="en-US" dirty="0" err="1"/>
              <a:t>waarin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vrouwen</a:t>
            </a:r>
            <a:r>
              <a:rPr lang="en-US" dirty="0"/>
              <a:t> 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beperking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LBTI-</a:t>
            </a:r>
            <a:r>
              <a:rPr lang="en-US" dirty="0" err="1"/>
              <a:t>vrouwen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meegenomen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Positieve</a:t>
            </a:r>
            <a:r>
              <a:rPr lang="en-US" dirty="0"/>
              <a:t> </a:t>
            </a:r>
            <a:r>
              <a:rPr lang="en-US" dirty="0" err="1"/>
              <a:t>evaluatie</a:t>
            </a:r>
            <a:r>
              <a:rPr lang="en-US" dirty="0"/>
              <a:t> van </a:t>
            </a:r>
            <a:r>
              <a:rPr lang="en-US" dirty="0" err="1"/>
              <a:t>campagnes</a:t>
            </a:r>
            <a:r>
              <a:rPr lang="en-US" dirty="0"/>
              <a:t> die </a:t>
            </a:r>
            <a:r>
              <a:rPr lang="en-US" dirty="0" err="1"/>
              <a:t>slachtoffers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stem </a:t>
            </a:r>
            <a:r>
              <a:rPr lang="en-US" dirty="0" err="1"/>
              <a:t>geven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6. **Meer </a:t>
            </a:r>
            <a:r>
              <a:rPr lang="en-US" dirty="0" err="1"/>
              <a:t>aandacht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genderdimensie</a:t>
            </a:r>
            <a:r>
              <a:rPr lang="en-US" dirty="0"/>
              <a:t> in </a:t>
            </a:r>
            <a:r>
              <a:rPr lang="en-US" dirty="0" err="1"/>
              <a:t>beleid</a:t>
            </a:r>
            <a:r>
              <a:rPr lang="en-US" dirty="0"/>
              <a:t>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Nieuwe</a:t>
            </a:r>
            <a:r>
              <a:rPr lang="en-US" dirty="0"/>
              <a:t> </a:t>
            </a:r>
            <a:r>
              <a:rPr lang="en-US" dirty="0" err="1"/>
              <a:t>actieplannen</a:t>
            </a:r>
            <a:r>
              <a:rPr lang="en-US" dirty="0"/>
              <a:t> (</a:t>
            </a:r>
            <a:r>
              <a:rPr lang="en-US" dirty="0" err="1"/>
              <a:t>zoals</a:t>
            </a:r>
            <a:r>
              <a:rPr lang="en-US" dirty="0"/>
              <a:t> het plan </a:t>
            </a:r>
            <a:r>
              <a:rPr lang="en-US" dirty="0" err="1"/>
              <a:t>tegen</a:t>
            </a:r>
            <a:r>
              <a:rPr lang="en-US" dirty="0"/>
              <a:t> </a:t>
            </a:r>
            <a:r>
              <a:rPr lang="en-US" dirty="0" err="1"/>
              <a:t>seksueel</a:t>
            </a:r>
            <a:r>
              <a:rPr lang="en-US" dirty="0"/>
              <a:t> </a:t>
            </a:r>
            <a:r>
              <a:rPr lang="en-US" dirty="0" err="1"/>
              <a:t>grensoverschrijdend</a:t>
            </a:r>
            <a:r>
              <a:rPr lang="en-US" dirty="0"/>
              <a:t> </a:t>
            </a:r>
            <a:r>
              <a:rPr lang="en-US" dirty="0" err="1"/>
              <a:t>gedrag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Stop Femicide) </a:t>
            </a:r>
            <a:r>
              <a:rPr lang="en-US" dirty="0" err="1"/>
              <a:t>tonen</a:t>
            </a:r>
            <a:r>
              <a:rPr lang="en-US" dirty="0"/>
              <a:t> </a:t>
            </a:r>
            <a:r>
              <a:rPr lang="en-US" dirty="0" err="1"/>
              <a:t>groeiend</a:t>
            </a:r>
            <a:r>
              <a:rPr lang="en-US" dirty="0"/>
              <a:t> </a:t>
            </a:r>
            <a:r>
              <a:rPr lang="en-US" dirty="0" err="1"/>
              <a:t>bewustzijn</a:t>
            </a:r>
            <a:r>
              <a:rPr lang="en-US" dirty="0"/>
              <a:t> van de </a:t>
            </a:r>
            <a:r>
              <a:rPr lang="en-US" dirty="0" err="1"/>
              <a:t>ongelijke</a:t>
            </a:r>
            <a:r>
              <a:rPr lang="en-US" dirty="0"/>
              <a:t> </a:t>
            </a:r>
            <a:r>
              <a:rPr lang="en-US" dirty="0" err="1"/>
              <a:t>machtsverhoudingen</a:t>
            </a:r>
            <a:r>
              <a:rPr lang="en-US" dirty="0"/>
              <a:t> </a:t>
            </a:r>
            <a:r>
              <a:rPr lang="en-US" dirty="0" err="1"/>
              <a:t>tussen</a:t>
            </a:r>
            <a:r>
              <a:rPr lang="en-US" dirty="0"/>
              <a:t> </a:t>
            </a:r>
            <a:r>
              <a:rPr lang="en-US" dirty="0" err="1"/>
              <a:t>mannen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vrouwen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Er is </a:t>
            </a:r>
            <a:r>
              <a:rPr lang="en-US" dirty="0" err="1"/>
              <a:t>een</a:t>
            </a:r>
            <a:r>
              <a:rPr lang="en-US" dirty="0"/>
              <a:t> begin van </a:t>
            </a:r>
            <a:r>
              <a:rPr lang="en-US" dirty="0" err="1"/>
              <a:t>een</a:t>
            </a:r>
            <a:r>
              <a:rPr lang="en-US" dirty="0"/>
              <a:t> “gendered understanding” in </a:t>
            </a:r>
            <a:r>
              <a:rPr lang="en-US" dirty="0" err="1"/>
              <a:t>beleid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training.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7. **</a:t>
            </a:r>
            <a:r>
              <a:rPr lang="en-US" dirty="0" err="1"/>
              <a:t>Versterking</a:t>
            </a:r>
            <a:r>
              <a:rPr lang="en-US" dirty="0"/>
              <a:t> van </a:t>
            </a:r>
            <a:r>
              <a:rPr lang="en-US" dirty="0" err="1"/>
              <a:t>samenwerking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multi-agency-</a:t>
            </a:r>
            <a:r>
              <a:rPr lang="en-US" dirty="0" err="1"/>
              <a:t>aanpak</a:t>
            </a:r>
            <a:r>
              <a:rPr lang="en-US" dirty="0"/>
              <a:t>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Uitbreiding</a:t>
            </a:r>
            <a:r>
              <a:rPr lang="en-US" dirty="0"/>
              <a:t> van </a:t>
            </a:r>
            <a:r>
              <a:rPr lang="en-US" dirty="0" err="1"/>
              <a:t>multidisciplinaire</a:t>
            </a:r>
            <a:r>
              <a:rPr lang="en-US" dirty="0"/>
              <a:t> </a:t>
            </a:r>
            <a:r>
              <a:rPr lang="en-US" dirty="0" err="1"/>
              <a:t>samenwerking</a:t>
            </a:r>
            <a:r>
              <a:rPr lang="en-US" dirty="0"/>
              <a:t> in </a:t>
            </a:r>
            <a:r>
              <a:rPr lang="en-US" dirty="0" err="1"/>
              <a:t>risicobeoordeling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slachtofferondersteuning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Experimenten</a:t>
            </a:r>
            <a:r>
              <a:rPr lang="en-US" dirty="0"/>
              <a:t> met multi-agency-</a:t>
            </a:r>
            <a:r>
              <a:rPr lang="en-US" dirty="0" err="1"/>
              <a:t>ondersteuning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slachtoffers</a:t>
            </a:r>
            <a:r>
              <a:rPr lang="en-US" dirty="0"/>
              <a:t> van </a:t>
            </a:r>
            <a:r>
              <a:rPr lang="en-US" dirty="0" err="1"/>
              <a:t>seksueel</a:t>
            </a:r>
            <a:r>
              <a:rPr lang="en-US" dirty="0"/>
              <a:t> </a:t>
            </a:r>
            <a:r>
              <a:rPr lang="en-US" dirty="0" err="1"/>
              <a:t>geweld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8. **</a:t>
            </a:r>
            <a:r>
              <a:rPr lang="en-US" dirty="0" err="1"/>
              <a:t>Aandacht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seksuele</a:t>
            </a:r>
            <a:r>
              <a:rPr lang="en-US" dirty="0"/>
              <a:t> </a:t>
            </a:r>
            <a:r>
              <a:rPr lang="en-US" dirty="0" err="1"/>
              <a:t>intimidatie</a:t>
            </a:r>
            <a:r>
              <a:rPr lang="en-US" dirty="0"/>
              <a:t> in de sport**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Invoering</a:t>
            </a:r>
            <a:r>
              <a:rPr lang="en-US" dirty="0"/>
              <a:t> </a:t>
            </a:r>
            <a:r>
              <a:rPr lang="en-US" dirty="0" err="1"/>
              <a:t>meldplicht</a:t>
            </a:r>
            <a:r>
              <a:rPr lang="en-US" dirty="0"/>
              <a:t>, </a:t>
            </a:r>
            <a:r>
              <a:rPr lang="en-US" dirty="0" err="1"/>
              <a:t>onafhankelijk</a:t>
            </a:r>
            <a:r>
              <a:rPr lang="en-US" dirty="0"/>
              <a:t> </a:t>
            </a:r>
            <a:r>
              <a:rPr lang="en-US" dirty="0" err="1"/>
              <a:t>meldpunt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disciplinaire</a:t>
            </a:r>
            <a:r>
              <a:rPr lang="en-US" dirty="0"/>
              <a:t> </a:t>
            </a:r>
            <a:r>
              <a:rPr lang="en-US" dirty="0" err="1"/>
              <a:t>hervormingen</a:t>
            </a:r>
            <a:r>
              <a:rPr lang="en-US" dirty="0"/>
              <a:t> in de </a:t>
            </a:r>
            <a:r>
              <a:rPr lang="en-US" dirty="0" err="1"/>
              <a:t>sportsector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Honderden</a:t>
            </a:r>
            <a:r>
              <a:rPr lang="en-US" dirty="0"/>
              <a:t> </a:t>
            </a:r>
            <a:r>
              <a:rPr lang="en-US" dirty="0" err="1"/>
              <a:t>meldingen</a:t>
            </a:r>
            <a:r>
              <a:rPr lang="en-US" dirty="0"/>
              <a:t> per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wijzen</a:t>
            </a:r>
            <a:r>
              <a:rPr lang="en-US" dirty="0"/>
              <a:t> op </a:t>
            </a:r>
            <a:r>
              <a:rPr lang="en-US" dirty="0" err="1"/>
              <a:t>groeiend</a:t>
            </a:r>
            <a:r>
              <a:rPr lang="en-US" dirty="0"/>
              <a:t> </a:t>
            </a:r>
            <a:r>
              <a:rPr lang="en-US" dirty="0" err="1"/>
              <a:t>vertrouwen</a:t>
            </a:r>
            <a:r>
              <a:rPr lang="en-US" dirty="0"/>
              <a:t> in </a:t>
            </a:r>
            <a:r>
              <a:rPr lang="en-US" dirty="0" err="1"/>
              <a:t>meldingssystemen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9. **</a:t>
            </a:r>
            <a:r>
              <a:rPr lang="en-US" dirty="0" err="1"/>
              <a:t>Wetenschappelijke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maatschappelijke</a:t>
            </a:r>
            <a:r>
              <a:rPr lang="en-US" dirty="0"/>
              <a:t> focus op femicide </a:t>
            </a:r>
            <a:r>
              <a:rPr lang="en-US" dirty="0" err="1"/>
              <a:t>en</a:t>
            </a:r>
            <a:r>
              <a:rPr lang="en-US" dirty="0"/>
              <a:t> data-</a:t>
            </a:r>
            <a:r>
              <a:rPr lang="en-US" dirty="0" err="1"/>
              <a:t>analyse</a:t>
            </a:r>
            <a:r>
              <a:rPr lang="en-US" dirty="0"/>
              <a:t>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Gebruik</a:t>
            </a:r>
            <a:r>
              <a:rPr lang="en-US" dirty="0"/>
              <a:t> van </a:t>
            </a:r>
            <a:r>
              <a:rPr lang="en-US" dirty="0" err="1"/>
              <a:t>cijfers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onderzoek</a:t>
            </a:r>
            <a:r>
              <a:rPr lang="en-US" dirty="0"/>
              <a:t> om </a:t>
            </a:r>
            <a:r>
              <a:rPr lang="en-US" dirty="0" err="1"/>
              <a:t>beleid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sturen</a:t>
            </a:r>
            <a:r>
              <a:rPr lang="en-US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* </a:t>
            </a:r>
            <a:r>
              <a:rPr lang="en-US" dirty="0" err="1"/>
              <a:t>Erkenning</a:t>
            </a:r>
            <a:r>
              <a:rPr lang="en-US" dirty="0"/>
              <a:t> van </a:t>
            </a:r>
            <a:r>
              <a:rPr lang="en-US" dirty="0" err="1"/>
              <a:t>gendergerelateerde</a:t>
            </a:r>
            <a:r>
              <a:rPr lang="en-US" dirty="0"/>
              <a:t> </a:t>
            </a:r>
            <a:r>
              <a:rPr lang="en-US" dirty="0" err="1"/>
              <a:t>moorden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afzonderlijke</a:t>
            </a:r>
            <a:r>
              <a:rPr lang="en-US" dirty="0"/>
              <a:t> </a:t>
            </a:r>
            <a:r>
              <a:rPr lang="en-US" dirty="0" err="1"/>
              <a:t>categorie</a:t>
            </a:r>
            <a:r>
              <a:rPr lang="en-US" dirty="0"/>
              <a:t>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10. **Meer </a:t>
            </a:r>
            <a:r>
              <a:rPr lang="en-US" dirty="0" err="1"/>
              <a:t>preventieve</a:t>
            </a:r>
            <a:r>
              <a:rPr lang="en-US" dirty="0"/>
              <a:t> </a:t>
            </a:r>
            <a:r>
              <a:rPr lang="en-US" dirty="0" err="1"/>
              <a:t>aandacht</a:t>
            </a:r>
            <a:r>
              <a:rPr lang="en-US" dirty="0"/>
              <a:t> in </a:t>
            </a:r>
            <a:r>
              <a:rPr lang="en-US" dirty="0" err="1"/>
              <a:t>hoger</a:t>
            </a:r>
            <a:r>
              <a:rPr lang="en-US" dirty="0"/>
              <a:t> </a:t>
            </a:r>
            <a:r>
              <a:rPr lang="en-US" dirty="0" err="1"/>
              <a:t>onderwijs</a:t>
            </a:r>
            <a:r>
              <a:rPr lang="en-US" dirty="0"/>
              <a:t>**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* </a:t>
            </a:r>
            <a:r>
              <a:rPr lang="en-US" dirty="0" err="1"/>
              <a:t>Universiteiten</a:t>
            </a:r>
            <a:r>
              <a:rPr lang="en-US" dirty="0"/>
              <a:t> </a:t>
            </a:r>
            <a:r>
              <a:rPr lang="en-US" dirty="0" err="1"/>
              <a:t>krijgen</a:t>
            </a:r>
            <a:r>
              <a:rPr lang="en-US" dirty="0"/>
              <a:t> </a:t>
            </a:r>
            <a:r>
              <a:rPr lang="en-US" dirty="0" err="1"/>
              <a:t>steun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programma’s</a:t>
            </a:r>
            <a:r>
              <a:rPr lang="en-US" dirty="0"/>
              <a:t> </a:t>
            </a:r>
            <a:r>
              <a:rPr lang="en-US" dirty="0" err="1"/>
              <a:t>rond</a:t>
            </a:r>
            <a:r>
              <a:rPr lang="en-US" dirty="0"/>
              <a:t> </a:t>
            </a:r>
            <a:r>
              <a:rPr lang="en-US" dirty="0" err="1"/>
              <a:t>grenzen</a:t>
            </a:r>
            <a:r>
              <a:rPr lang="en-US" dirty="0"/>
              <a:t>, </a:t>
            </a:r>
            <a:r>
              <a:rPr lang="en-US" dirty="0" err="1"/>
              <a:t>wederzijdse</a:t>
            </a:r>
            <a:r>
              <a:rPr lang="en-US" dirty="0"/>
              <a:t> </a:t>
            </a:r>
            <a:r>
              <a:rPr lang="en-US" dirty="0" err="1"/>
              <a:t>toestemming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gelijkwaardigheid</a:t>
            </a:r>
            <a:r>
              <a:rPr lang="en-US" dirty="0"/>
              <a:t> (</a:t>
            </a:r>
            <a:r>
              <a:rPr lang="en-US" dirty="0" err="1"/>
              <a:t>bijv</a:t>
            </a:r>
            <a:r>
              <a:rPr lang="en-US" dirty="0"/>
              <a:t>. het </a:t>
            </a:r>
            <a:r>
              <a:rPr lang="en-US" dirty="0" err="1"/>
              <a:t>studenteninitiatief</a:t>
            </a:r>
            <a:r>
              <a:rPr lang="en-US" dirty="0"/>
              <a:t> *</a:t>
            </a:r>
            <a:r>
              <a:rPr lang="en-US" dirty="0" err="1"/>
              <a:t>Gelijkspel</a:t>
            </a:r>
            <a:r>
              <a:rPr lang="en-US" dirty="0"/>
              <a:t>*). </a:t>
            </a:r>
            <a:endParaRPr dirty="0"/>
          </a:p>
        </p:txBody>
      </p:sp>
      <p:sp>
        <p:nvSpPr>
          <p:cNvPr id="358" name="Google Shape;358;p17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59" name="Google Shape;359;p17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8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70" name="Google Shape;370;p18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71" name="Google Shape;371;p18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2" name="Google Shape;372;p1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### 🇳🇱 **Wat goed gaat volgens GREVIO (2025)**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1. **Nieuwe wet Seksuele Misdrijven (2024)**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Rape is nu gedefinieerd op basis van *afwezigheid van toestemming*, conform artikel 36 van het Verdrag.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Strafbaarstelling van *seksuele intimidatie* in publieke en digitale ruimte (waaronder catcalling en online seksueel grensoverschrijdend gedrag).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Extra middelen beschikbaar gesteld aan politie en justitie om de nieuwe wet goed uit te voeren.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2. **Sterkere focus op preventie en cultuurverandering**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Het **Nationaal Actieprogramma Seksueel Grensoverschrijdend Gedrag en Seksueel Geweld** richt zich op bewustwording, gedragsverandering en de digitale dimensie van geweld.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Nederland heeft een **onafhankelijk regeringscommissaris** aangesteld om dit te monitoren.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3. **Aandacht voor digitale vormen van geweld tegen vrouwen**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GREVIO prijst het gebruik van haar eigen aanbeveling nr. 1 over *de digitale dimensie van geweld tegen vrouwen* als leidraad voor beleid en wetgeving.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Nederland geldt als een voorbeeld in het meenemen van online misbruik in beleid en strafrecht.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4. **Stop Femicide! Actieplan**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Gericht op het voorkomen van vrouwenmoorden en partnergeweld, inclusief scholing van professionals over risicofactoren zoals wurging en dwangcontrole.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Erkenning dat femicide onderdeel is van genderongelijkheid.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5. **Betere bewustwording en educatie**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Meer campagnes over seksueel geweld, beeld-gerelateerd misbruik en gedwongen huwelijken, waarin ook vrouwen met een beperking en LBTI-vrouwen worden meegenomen.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Positieve evaluatie van campagnes die slachtoffers een stem geven.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6. **Meer aandacht voor genderdimensie in beleid**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Nieuwe actieplannen (zoals het plan tegen seksueel grensoverschrijdend gedrag en Stop Femicide) tonen groeiend bewustzijn van de ongelijke machtsverhoudingen tussen mannen en vrouwen.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Er is een begin van een “gendered understanding” in beleid en training.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7. **Versterking van samenwerking en multi-agency-aanpak**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Uitbreiding van multidisciplinaire samenwerking in risicobeoordeling en slachtofferondersteuning.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Experimenten met multi-agency-ondersteuning voor slachtoffers van seksueel geweld.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8. **Aandacht voor seksuele intimidatie in de sport**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Invoering meldplicht, onafhankelijk meldpunt en disciplinaire hervormingen in de sportsector.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Honderden meldingen per jaar wijzen op groeiend vertrouwen in meldingssystemen.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9. **Wetenschappelijke en maatschappelijke focus op femicide en data-analyse**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Gebruik van cijfers en onderzoek om beleid te sturen.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* Erkenning van gendergerelateerde moorden als afzonderlijke categorie.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10. **Meer preventieve aandacht in hoger onderwijs**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* Universiteiten krijgen steun voor programma’s rond grenzen, wederzijdse toestemming en gelijkwaardigheid (bijv. het studenteninitiatief *Gelijkspel*). </a:t>
            </a:r>
            <a:endParaRPr/>
          </a:p>
        </p:txBody>
      </p:sp>
      <p:sp>
        <p:nvSpPr>
          <p:cNvPr id="373" name="Google Shape;373;p18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74" name="Google Shape;374;p18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>
          <a:extLst>
            <a:ext uri="{FF2B5EF4-FFF2-40B4-BE49-F238E27FC236}">
              <a16:creationId xmlns:a16="http://schemas.microsoft.com/office/drawing/2014/main" id="{C798F0FC-5E26-F32D-1A4C-50D045B79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0:notes">
            <a:extLst>
              <a:ext uri="{FF2B5EF4-FFF2-40B4-BE49-F238E27FC236}">
                <a16:creationId xmlns:a16="http://schemas.microsoft.com/office/drawing/2014/main" id="{EF6D8197-403A-92C0-2C97-699A3E2AC6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2" name="Google Shape;402;p20:notes">
            <a:extLst>
              <a:ext uri="{FF2B5EF4-FFF2-40B4-BE49-F238E27FC236}">
                <a16:creationId xmlns:a16="http://schemas.microsoft.com/office/drawing/2014/main" id="{E9D8B91B-5A2F-2930-C997-09FCDEA9CD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5703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2" name="Google Shape;40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CBS </a:t>
            </a:r>
            <a:r>
              <a:rPr lang="en-GB" dirty="0" err="1"/>
              <a:t>registeert</a:t>
            </a:r>
            <a:r>
              <a:rPr lang="en-GB" dirty="0"/>
              <a:t> </a:t>
            </a:r>
            <a:r>
              <a:rPr lang="en-GB" dirty="0" err="1"/>
              <a:t>alleen</a:t>
            </a:r>
            <a:r>
              <a:rPr lang="en-GB" dirty="0"/>
              <a:t> partner of </a:t>
            </a:r>
            <a:r>
              <a:rPr lang="en-GB" dirty="0" err="1"/>
              <a:t>expartner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noemt</a:t>
            </a:r>
            <a:r>
              <a:rPr lang="en-GB" dirty="0"/>
              <a:t> </a:t>
            </a:r>
            <a:r>
              <a:rPr lang="en-GB" dirty="0" err="1"/>
              <a:t>alleen</a:t>
            </a:r>
            <a:r>
              <a:rPr lang="en-GB" dirty="0"/>
              <a:t> </a:t>
            </a:r>
            <a:r>
              <a:rPr lang="en-GB" dirty="0" err="1"/>
              <a:t>dat</a:t>
            </a:r>
            <a:r>
              <a:rPr lang="en-GB" dirty="0"/>
              <a:t> femicide; </a:t>
            </a:r>
            <a:r>
              <a:rPr lang="en-GB" dirty="0" err="1"/>
              <a:t>alleen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er op </a:t>
            </a:r>
            <a:r>
              <a:rPr lang="en-GB" dirty="0" err="1"/>
              <a:t>enig</a:t>
            </a:r>
            <a:r>
              <a:rPr lang="en-GB" dirty="0"/>
              <a:t> moment op </a:t>
            </a:r>
            <a:r>
              <a:rPr lang="en-GB" dirty="0" err="1"/>
              <a:t>hetzelfde</a:t>
            </a:r>
            <a:r>
              <a:rPr lang="en-GB" dirty="0"/>
              <a:t> </a:t>
            </a:r>
            <a:r>
              <a:rPr lang="en-GB" dirty="0" err="1"/>
              <a:t>adres</a:t>
            </a:r>
            <a:r>
              <a:rPr lang="en-GB" dirty="0"/>
              <a:t> </a:t>
            </a:r>
            <a:r>
              <a:rPr lang="en-GB" dirty="0" err="1"/>
              <a:t>ingeschreven</a:t>
            </a:r>
            <a:r>
              <a:rPr lang="en-GB" dirty="0"/>
              <a:t> stond!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Marieke Liem </a:t>
            </a:r>
            <a:r>
              <a:rPr lang="en-GB" dirty="0" err="1"/>
              <a:t>doet</a:t>
            </a:r>
            <a:r>
              <a:rPr lang="en-GB" dirty="0"/>
              <a:t> </a:t>
            </a:r>
            <a:r>
              <a:rPr lang="en-GB" dirty="0" err="1"/>
              <a:t>aan</a:t>
            </a:r>
            <a:r>
              <a:rPr lang="en-GB" dirty="0"/>
              <a:t> de Universiteit van Leiden </a:t>
            </a:r>
            <a:r>
              <a:rPr lang="en-GB" dirty="0" err="1"/>
              <a:t>onderzoek</a:t>
            </a:r>
            <a:r>
              <a:rPr lang="en-GB" dirty="0"/>
              <a:t> </a:t>
            </a:r>
            <a:r>
              <a:rPr lang="en-GB" dirty="0" err="1"/>
              <a:t>naar</a:t>
            </a:r>
            <a:r>
              <a:rPr lang="en-GB" dirty="0"/>
              <a:t> </a:t>
            </a:r>
            <a:r>
              <a:rPr lang="en-GB" dirty="0" err="1"/>
              <a:t>allerlei</a:t>
            </a:r>
            <a:r>
              <a:rPr lang="en-GB" dirty="0"/>
              <a:t> </a:t>
            </a:r>
            <a:r>
              <a:rPr lang="en-GB" dirty="0" err="1"/>
              <a:t>soorten</a:t>
            </a:r>
            <a:r>
              <a:rPr lang="en-GB" dirty="0"/>
              <a:t> femicide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aanverwante</a:t>
            </a:r>
            <a:r>
              <a:rPr lang="en-GB" dirty="0"/>
              <a:t> </a:t>
            </a:r>
            <a:r>
              <a:rPr lang="en-GB" dirty="0" err="1"/>
              <a:t>moorden</a:t>
            </a:r>
            <a:r>
              <a:rPr lang="en-GB" dirty="0"/>
              <a:t>, </a:t>
            </a:r>
            <a:r>
              <a:rPr lang="en-GB" dirty="0" err="1"/>
              <a:t>zij</a:t>
            </a:r>
            <a:r>
              <a:rPr lang="en-GB" dirty="0"/>
              <a:t> </a:t>
            </a:r>
            <a:r>
              <a:rPr lang="en-GB" dirty="0" err="1"/>
              <a:t>neemt</a:t>
            </a:r>
            <a:r>
              <a:rPr lang="en-GB" dirty="0"/>
              <a:t>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ruimer</a:t>
            </a:r>
            <a:r>
              <a:rPr lang="en-GB" dirty="0"/>
              <a:t> begrip van femicide, </a:t>
            </a:r>
            <a:r>
              <a:rPr lang="en-GB" dirty="0" err="1"/>
              <a:t>een</a:t>
            </a:r>
            <a:r>
              <a:rPr lang="en-GB" dirty="0"/>
              <a:t> vrouw </a:t>
            </a:r>
            <a:r>
              <a:rPr lang="en-GB" dirty="0" err="1"/>
              <a:t>vermoord</a:t>
            </a:r>
            <a:r>
              <a:rPr lang="en-GB" dirty="0"/>
              <a:t> </a:t>
            </a:r>
            <a:r>
              <a:rPr lang="en-GB" dirty="0" err="1"/>
              <a:t>omdat</a:t>
            </a:r>
            <a:r>
              <a:rPr lang="en-GB" dirty="0"/>
              <a:t> ze vrouw is. En </a:t>
            </a:r>
            <a:r>
              <a:rPr lang="en-GB" dirty="0" err="1"/>
              <a:t>kijkt</a:t>
            </a:r>
            <a:r>
              <a:rPr lang="en-GB" dirty="0"/>
              <a:t> </a:t>
            </a:r>
            <a:r>
              <a:rPr lang="en-GB" dirty="0" err="1"/>
              <a:t>ook</a:t>
            </a:r>
            <a:r>
              <a:rPr lang="en-GB" dirty="0"/>
              <a:t> </a:t>
            </a:r>
            <a:r>
              <a:rPr lang="en-GB" dirty="0" err="1"/>
              <a:t>naar</a:t>
            </a:r>
            <a:r>
              <a:rPr lang="en-GB" dirty="0"/>
              <a:t> partners/</a:t>
            </a:r>
            <a:r>
              <a:rPr lang="en-GB" dirty="0" err="1"/>
              <a:t>ouders</a:t>
            </a:r>
            <a:r>
              <a:rPr lang="en-GB" dirty="0"/>
              <a:t>/</a:t>
            </a:r>
            <a:r>
              <a:rPr lang="en-GB" dirty="0" err="1"/>
              <a:t>kinderen</a:t>
            </a:r>
            <a:r>
              <a:rPr lang="en-GB" dirty="0"/>
              <a:t> die met de vrouw </a:t>
            </a:r>
            <a:r>
              <a:rPr lang="en-GB" dirty="0" err="1"/>
              <a:t>vermoord</a:t>
            </a:r>
            <a:r>
              <a:rPr lang="en-GB" dirty="0"/>
              <a:t> </a:t>
            </a:r>
            <a:r>
              <a:rPr lang="en-GB" dirty="0" err="1"/>
              <a:t>worden</a:t>
            </a:r>
            <a:r>
              <a:rPr lang="en-GB" dirty="0"/>
              <a:t>….</a:t>
            </a:r>
            <a:endParaRPr dirty="0"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dirty="0" err="1"/>
              <a:t>Blauw</a:t>
            </a:r>
            <a:r>
              <a:rPr lang="en-GB" dirty="0"/>
              <a:t> </a:t>
            </a:r>
            <a:r>
              <a:rPr lang="en-GB" dirty="0" err="1"/>
              <a:t>Bulgarije</a:t>
            </a:r>
            <a:r>
              <a:rPr lang="en-GB" dirty="0"/>
              <a:t>, </a:t>
            </a:r>
            <a:r>
              <a:rPr lang="en-GB" dirty="0" err="1"/>
              <a:t>Hongarije</a:t>
            </a:r>
            <a:r>
              <a:rPr lang="en-GB" dirty="0"/>
              <a:t>, </a:t>
            </a:r>
            <a:r>
              <a:rPr lang="en-GB" dirty="0" err="1"/>
              <a:t>Slowakije</a:t>
            </a:r>
            <a:r>
              <a:rPr lang="en-GB" dirty="0"/>
              <a:t>, </a:t>
            </a:r>
            <a:r>
              <a:rPr lang="en-GB" dirty="0" err="1"/>
              <a:t>Tsjechië</a:t>
            </a:r>
            <a:r>
              <a:rPr lang="en-GB" dirty="0"/>
              <a:t>, </a:t>
            </a:r>
            <a:r>
              <a:rPr lang="en-GB" dirty="0" err="1"/>
              <a:t>Litouwen</a:t>
            </a:r>
            <a:br>
              <a:rPr lang="en-GB" dirty="0"/>
            </a:br>
            <a:r>
              <a:rPr lang="en-GB" dirty="0" err="1"/>
              <a:t>Letland</a:t>
            </a:r>
            <a:r>
              <a:rPr lang="en-GB" dirty="0"/>
              <a:t>: </a:t>
            </a:r>
            <a:r>
              <a:rPr lang="en-GB" dirty="0" err="1"/>
              <a:t>goede</a:t>
            </a:r>
            <a:r>
              <a:rPr lang="en-GB" dirty="0"/>
              <a:t> – </a:t>
            </a:r>
            <a:r>
              <a:rPr lang="en-GB" dirty="0" err="1"/>
              <a:t>heeft</a:t>
            </a:r>
            <a:r>
              <a:rPr lang="en-GB" dirty="0"/>
              <a:t> </a:t>
            </a:r>
            <a:r>
              <a:rPr lang="en-GB" dirty="0" err="1"/>
              <a:t>geratificeerd</a:t>
            </a:r>
            <a:r>
              <a:rPr lang="en-GB" dirty="0"/>
              <a:t> maar </a:t>
            </a:r>
            <a:r>
              <a:rPr lang="en-GB" dirty="0" err="1"/>
              <a:t>morie</a:t>
            </a:r>
            <a:r>
              <a:rPr lang="en-GB" dirty="0"/>
              <a:t> om </a:t>
            </a:r>
            <a:r>
              <a:rPr lang="en-GB" dirty="0" err="1"/>
              <a:t>zich</a:t>
            </a:r>
            <a:r>
              <a:rPr lang="en-GB" dirty="0"/>
              <a:t> </a:t>
            </a:r>
            <a:r>
              <a:rPr lang="en-GB" dirty="0" err="1"/>
              <a:t>terug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trekken</a:t>
            </a:r>
            <a:r>
              <a:rPr lang="en-GB" dirty="0"/>
              <a:t>!</a:t>
            </a:r>
            <a:br>
              <a:rPr lang="en-GB" dirty="0"/>
            </a:br>
            <a:r>
              <a:rPr lang="en-GB" dirty="0"/>
              <a:t>46 </a:t>
            </a:r>
            <a:r>
              <a:rPr lang="en-GB" dirty="0" err="1"/>
              <a:t>staten</a:t>
            </a:r>
            <a:r>
              <a:rPr lang="en-GB" dirty="0"/>
              <a:t>: 1. </a:t>
            </a:r>
            <a:r>
              <a:rPr lang="en-GB" dirty="0" err="1"/>
              <a:t>Albanië</a:t>
            </a:r>
            <a:r>
              <a:rPr lang="en-GB" dirty="0"/>
              <a:t> 2. Andorra 3. </a:t>
            </a:r>
            <a:r>
              <a:rPr lang="en-GB" dirty="0" err="1"/>
              <a:t>Armenië</a:t>
            </a:r>
            <a:r>
              <a:rPr lang="en-GB" dirty="0"/>
              <a:t> 4. </a:t>
            </a:r>
            <a:r>
              <a:rPr lang="en-GB" dirty="0" err="1"/>
              <a:t>Azerbeidzjan</a:t>
            </a:r>
            <a:r>
              <a:rPr lang="en-GB" dirty="0"/>
              <a:t> 5. </a:t>
            </a:r>
            <a:r>
              <a:rPr lang="en-GB" dirty="0" err="1"/>
              <a:t>België</a:t>
            </a:r>
            <a:r>
              <a:rPr lang="en-GB" dirty="0"/>
              <a:t> 6. </a:t>
            </a:r>
            <a:r>
              <a:rPr lang="en-GB" dirty="0" err="1"/>
              <a:t>Bosnië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Herzegovina 7. </a:t>
            </a:r>
            <a:r>
              <a:rPr lang="en-GB" dirty="0" err="1"/>
              <a:t>Bulgarije</a:t>
            </a:r>
            <a:r>
              <a:rPr lang="en-GB" dirty="0"/>
              <a:t> 8. Cyprus 9. </a:t>
            </a:r>
            <a:r>
              <a:rPr lang="en-GB" dirty="0" err="1"/>
              <a:t>Denemarken</a:t>
            </a:r>
            <a:r>
              <a:rPr lang="en-GB" dirty="0"/>
              <a:t> 10. </a:t>
            </a:r>
            <a:r>
              <a:rPr lang="en-GB" dirty="0" err="1"/>
              <a:t>Duitsland</a:t>
            </a:r>
            <a:r>
              <a:rPr lang="en-GB" dirty="0"/>
              <a:t> 11. </a:t>
            </a:r>
            <a:r>
              <a:rPr lang="en-GB" dirty="0" err="1"/>
              <a:t>Estland</a:t>
            </a:r>
            <a:r>
              <a:rPr lang="en-GB" dirty="0"/>
              <a:t> 12. Finland 13. </a:t>
            </a:r>
            <a:r>
              <a:rPr lang="en-GB" dirty="0" err="1"/>
              <a:t>Frankrijk</a:t>
            </a:r>
            <a:r>
              <a:rPr lang="en-GB" dirty="0"/>
              <a:t> 14. </a:t>
            </a:r>
            <a:r>
              <a:rPr lang="en-GB" dirty="0" err="1"/>
              <a:t>Georgië</a:t>
            </a:r>
            <a:r>
              <a:rPr lang="en-GB" dirty="0"/>
              <a:t> 15. Griekenland 16. </a:t>
            </a:r>
            <a:r>
              <a:rPr lang="en-GB" dirty="0" err="1"/>
              <a:t>Hongarije</a:t>
            </a:r>
            <a:r>
              <a:rPr lang="en-GB" dirty="0"/>
              <a:t> 17. </a:t>
            </a:r>
            <a:r>
              <a:rPr lang="en-GB" dirty="0" err="1"/>
              <a:t>Ierland</a:t>
            </a:r>
            <a:r>
              <a:rPr lang="en-GB" dirty="0"/>
              <a:t> 18. </a:t>
            </a:r>
            <a:r>
              <a:rPr lang="en-GB" dirty="0" err="1"/>
              <a:t>IJsland</a:t>
            </a:r>
            <a:r>
              <a:rPr lang="en-GB" dirty="0"/>
              <a:t> 19. </a:t>
            </a:r>
            <a:r>
              <a:rPr lang="en-GB" dirty="0" err="1"/>
              <a:t>Italië</a:t>
            </a:r>
            <a:r>
              <a:rPr lang="en-GB" dirty="0"/>
              <a:t> 20. </a:t>
            </a:r>
            <a:r>
              <a:rPr lang="en-GB" dirty="0" err="1"/>
              <a:t>Kroatië</a:t>
            </a:r>
            <a:r>
              <a:rPr lang="en-GB" dirty="0"/>
              <a:t> 21. </a:t>
            </a:r>
            <a:r>
              <a:rPr lang="en-GB" dirty="0" err="1"/>
              <a:t>Letland</a:t>
            </a:r>
            <a:r>
              <a:rPr lang="en-GB" dirty="0"/>
              <a:t> 22. Liechtenstein 23. </a:t>
            </a:r>
            <a:r>
              <a:rPr lang="en-GB" dirty="0" err="1"/>
              <a:t>Litouwen</a:t>
            </a:r>
            <a:r>
              <a:rPr lang="en-GB" dirty="0"/>
              <a:t> 24. Luxemburg 25. Malta 26. </a:t>
            </a:r>
            <a:r>
              <a:rPr lang="en-GB" dirty="0" err="1"/>
              <a:t>Moldavië</a:t>
            </a:r>
            <a:r>
              <a:rPr lang="en-GB" dirty="0"/>
              <a:t> 27. Monaco 28. Montenegro 29. Nederland 30. Noord-</a:t>
            </a:r>
            <a:r>
              <a:rPr lang="en-GB" dirty="0" err="1"/>
              <a:t>Macedonië</a:t>
            </a:r>
            <a:r>
              <a:rPr lang="en-GB" dirty="0"/>
              <a:t> 31. </a:t>
            </a:r>
            <a:r>
              <a:rPr lang="en-GB" dirty="0" err="1"/>
              <a:t>Noorwegen</a:t>
            </a:r>
            <a:r>
              <a:rPr lang="en-GB" dirty="0"/>
              <a:t> 32. </a:t>
            </a:r>
            <a:r>
              <a:rPr lang="en-GB" dirty="0" err="1"/>
              <a:t>Oekraïne</a:t>
            </a:r>
            <a:r>
              <a:rPr lang="en-GB" dirty="0"/>
              <a:t> 33. </a:t>
            </a:r>
            <a:r>
              <a:rPr lang="en-GB" dirty="0" err="1"/>
              <a:t>Oostenrijk</a:t>
            </a:r>
            <a:r>
              <a:rPr lang="en-GB" dirty="0"/>
              <a:t> 34. Polen 35. Portugal 36. </a:t>
            </a:r>
            <a:r>
              <a:rPr lang="en-GB" dirty="0" err="1"/>
              <a:t>Roemenië</a:t>
            </a:r>
            <a:r>
              <a:rPr lang="en-GB" dirty="0"/>
              <a:t> 37. San Marino 38. </a:t>
            </a:r>
            <a:r>
              <a:rPr lang="en-GB" dirty="0" err="1"/>
              <a:t>Servië</a:t>
            </a:r>
            <a:r>
              <a:rPr lang="en-GB" dirty="0"/>
              <a:t> 39. </a:t>
            </a:r>
            <a:r>
              <a:rPr lang="en-GB" dirty="0" err="1"/>
              <a:t>Slovenië</a:t>
            </a:r>
            <a:r>
              <a:rPr lang="en-GB" dirty="0"/>
              <a:t> 40. </a:t>
            </a:r>
            <a:r>
              <a:rPr lang="en-GB" dirty="0" err="1"/>
              <a:t>Slowakije</a:t>
            </a:r>
            <a:r>
              <a:rPr lang="en-GB" dirty="0"/>
              <a:t> 41. </a:t>
            </a:r>
            <a:r>
              <a:rPr lang="en-GB" dirty="0" err="1"/>
              <a:t>Spanje</a:t>
            </a:r>
            <a:r>
              <a:rPr lang="en-GB" dirty="0"/>
              <a:t> 42. </a:t>
            </a:r>
            <a:r>
              <a:rPr lang="en-GB" dirty="0" err="1"/>
              <a:t>Tsjechië</a:t>
            </a:r>
            <a:r>
              <a:rPr lang="en-GB" dirty="0"/>
              <a:t> 43. </a:t>
            </a:r>
            <a:r>
              <a:rPr lang="en-GB" dirty="0" err="1"/>
              <a:t>Turkije</a:t>
            </a:r>
            <a:r>
              <a:rPr lang="en-GB" dirty="0"/>
              <a:t> 44. </a:t>
            </a:r>
            <a:r>
              <a:rPr lang="en-GB" dirty="0" err="1"/>
              <a:t>Verenigd</a:t>
            </a:r>
            <a:r>
              <a:rPr lang="en-GB" dirty="0"/>
              <a:t> </a:t>
            </a:r>
            <a:r>
              <a:rPr lang="en-GB" dirty="0" err="1"/>
              <a:t>Koninkrijk</a:t>
            </a:r>
            <a:r>
              <a:rPr lang="en-GB" dirty="0"/>
              <a:t> 45. </a:t>
            </a:r>
            <a:r>
              <a:rPr lang="en-GB" dirty="0" err="1"/>
              <a:t>Zweden</a:t>
            </a:r>
            <a:r>
              <a:rPr lang="en-GB" dirty="0"/>
              <a:t> 46. </a:t>
            </a:r>
            <a:r>
              <a:rPr lang="en-GB" dirty="0" err="1"/>
              <a:t>Zwitserland</a:t>
            </a:r>
            <a:endParaRPr lang="en-GB" dirty="0"/>
          </a:p>
          <a:p>
            <a:r>
              <a:rPr lang="nl-NL" b="0" dirty="0"/>
              <a:t>Rusland is geen lid meer sinds 2022 (sanctie).</a:t>
            </a:r>
          </a:p>
          <a:p>
            <a:r>
              <a:rPr lang="nl-NL" b="0" dirty="0"/>
              <a:t>De Europese Unie is geen lidstaat, maar wel waarnemer en partij bij sommige verdragen.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https://www.coe.int/en/web/istanbul-convention/Netherlands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 err="1"/>
              <a:t>Ondertekening</a:t>
            </a:r>
            <a:r>
              <a:rPr lang="en-GB" b="0" dirty="0"/>
              <a:t> (signature): 14 </a:t>
            </a:r>
            <a:r>
              <a:rPr lang="en-GB" b="0" dirty="0" err="1"/>
              <a:t>november</a:t>
            </a:r>
            <a:r>
              <a:rPr lang="en-GB" b="0" dirty="0"/>
              <a:t> 2012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 err="1"/>
              <a:t>Ratificatie</a:t>
            </a:r>
            <a:r>
              <a:rPr lang="en-GB" b="0" dirty="0"/>
              <a:t> (ratification): 18 </a:t>
            </a:r>
            <a:r>
              <a:rPr lang="en-GB" b="0" dirty="0" err="1"/>
              <a:t>november</a:t>
            </a:r>
            <a:r>
              <a:rPr lang="en-GB" b="0" dirty="0"/>
              <a:t> 2015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 err="1"/>
              <a:t>Inwerkingtreding</a:t>
            </a:r>
            <a:r>
              <a:rPr lang="en-GB" b="0" dirty="0"/>
              <a:t> in Nederland: 1 </a:t>
            </a:r>
            <a:r>
              <a:rPr lang="en-GB" b="0" dirty="0" err="1"/>
              <a:t>maart</a:t>
            </a:r>
            <a:r>
              <a:rPr lang="en-GB" b="0" dirty="0"/>
              <a:t> 2016</a:t>
            </a:r>
          </a:p>
          <a:p>
            <a:r>
              <a:rPr lang="en-GB" b="0" dirty="0"/>
              <a:t>Welke GREVIO-</a:t>
            </a:r>
            <a:r>
              <a:rPr lang="en-GB" b="0" dirty="0" err="1"/>
              <a:t>rapporten</a:t>
            </a:r>
            <a:r>
              <a:rPr lang="en-GB" b="0" dirty="0"/>
              <a:t> over Nederland </a:t>
            </a:r>
            <a:r>
              <a:rPr lang="en-GB" b="0" dirty="0" err="1"/>
              <a:t>zijn</a:t>
            </a:r>
            <a:r>
              <a:rPr lang="en-GB" b="0" dirty="0"/>
              <a:t> </a:t>
            </a:r>
            <a:r>
              <a:rPr lang="en-GB" b="0" dirty="0" err="1"/>
              <a:t>verschenen</a:t>
            </a:r>
            <a:r>
              <a:rPr lang="en-GB" b="0" dirty="0"/>
              <a:t>?</a:t>
            </a:r>
          </a:p>
          <a:p>
            <a:r>
              <a:rPr lang="en-GB" b="0" dirty="0"/>
              <a:t>GREVIO </a:t>
            </a:r>
            <a:r>
              <a:rPr lang="en-GB" b="0" dirty="0" err="1"/>
              <a:t>publiceert</a:t>
            </a:r>
            <a:r>
              <a:rPr lang="en-GB" b="0" dirty="0"/>
              <a:t> per </a:t>
            </a:r>
            <a:r>
              <a:rPr lang="en-GB" b="0" dirty="0" err="1"/>
              <a:t>evaluatieronde</a:t>
            </a:r>
            <a:r>
              <a:rPr lang="en-GB" b="0" dirty="0"/>
              <a:t> </a:t>
            </a:r>
            <a:r>
              <a:rPr lang="en-GB" b="0" dirty="0" err="1"/>
              <a:t>een</a:t>
            </a:r>
            <a:r>
              <a:rPr lang="en-GB" b="0" dirty="0"/>
              <a:t> </a:t>
            </a:r>
            <a:r>
              <a:rPr lang="en-GB" b="0" dirty="0" err="1"/>
              <a:t>evaluatierapport</a:t>
            </a:r>
            <a:r>
              <a:rPr lang="en-GB" b="0" dirty="0"/>
              <a:t> (</a:t>
            </a:r>
            <a:r>
              <a:rPr lang="en-GB" b="0" dirty="0" err="1"/>
              <a:t>en</a:t>
            </a:r>
            <a:r>
              <a:rPr lang="en-GB" b="0" dirty="0"/>
              <a:t> </a:t>
            </a:r>
            <a:r>
              <a:rPr lang="en-GB" b="0" dirty="0" err="1"/>
              <a:t>vaak</a:t>
            </a:r>
            <a:r>
              <a:rPr lang="en-GB" b="0" dirty="0"/>
              <a:t> </a:t>
            </a:r>
            <a:r>
              <a:rPr lang="en-GB" b="0" dirty="0" err="1"/>
              <a:t>ook</a:t>
            </a:r>
            <a:r>
              <a:rPr lang="en-GB" b="0" dirty="0"/>
              <a:t> de </a:t>
            </a:r>
            <a:r>
              <a:rPr lang="en-GB" b="0" dirty="0" err="1"/>
              <a:t>regeringsreacties</a:t>
            </a:r>
            <a:r>
              <a:rPr lang="en-GB" b="0" dirty="0"/>
              <a:t>/</a:t>
            </a:r>
            <a:r>
              <a:rPr lang="en-GB" b="0" dirty="0" err="1"/>
              <a:t>commentaren</a:t>
            </a:r>
            <a:r>
              <a:rPr lang="en-GB" b="0" dirty="0"/>
              <a:t> </a:t>
            </a:r>
            <a:r>
              <a:rPr lang="en-GB" b="0" dirty="0" err="1"/>
              <a:t>daarbij</a:t>
            </a:r>
            <a:r>
              <a:rPr lang="en-GB" b="0" dirty="0"/>
              <a:t>). </a:t>
            </a:r>
            <a:r>
              <a:rPr lang="en-GB" b="0" dirty="0" err="1"/>
              <a:t>Voor</a:t>
            </a:r>
            <a:r>
              <a:rPr lang="en-GB" b="0" dirty="0"/>
              <a:t> Nederland </a:t>
            </a:r>
            <a:r>
              <a:rPr lang="en-GB" b="0" dirty="0" err="1"/>
              <a:t>staan</a:t>
            </a:r>
            <a:r>
              <a:rPr lang="en-GB" b="0" dirty="0"/>
              <a:t> op de Raad-van-Europa country monitoring-</a:t>
            </a:r>
            <a:r>
              <a:rPr lang="en-GB" b="0" dirty="0" err="1"/>
              <a:t>pagina</a:t>
            </a:r>
            <a:r>
              <a:rPr lang="en-GB" b="0" dirty="0"/>
              <a:t> </a:t>
            </a:r>
            <a:r>
              <a:rPr lang="en-GB" b="0" dirty="0" err="1"/>
              <a:t>deze</a:t>
            </a:r>
            <a:r>
              <a:rPr lang="en-GB" b="0" dirty="0"/>
              <a:t> </a:t>
            </a:r>
            <a:r>
              <a:rPr lang="en-GB" b="0" dirty="0" err="1"/>
              <a:t>publicaties</a:t>
            </a:r>
            <a:r>
              <a:rPr lang="en-GB" b="0" dirty="0"/>
              <a:t>:</a:t>
            </a:r>
          </a:p>
          <a:p>
            <a:r>
              <a:rPr lang="en-GB" b="0" dirty="0"/>
              <a:t>Baseline evaluation round (1e ronde)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/>
              <a:t>GREVIO Baseline evaluation report (Nederland) — </a:t>
            </a:r>
            <a:r>
              <a:rPr lang="en-GB" b="0" dirty="0" err="1"/>
              <a:t>gepubliceerd</a:t>
            </a:r>
            <a:r>
              <a:rPr lang="en-GB" b="0" dirty="0"/>
              <a:t> 20 </a:t>
            </a:r>
            <a:r>
              <a:rPr lang="en-GB" b="0" dirty="0" err="1"/>
              <a:t>januari</a:t>
            </a:r>
            <a:r>
              <a:rPr lang="en-GB" b="0" dirty="0"/>
              <a:t> 2020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/>
              <a:t>Government comments </a:t>
            </a:r>
            <a:r>
              <a:rPr lang="en-GB" b="0" dirty="0" err="1"/>
              <a:t>bij</a:t>
            </a:r>
            <a:r>
              <a:rPr lang="en-GB" b="0" dirty="0"/>
              <a:t> het baseline report — </a:t>
            </a:r>
            <a:r>
              <a:rPr lang="en-GB" b="0" dirty="0" err="1"/>
              <a:t>gepubliceerd</a:t>
            </a:r>
            <a:r>
              <a:rPr lang="en-GB" b="0" dirty="0"/>
              <a:t> 20 </a:t>
            </a:r>
            <a:r>
              <a:rPr lang="en-GB" b="0" dirty="0" err="1"/>
              <a:t>januari</a:t>
            </a:r>
            <a:r>
              <a:rPr lang="en-GB" b="0" dirty="0"/>
              <a:t> 2020</a:t>
            </a:r>
          </a:p>
          <a:p>
            <a:r>
              <a:rPr lang="en-GB" b="0" dirty="0"/>
              <a:t>First thematic evaluation round (</a:t>
            </a:r>
            <a:r>
              <a:rPr lang="en-GB" b="0" dirty="0" err="1"/>
              <a:t>thematische</a:t>
            </a:r>
            <a:r>
              <a:rPr lang="en-GB" b="0" dirty="0"/>
              <a:t> ronde: “Building trust by delivering support, protection and justice”)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 err="1"/>
              <a:t>Schaduwrapportage</a:t>
            </a:r>
            <a:r>
              <a:rPr lang="en-GB" b="0" dirty="0"/>
              <a:t> VN-</a:t>
            </a:r>
            <a:r>
              <a:rPr lang="en-GB" b="0" dirty="0" err="1"/>
              <a:t>vrouwennetwerk</a:t>
            </a:r>
            <a:r>
              <a:rPr lang="en-GB" b="0" dirty="0"/>
              <a:t>, </a:t>
            </a:r>
            <a:r>
              <a:rPr lang="en-GB" b="0" dirty="0" err="1"/>
              <a:t>o.a.</a:t>
            </a:r>
            <a:r>
              <a:rPr lang="en-GB" b="0" dirty="0"/>
              <a:t> </a:t>
            </a:r>
            <a:r>
              <a:rPr lang="en-GB" b="0" dirty="0" err="1"/>
              <a:t>onze</a:t>
            </a:r>
            <a:r>
              <a:rPr lang="en-GB" b="0" dirty="0"/>
              <a:t> Unie — </a:t>
            </a:r>
            <a:r>
              <a:rPr lang="en-GB" b="0" dirty="0" err="1"/>
              <a:t>augustus</a:t>
            </a:r>
            <a:r>
              <a:rPr lang="en-GB" b="0" dirty="0"/>
              <a:t> 2024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/>
              <a:t>First thematic evaluation report (Nederland) — </a:t>
            </a:r>
            <a:r>
              <a:rPr lang="en-GB" b="0" dirty="0" err="1"/>
              <a:t>gepubliceerd</a:t>
            </a:r>
            <a:r>
              <a:rPr lang="en-GB" b="0" dirty="0"/>
              <a:t> 21 </a:t>
            </a:r>
            <a:r>
              <a:rPr lang="en-GB" b="0" dirty="0" err="1"/>
              <a:t>oktober</a:t>
            </a:r>
            <a:r>
              <a:rPr lang="en-GB" b="0" dirty="0"/>
              <a:t> 2025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/>
              <a:t>Initial Government response — </a:t>
            </a:r>
            <a:r>
              <a:rPr lang="en-GB" b="0" dirty="0" err="1"/>
              <a:t>gepubliceerd</a:t>
            </a:r>
            <a:r>
              <a:rPr lang="en-GB" b="0" dirty="0"/>
              <a:t> 21 </a:t>
            </a:r>
            <a:r>
              <a:rPr lang="en-GB" b="0" dirty="0" err="1"/>
              <a:t>oktober</a:t>
            </a:r>
            <a:r>
              <a:rPr lang="en-GB" b="0" dirty="0"/>
              <a:t> 2025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/>
              <a:t>Government comments — </a:t>
            </a:r>
            <a:r>
              <a:rPr lang="en-GB" b="0" dirty="0" err="1"/>
              <a:t>ontvangen</a:t>
            </a:r>
            <a:r>
              <a:rPr lang="en-GB" b="0" dirty="0"/>
              <a:t> 27 </a:t>
            </a:r>
            <a:r>
              <a:rPr lang="en-GB" b="0" dirty="0" err="1"/>
              <a:t>november</a:t>
            </a:r>
            <a:r>
              <a:rPr lang="en-GB" b="0" dirty="0"/>
              <a:t> 2025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0" dirty="0"/>
              <a:t>Recommendation of the Committee of the Parties — </a:t>
            </a:r>
            <a:r>
              <a:rPr lang="en-GB" b="0" dirty="0" err="1"/>
              <a:t>aangenomen</a:t>
            </a:r>
            <a:r>
              <a:rPr lang="en-GB" b="0" dirty="0"/>
              <a:t> 11 </a:t>
            </a:r>
            <a:r>
              <a:rPr lang="en-GB" b="0" dirty="0" err="1"/>
              <a:t>december</a:t>
            </a:r>
            <a:r>
              <a:rPr lang="en-GB" b="0" dirty="0"/>
              <a:t> 2025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" name="Google Shape;16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5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2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Verdrag+van+de+Raad+van+Europa+inzake+het+voorkomen+en+bestrijden+van+geweld+tegen+vrouwen+en+huiselijk+geweld&amp;client=safari&amp;sca_esv=7d035ab8c180bd3e&amp;rls=en&amp;ei=fqAHaaCWGIS-i-gPzaWDsAE&amp;ved=2ahUKEwionK2MitSQAxXQxgIHHUXiHxkQgK4QegQIARAC&amp;uact=5&amp;oq=hoe+heet+het+verdrag+van+istanbul+officieel&amp;gs_lp=Egxnd3Mtd2l6LXNlcnAiK2hvZSBoZWV0IGhldCB2ZXJkcmFnIHZhbiBpc3RhbmJ1bCBvZmZpY2llZWwyBRAhGKABSLgzUIcFWLkxcAF4AJABAZgBiQGgAYQaqgEEMzkuNLgBA8gBAPgBAZgCKqACxBqoAgrCAhAQABgDGLQCGOoCGI8B2AEBwgIQEC4YAxi0AhjqAhiPAdgBAcICBRAAGIAEwgILEAAYgAQYsQMYgwHCAggQABiABBixA8ICERAuGIAEGLEDGNEDGIMBGMcBwgIOEAAYgAQYsQMYgwEYigXCAg4QLhiABBjHARiOBRivAcICDhAuGIAEGLEDGIMBGIoFwgIKEAAYgAQYQxiKBcICCxAuGIAEGLEDGIMBwgILEC4YgAQYxwEYrwHCAhMQABiABBixAxiDARiKBRhGGPsBwgIEEAAYA8ICBRAuGIAEwgIfEAAYgAQYsQMYgwEYigUYRhj7ARiXBRiMBRjdBNgBAsICBRAAGO8FwgIIEAAYogQYiQXCAgYQABgWGB7CAggQABiABBiiBMICBRAhGJ8FwgIHECEYoAEYCsICBBAhGAqYAwPxBdOMroGg2FVdugYECAEYCroGBggCEAEYE5IHBDMzLjmgB_uDArIHBDMyLjm4B8AawgcIMC43LjMyLjPIB64B&amp;sclient=gws-wiz-serp&amp;mstk=AUtExfBK5u-8lf5wKrnVeYcfLZcWPnyd69buAsGY-V8XqDU2dtJ3Hxr9CNBJiWyXPKvYKklmBTgH5KWHiyuo7y4lTVBE7oG5tP8-ZA1HqhrXo7DkFi3BmRjgAi1S-aePKRMv56dnMgbUEnHEcgD2HnN32EFre-SBDO4WFUaFbuwngbe-z99FPUB6CQRR2WTV5v7-fvhi&amp;csui=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64DA1-45E7-D007-2138-0717A14C7F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9CD410-B3B8-B195-19E5-85D64B8E8D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blue and yellow shield with a yellow stripe&#10;&#10;AI-generated content may be incorrect.">
            <a:extLst>
              <a:ext uri="{FF2B5EF4-FFF2-40B4-BE49-F238E27FC236}">
                <a16:creationId xmlns:a16="http://schemas.microsoft.com/office/drawing/2014/main" id="{ABC2D61C-F29D-C5D9-F7EE-6E43454D6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143" y="381595"/>
            <a:ext cx="14285714" cy="95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87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08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9"/>
          <p:cNvSpPr/>
          <p:nvPr/>
        </p:nvSpPr>
        <p:spPr>
          <a:xfrm>
            <a:off x="455209" y="487069"/>
            <a:ext cx="17377583" cy="93128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9"/>
          <p:cNvGrpSpPr/>
          <p:nvPr/>
        </p:nvGrpSpPr>
        <p:grpSpPr>
          <a:xfrm>
            <a:off x="724175" y="3647796"/>
            <a:ext cx="5505152" cy="2190973"/>
            <a:chOff x="0" y="-28575"/>
            <a:chExt cx="7340203" cy="2921298"/>
          </a:xfrm>
        </p:grpSpPr>
        <p:sp>
          <p:nvSpPr>
            <p:cNvPr id="264" name="Google Shape;264;p9"/>
            <p:cNvSpPr txBox="1"/>
            <p:nvPr/>
          </p:nvSpPr>
          <p:spPr>
            <a:xfrm>
              <a:off x="0" y="1190923"/>
              <a:ext cx="7340203" cy="170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245" b="0" i="0" u="none" strike="noStrike" cap="none">
                  <a:solidFill>
                    <a:srgbClr val="03519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WAT STAAT ER IN HET VERDRAG?</a:t>
              </a:r>
              <a:endParaRPr/>
            </a:p>
          </p:txBody>
        </p:sp>
        <p:sp>
          <p:nvSpPr>
            <p:cNvPr id="265" name="Google Shape;265;p9"/>
            <p:cNvSpPr txBox="1"/>
            <p:nvPr/>
          </p:nvSpPr>
          <p:spPr>
            <a:xfrm>
              <a:off x="0" y="-28575"/>
              <a:ext cx="7340203" cy="3021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15" b="1" i="0" u="none" strike="noStrike" cap="none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HET VERDRAG VAN ISTANBUL</a:t>
              </a:r>
              <a:endParaRPr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4916740" y="697992"/>
              <a:ext cx="2421003" cy="88268"/>
            </a:xfrm>
            <a:custGeom>
              <a:avLst/>
              <a:gdLst/>
              <a:ahLst/>
              <a:cxnLst/>
              <a:rect l="l" t="t" r="r" b="b"/>
              <a:pathLst>
                <a:path w="2421003" h="88268" extrusionOk="0">
                  <a:moveTo>
                    <a:pt x="0" y="0"/>
                  </a:moveTo>
                  <a:lnTo>
                    <a:pt x="2421003" y="0"/>
                  </a:lnTo>
                  <a:lnTo>
                    <a:pt x="2421003" y="88268"/>
                  </a:lnTo>
                  <a:lnTo>
                    <a:pt x="0" y="882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t="-1321364" b="-1321364"/>
              </a:stretch>
            </a:blip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67" name="Google Shape;267;p9"/>
          <p:cNvSpPr/>
          <p:nvPr/>
        </p:nvSpPr>
        <p:spPr>
          <a:xfrm>
            <a:off x="7045205" y="1028700"/>
            <a:ext cx="9940413" cy="8035167"/>
          </a:xfrm>
          <a:custGeom>
            <a:avLst/>
            <a:gdLst/>
            <a:ahLst/>
            <a:cxnLst/>
            <a:rect l="l" t="t" r="r" b="b"/>
            <a:pathLst>
              <a:path w="9940413" h="8035167" extrusionOk="0">
                <a:moveTo>
                  <a:pt x="0" y="0"/>
                </a:moveTo>
                <a:lnTo>
                  <a:pt x="9940413" y="0"/>
                </a:lnTo>
                <a:lnTo>
                  <a:pt x="9940413" y="8035167"/>
                </a:lnTo>
                <a:lnTo>
                  <a:pt x="0" y="80351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68" name="Google Shape;268;p9"/>
          <p:cNvSpPr txBox="1"/>
          <p:nvPr/>
        </p:nvSpPr>
        <p:spPr>
          <a:xfrm>
            <a:off x="7420617" y="2150700"/>
            <a:ext cx="3958754" cy="120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45" b="0" i="0" u="none" strike="noStrike" cap="none">
                <a:solidFill>
                  <a:srgbClr val="03519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PREVENTION</a:t>
            </a:r>
            <a:endParaRPr/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45" b="0" i="0" u="none" strike="noStrike" cap="none">
                <a:solidFill>
                  <a:srgbClr val="03519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(PREVENTIE)</a:t>
            </a:r>
            <a:endParaRPr/>
          </a:p>
        </p:txBody>
      </p:sp>
      <p:sp>
        <p:nvSpPr>
          <p:cNvPr id="269" name="Google Shape;269;p9"/>
          <p:cNvSpPr txBox="1"/>
          <p:nvPr/>
        </p:nvSpPr>
        <p:spPr>
          <a:xfrm>
            <a:off x="12706007" y="2150700"/>
            <a:ext cx="3989412" cy="120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45" b="0" i="0" u="none" strike="noStrike" cap="none">
                <a:solidFill>
                  <a:srgbClr val="03519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PROTECTION</a:t>
            </a:r>
            <a:endParaRPr/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45" b="0" i="0" u="none" strike="noStrike" cap="none">
                <a:solidFill>
                  <a:srgbClr val="03519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(BESCHERMING)</a:t>
            </a:r>
            <a:endParaRPr/>
          </a:p>
        </p:txBody>
      </p:sp>
      <p:sp>
        <p:nvSpPr>
          <p:cNvPr id="270" name="Google Shape;270;p9"/>
          <p:cNvSpPr txBox="1"/>
          <p:nvPr/>
        </p:nvSpPr>
        <p:spPr>
          <a:xfrm>
            <a:off x="7168167" y="6673256"/>
            <a:ext cx="4463653" cy="120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45" b="0" i="0" u="none" strike="noStrike" cap="none">
                <a:solidFill>
                  <a:srgbClr val="03519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PROSECUTION</a:t>
            </a:r>
            <a:endParaRPr/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45" b="0" i="0" u="none" strike="noStrike" cap="none">
                <a:solidFill>
                  <a:srgbClr val="03519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(VERVOLGING)</a:t>
            </a:r>
            <a:endParaRPr/>
          </a:p>
        </p:txBody>
      </p:sp>
      <p:sp>
        <p:nvSpPr>
          <p:cNvPr id="271" name="Google Shape;271;p9"/>
          <p:cNvSpPr txBox="1"/>
          <p:nvPr/>
        </p:nvSpPr>
        <p:spPr>
          <a:xfrm>
            <a:off x="12443516" y="5926353"/>
            <a:ext cx="4812667" cy="295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45" b="0" i="0" u="none" strike="noStrike" cap="none" dirty="0">
                <a:solidFill>
                  <a:srgbClr val="03519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COORDINATED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45" b="0" i="0" u="none" strike="noStrike" cap="none" dirty="0">
                <a:solidFill>
                  <a:srgbClr val="03519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POLICY</a:t>
            </a:r>
            <a:endParaRPr dirty="0"/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45" b="0" i="0" u="none" strike="noStrike" cap="none" dirty="0">
                <a:solidFill>
                  <a:srgbClr val="03519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(GECO</a:t>
            </a:r>
            <a:r>
              <a:rPr lang="en-GB" sz="3345" dirty="0">
                <a:solidFill>
                  <a:srgbClr val="035191"/>
                </a:solidFill>
                <a:latin typeface="League Spartan"/>
              </a:rPr>
              <a:t>Ö</a:t>
            </a:r>
            <a:r>
              <a:rPr lang="en-US" sz="3345" b="0" i="0" u="none" strike="noStrike" cap="none" dirty="0">
                <a:solidFill>
                  <a:srgbClr val="03519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RDINEERD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45" b="0" i="0" u="none" strike="noStrike" cap="none" dirty="0">
                <a:solidFill>
                  <a:srgbClr val="03519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BELEID)</a:t>
            </a:r>
            <a:endParaRPr dirty="0"/>
          </a:p>
        </p:txBody>
      </p:sp>
      <p:sp>
        <p:nvSpPr>
          <p:cNvPr id="272" name="Google Shape;272;p9"/>
          <p:cNvSpPr txBox="1"/>
          <p:nvPr/>
        </p:nvSpPr>
        <p:spPr>
          <a:xfrm>
            <a:off x="11224717" y="4639385"/>
            <a:ext cx="1581389" cy="745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49" b="0" i="0" u="none" strike="noStrike" cap="none">
                <a:solidFill>
                  <a:srgbClr val="03519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4 P’S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08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0"/>
          <p:cNvSpPr/>
          <p:nvPr/>
        </p:nvSpPr>
        <p:spPr>
          <a:xfrm>
            <a:off x="455209" y="487069"/>
            <a:ext cx="17377583" cy="93744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 descr="A white and orange poster with text&#10;&#10;AI-generated content may be incorrect.">
            <a:extLst>
              <a:ext uri="{FF2B5EF4-FFF2-40B4-BE49-F238E27FC236}">
                <a16:creationId xmlns:a16="http://schemas.microsoft.com/office/drawing/2014/main" id="{1D315A5C-70B4-AC60-D611-06D6FE65A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08" y="487069"/>
            <a:ext cx="17377584" cy="937445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08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1"/>
          <p:cNvSpPr/>
          <p:nvPr/>
        </p:nvSpPr>
        <p:spPr>
          <a:xfrm>
            <a:off x="455209" y="487069"/>
            <a:ext cx="17377583" cy="93128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1"/>
          <p:cNvSpPr/>
          <p:nvPr/>
        </p:nvSpPr>
        <p:spPr>
          <a:xfrm>
            <a:off x="14187676" y="2268372"/>
            <a:ext cx="1635488" cy="919962"/>
          </a:xfrm>
          <a:custGeom>
            <a:avLst/>
            <a:gdLst/>
            <a:ahLst/>
            <a:cxnLst/>
            <a:rect l="l" t="t" r="r" b="b"/>
            <a:pathLst>
              <a:path w="1635488" h="919962" extrusionOk="0">
                <a:moveTo>
                  <a:pt x="0" y="0"/>
                </a:moveTo>
                <a:lnTo>
                  <a:pt x="1635488" y="0"/>
                </a:lnTo>
                <a:lnTo>
                  <a:pt x="1635488" y="919962"/>
                </a:lnTo>
                <a:lnTo>
                  <a:pt x="0" y="9199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85" name="Google Shape;285;p11"/>
          <p:cNvSpPr/>
          <p:nvPr/>
        </p:nvSpPr>
        <p:spPr>
          <a:xfrm>
            <a:off x="7119351" y="3897856"/>
            <a:ext cx="1635488" cy="262395"/>
          </a:xfrm>
          <a:custGeom>
            <a:avLst/>
            <a:gdLst/>
            <a:ahLst/>
            <a:cxnLst/>
            <a:rect l="l" t="t" r="r" b="b"/>
            <a:pathLst>
              <a:path w="1635488" h="262395" extrusionOk="0">
                <a:moveTo>
                  <a:pt x="0" y="0"/>
                </a:moveTo>
                <a:lnTo>
                  <a:pt x="1635488" y="0"/>
                </a:lnTo>
                <a:lnTo>
                  <a:pt x="1635488" y="262395"/>
                </a:lnTo>
                <a:lnTo>
                  <a:pt x="0" y="2623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50594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86" name="Google Shape;286;p11"/>
          <p:cNvSpPr/>
          <p:nvPr/>
        </p:nvSpPr>
        <p:spPr>
          <a:xfrm>
            <a:off x="5915989" y="5909858"/>
            <a:ext cx="148236" cy="191437"/>
          </a:xfrm>
          <a:custGeom>
            <a:avLst/>
            <a:gdLst/>
            <a:ahLst/>
            <a:cxnLst/>
            <a:rect l="l" t="t" r="r" b="b"/>
            <a:pathLst>
              <a:path w="148236" h="191437" extrusionOk="0">
                <a:moveTo>
                  <a:pt x="0" y="0"/>
                </a:moveTo>
                <a:lnTo>
                  <a:pt x="148236" y="0"/>
                </a:lnTo>
                <a:lnTo>
                  <a:pt x="148236" y="191437"/>
                </a:lnTo>
                <a:lnTo>
                  <a:pt x="0" y="1914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1225" r="-270151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87" name="Google Shape;287;p11"/>
          <p:cNvSpPr/>
          <p:nvPr/>
        </p:nvSpPr>
        <p:spPr>
          <a:xfrm>
            <a:off x="8941600" y="2268372"/>
            <a:ext cx="1635488" cy="345050"/>
          </a:xfrm>
          <a:custGeom>
            <a:avLst/>
            <a:gdLst/>
            <a:ahLst/>
            <a:cxnLst/>
            <a:rect l="l" t="t" r="r" b="b"/>
            <a:pathLst>
              <a:path w="1635488" h="345050" extrusionOk="0">
                <a:moveTo>
                  <a:pt x="0" y="0"/>
                </a:moveTo>
                <a:lnTo>
                  <a:pt x="1635487" y="0"/>
                </a:lnTo>
                <a:lnTo>
                  <a:pt x="1635487" y="345049"/>
                </a:lnTo>
                <a:lnTo>
                  <a:pt x="0" y="3450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16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pic>
        <p:nvPicPr>
          <p:cNvPr id="3" name="Picture 2" descr="A diagram of a person's body&#10;&#10;AI-generated content may be incorrect.">
            <a:extLst>
              <a:ext uri="{FF2B5EF4-FFF2-40B4-BE49-F238E27FC236}">
                <a16:creationId xmlns:a16="http://schemas.microsoft.com/office/drawing/2014/main" id="{FF685385-8221-4920-38F8-FF63C7A3D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08" y="408522"/>
            <a:ext cx="17377583" cy="939140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08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3"/>
          <p:cNvSpPr/>
          <p:nvPr/>
        </p:nvSpPr>
        <p:spPr>
          <a:xfrm>
            <a:off x="455209" y="487069"/>
            <a:ext cx="17377583" cy="93128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 descr="A graphic of a person's body&#10;&#10;AI-generated content may be incorrect.">
            <a:extLst>
              <a:ext uri="{FF2B5EF4-FFF2-40B4-BE49-F238E27FC236}">
                <a16:creationId xmlns:a16="http://schemas.microsoft.com/office/drawing/2014/main" id="{4D18524D-6CBA-097D-D5E7-D8B35C6A1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08" y="487069"/>
            <a:ext cx="17377584" cy="931286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08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4"/>
          <p:cNvSpPr/>
          <p:nvPr/>
        </p:nvSpPr>
        <p:spPr>
          <a:xfrm>
            <a:off x="455209" y="487069"/>
            <a:ext cx="17377583" cy="93128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 descr="A white and grey card with text and icons&#10;&#10;AI-generated content may be incorrect.">
            <a:extLst>
              <a:ext uri="{FF2B5EF4-FFF2-40B4-BE49-F238E27FC236}">
                <a16:creationId xmlns:a16="http://schemas.microsoft.com/office/drawing/2014/main" id="{DBE5588E-377B-8F52-6E46-163849103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08" y="487069"/>
            <a:ext cx="17377584" cy="931286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214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5"/>
          <p:cNvSpPr/>
          <p:nvPr/>
        </p:nvSpPr>
        <p:spPr>
          <a:xfrm>
            <a:off x="4335830" y="538196"/>
            <a:ext cx="8577653" cy="8634564"/>
          </a:xfrm>
          <a:custGeom>
            <a:avLst/>
            <a:gdLst/>
            <a:ahLst/>
            <a:cxnLst/>
            <a:rect l="l" t="t" r="r" b="b"/>
            <a:pathLst>
              <a:path w="8577653" h="8634564" extrusionOk="0">
                <a:moveTo>
                  <a:pt x="0" y="0"/>
                </a:moveTo>
                <a:lnTo>
                  <a:pt x="8577653" y="0"/>
                </a:lnTo>
                <a:lnTo>
                  <a:pt x="8577653" y="8634563"/>
                </a:lnTo>
                <a:lnTo>
                  <a:pt x="0" y="86345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4389" t="-330067" r="-327086" b="-38272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30" name="Google Shape;330;p15"/>
          <p:cNvSpPr/>
          <p:nvPr/>
        </p:nvSpPr>
        <p:spPr>
          <a:xfrm>
            <a:off x="7245018" y="1347043"/>
            <a:ext cx="1815752" cy="66201"/>
          </a:xfrm>
          <a:custGeom>
            <a:avLst/>
            <a:gdLst/>
            <a:ahLst/>
            <a:cxnLst/>
            <a:rect l="l" t="t" r="r" b="b"/>
            <a:pathLst>
              <a:path w="1815752" h="66201" extrusionOk="0">
                <a:moveTo>
                  <a:pt x="0" y="0"/>
                </a:moveTo>
                <a:lnTo>
                  <a:pt x="1815753" y="0"/>
                </a:lnTo>
                <a:lnTo>
                  <a:pt x="1815753" y="66201"/>
                </a:lnTo>
                <a:lnTo>
                  <a:pt x="0" y="66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321364" b="-1321364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31" name="Google Shape;331;p15"/>
          <p:cNvSpPr/>
          <p:nvPr/>
        </p:nvSpPr>
        <p:spPr>
          <a:xfrm>
            <a:off x="13106401" y="1028700"/>
            <a:ext cx="3519016" cy="2077357"/>
          </a:xfrm>
          <a:custGeom>
            <a:avLst/>
            <a:gdLst/>
            <a:ahLst/>
            <a:cxnLst/>
            <a:rect l="l" t="t" r="r" b="b"/>
            <a:pathLst>
              <a:path w="2550137" h="1653339" extrusionOk="0">
                <a:moveTo>
                  <a:pt x="0" y="0"/>
                </a:moveTo>
                <a:lnTo>
                  <a:pt x="2550136" y="0"/>
                </a:lnTo>
                <a:lnTo>
                  <a:pt x="2550136" y="1653339"/>
                </a:lnTo>
                <a:lnTo>
                  <a:pt x="0" y="16533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332" name="Google Shape;332;p15"/>
          <p:cNvGrpSpPr/>
          <p:nvPr/>
        </p:nvGrpSpPr>
        <p:grpSpPr>
          <a:xfrm>
            <a:off x="3125573" y="3844733"/>
            <a:ext cx="11870395" cy="1312162"/>
            <a:chOff x="0" y="0"/>
            <a:chExt cx="15827194" cy="1749550"/>
          </a:xfrm>
        </p:grpSpPr>
        <p:sp>
          <p:nvSpPr>
            <p:cNvPr id="333" name="Google Shape;333;p15"/>
            <p:cNvSpPr txBox="1"/>
            <p:nvPr/>
          </p:nvSpPr>
          <p:spPr>
            <a:xfrm>
              <a:off x="3788" y="0"/>
              <a:ext cx="15823406" cy="857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245" b="0" i="0" u="none" strike="noStrike" cap="none">
                  <a:solidFill>
                    <a:srgbClr val="03519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EN HOE GAAT HET IN NEDERLAND? </a:t>
              </a:r>
              <a:endParaRPr/>
            </a:p>
          </p:txBody>
        </p:sp>
        <p:sp>
          <p:nvSpPr>
            <p:cNvPr id="334" name="Google Shape;334;p15"/>
            <p:cNvSpPr txBox="1"/>
            <p:nvPr/>
          </p:nvSpPr>
          <p:spPr>
            <a:xfrm>
              <a:off x="0" y="1283271"/>
              <a:ext cx="15823406" cy="4662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65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5" name="Google Shape;335;p15"/>
          <p:cNvSpPr txBox="1"/>
          <p:nvPr/>
        </p:nvSpPr>
        <p:spPr>
          <a:xfrm>
            <a:off x="3207381" y="1055276"/>
            <a:ext cx="10744789" cy="304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15" b="1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HET VERDRAG VAN ISTANBUL</a:t>
            </a:r>
            <a:endParaRPr dirty="0"/>
          </a:p>
        </p:txBody>
      </p:sp>
      <p:sp>
        <p:nvSpPr>
          <p:cNvPr id="336" name="Google Shape;336;p15"/>
          <p:cNvSpPr txBox="1"/>
          <p:nvPr/>
        </p:nvSpPr>
        <p:spPr>
          <a:xfrm>
            <a:off x="14241827" y="1347043"/>
            <a:ext cx="1677583" cy="116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VOLGENS </a:t>
            </a:r>
            <a:endParaRPr sz="1800" dirty="0"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EXPERTS </a:t>
            </a:r>
            <a:endParaRPr sz="1800" dirty="0"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VAN GREVIO</a:t>
            </a:r>
            <a:endParaRPr sz="1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08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6"/>
          <p:cNvSpPr/>
          <p:nvPr/>
        </p:nvSpPr>
        <p:spPr>
          <a:xfrm>
            <a:off x="455209" y="487069"/>
            <a:ext cx="17377583" cy="93128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6" name="Google Shape;346;p16"/>
          <p:cNvGrpSpPr/>
          <p:nvPr/>
        </p:nvGrpSpPr>
        <p:grpSpPr>
          <a:xfrm>
            <a:off x="825845" y="1501389"/>
            <a:ext cx="8874906" cy="7775643"/>
            <a:chOff x="0" y="-9525"/>
            <a:chExt cx="11833208" cy="10367524"/>
          </a:xfrm>
        </p:grpSpPr>
        <p:sp>
          <p:nvSpPr>
            <p:cNvPr id="347" name="Google Shape;347;p16"/>
            <p:cNvSpPr txBox="1"/>
            <p:nvPr/>
          </p:nvSpPr>
          <p:spPr>
            <a:xfrm>
              <a:off x="251576" y="-9525"/>
              <a:ext cx="11581632" cy="1716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276" b="0" i="0" u="none" strike="noStrike" cap="none" dirty="0">
                  <a:solidFill>
                    <a:srgbClr val="03519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WAT GAAT ER GOED IN NEDERLAND?  </a:t>
              </a:r>
              <a:endParaRPr dirty="0"/>
            </a:p>
          </p:txBody>
        </p:sp>
        <p:sp>
          <p:nvSpPr>
            <p:cNvPr id="348" name="Google Shape;348;p16"/>
            <p:cNvSpPr txBox="1"/>
            <p:nvPr/>
          </p:nvSpPr>
          <p:spPr>
            <a:xfrm>
              <a:off x="0" y="2017576"/>
              <a:ext cx="11581632" cy="83404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518953" marR="0" lvl="1" indent="-259476" algn="l" rtl="0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403"/>
                <a:buFont typeface="Arial"/>
                <a:buAutoNum type="arabicPeriod"/>
              </a:pP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Nieuwe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wet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Seksuele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Misdrijven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(2024)</a:t>
              </a:r>
              <a:endParaRPr dirty="0"/>
            </a:p>
            <a:p>
              <a:pPr marL="518953" marR="0" lvl="1" indent="-259476" algn="l" rtl="0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403"/>
                <a:buFont typeface="Arial"/>
                <a:buAutoNum type="arabicPeriod"/>
              </a:pP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Sterkere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focus op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preventie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en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cultuurverandering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Nationaal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programma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dirty="0"/>
            </a:p>
            <a:p>
              <a:pPr marL="518953" marR="0" lvl="1" indent="-259476" algn="l" rtl="0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403"/>
                <a:buFont typeface="Arial"/>
                <a:buAutoNum type="arabicPeriod"/>
              </a:pP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Aandacht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voor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digitale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vormen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van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geweld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tegen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vrouwen</a:t>
              </a:r>
              <a:endParaRPr dirty="0"/>
            </a:p>
            <a:p>
              <a:pPr marL="518953" marR="0" lvl="1" indent="-259476" algn="l" rtl="0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403"/>
                <a:buFont typeface="Arial"/>
                <a:buAutoNum type="arabicPeriod"/>
              </a:pP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Actieplan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Stop Femicide!</a:t>
              </a:r>
              <a:endParaRPr dirty="0"/>
            </a:p>
            <a:p>
              <a:pPr marL="518953" marR="0" lvl="1" indent="-259476" algn="l" rtl="0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403"/>
                <a:buFont typeface="Arial"/>
                <a:buAutoNum type="arabicPeriod"/>
              </a:pP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Betere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campagnes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bewustwording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dirty="0"/>
            </a:p>
            <a:p>
              <a:pPr marL="518953" marR="0" lvl="1" indent="-259476" algn="l" rtl="0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403"/>
                <a:buFont typeface="Arial"/>
                <a:buAutoNum type="arabicPeriod"/>
              </a:pP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Begin van ‘gendered understanding’</a:t>
              </a:r>
              <a:endParaRPr dirty="0"/>
            </a:p>
            <a:p>
              <a:pPr marL="518953" marR="0" lvl="1" indent="-259476" algn="l" rtl="0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403"/>
                <a:buFont typeface="Arial"/>
                <a:buAutoNum type="arabicPeriod"/>
              </a:pP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Versterking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van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samenwerking</a:t>
              </a:r>
              <a:endParaRPr dirty="0"/>
            </a:p>
            <a:p>
              <a:pPr marL="518953" marR="0" lvl="1" indent="-259476" algn="l" rtl="0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403"/>
                <a:buFont typeface="Arial"/>
                <a:buAutoNum type="arabicPeriod"/>
              </a:pP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Aandacht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voor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seksuele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intimidatie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in de sport</a:t>
              </a:r>
              <a:endParaRPr dirty="0"/>
            </a:p>
            <a:p>
              <a:pPr marL="518953" marR="0" lvl="1" indent="-259476" algn="l" rtl="0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403"/>
                <a:buFont typeface="Arial"/>
                <a:buAutoNum type="arabicPeriod"/>
              </a:pP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Meer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cijfers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(data-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analyse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dirty="0"/>
            </a:p>
            <a:p>
              <a:pPr marL="518953" marR="0" lvl="1" indent="-259476" algn="l" rtl="0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403"/>
                <a:buFont typeface="Arial"/>
                <a:buAutoNum type="arabicPeriod"/>
              </a:pP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Meer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preventie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in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hoger</a:t>
              </a:r>
              <a:r>
                <a:rPr lang="en-US" sz="24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onderwijs</a:t>
              </a:r>
              <a:endParaRPr dirty="0"/>
            </a:p>
            <a:p>
              <a:pPr marL="0" marR="0" lvl="0" indent="0" algn="l" rtl="0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3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3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9" name="Google Shape;349;p16"/>
          <p:cNvSpPr/>
          <p:nvPr/>
        </p:nvSpPr>
        <p:spPr>
          <a:xfrm>
            <a:off x="10627519" y="3331449"/>
            <a:ext cx="5878729" cy="4589915"/>
          </a:xfrm>
          <a:custGeom>
            <a:avLst/>
            <a:gdLst/>
            <a:ahLst/>
            <a:cxnLst/>
            <a:rect l="l" t="t" r="r" b="b"/>
            <a:pathLst>
              <a:path w="5878729" h="4589915" extrusionOk="0">
                <a:moveTo>
                  <a:pt x="0" y="0"/>
                </a:moveTo>
                <a:lnTo>
                  <a:pt x="5878729" y="0"/>
                </a:lnTo>
                <a:lnTo>
                  <a:pt x="5878729" y="4589916"/>
                </a:lnTo>
                <a:lnTo>
                  <a:pt x="0" y="45899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7569" r="-2521" b="-29693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50" name="Google Shape;350;p16"/>
          <p:cNvSpPr/>
          <p:nvPr/>
        </p:nvSpPr>
        <p:spPr>
          <a:xfrm rot="5400000">
            <a:off x="11038095" y="2404789"/>
            <a:ext cx="5270874" cy="6557853"/>
          </a:xfrm>
          <a:custGeom>
            <a:avLst/>
            <a:gdLst/>
            <a:ahLst/>
            <a:cxnLst/>
            <a:rect l="l" t="t" r="r" b="b"/>
            <a:pathLst>
              <a:path w="5270874" h="6557853" extrusionOk="0">
                <a:moveTo>
                  <a:pt x="0" y="0"/>
                </a:moveTo>
                <a:lnTo>
                  <a:pt x="5270875" y="0"/>
                </a:lnTo>
                <a:lnTo>
                  <a:pt x="5270875" y="6557853"/>
                </a:lnTo>
                <a:lnTo>
                  <a:pt x="0" y="65578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51" name="Google Shape;351;p16"/>
          <p:cNvSpPr txBox="1"/>
          <p:nvPr/>
        </p:nvSpPr>
        <p:spPr>
          <a:xfrm>
            <a:off x="1028700" y="1000125"/>
            <a:ext cx="6509742" cy="23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15" b="1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HET VERDRAG VAN ISTANBUL </a:t>
            </a:r>
            <a:endParaRPr dirty="0"/>
          </a:p>
        </p:txBody>
      </p:sp>
      <p:sp>
        <p:nvSpPr>
          <p:cNvPr id="352" name="Google Shape;352;p16"/>
          <p:cNvSpPr/>
          <p:nvPr/>
        </p:nvSpPr>
        <p:spPr>
          <a:xfrm>
            <a:off x="1028700" y="1291916"/>
            <a:ext cx="1815752" cy="66201"/>
          </a:xfrm>
          <a:custGeom>
            <a:avLst/>
            <a:gdLst/>
            <a:ahLst/>
            <a:cxnLst/>
            <a:rect l="l" t="t" r="r" b="b"/>
            <a:pathLst>
              <a:path w="1815752" h="66201" extrusionOk="0">
                <a:moveTo>
                  <a:pt x="0" y="0"/>
                </a:moveTo>
                <a:lnTo>
                  <a:pt x="1815752" y="0"/>
                </a:lnTo>
                <a:lnTo>
                  <a:pt x="1815752" y="66200"/>
                </a:lnTo>
                <a:lnTo>
                  <a:pt x="0" y="66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321364" b="-1321364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08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7"/>
          <p:cNvSpPr/>
          <p:nvPr/>
        </p:nvSpPr>
        <p:spPr>
          <a:xfrm>
            <a:off x="455209" y="487069"/>
            <a:ext cx="17377583" cy="93128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7"/>
          <p:cNvSpPr txBox="1"/>
          <p:nvPr/>
        </p:nvSpPr>
        <p:spPr>
          <a:xfrm>
            <a:off x="1028700" y="1000125"/>
            <a:ext cx="6509742" cy="23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15" b="1" i="0" u="none" strike="noStrike" cap="none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HET VERDRAG VAN ISTANBUL </a:t>
            </a:r>
            <a:endParaRPr/>
          </a:p>
        </p:txBody>
      </p:sp>
      <p:sp>
        <p:nvSpPr>
          <p:cNvPr id="363" name="Google Shape;363;p17"/>
          <p:cNvSpPr/>
          <p:nvPr/>
        </p:nvSpPr>
        <p:spPr>
          <a:xfrm>
            <a:off x="1028700" y="1291916"/>
            <a:ext cx="1815752" cy="66201"/>
          </a:xfrm>
          <a:custGeom>
            <a:avLst/>
            <a:gdLst/>
            <a:ahLst/>
            <a:cxnLst/>
            <a:rect l="l" t="t" r="r" b="b"/>
            <a:pathLst>
              <a:path w="1815752" h="66201" extrusionOk="0">
                <a:moveTo>
                  <a:pt x="0" y="0"/>
                </a:moveTo>
                <a:lnTo>
                  <a:pt x="1815752" y="0"/>
                </a:lnTo>
                <a:lnTo>
                  <a:pt x="1815752" y="66200"/>
                </a:lnTo>
                <a:lnTo>
                  <a:pt x="0" y="66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21364" b="-1321364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64" name="Google Shape;364;p17"/>
          <p:cNvSpPr/>
          <p:nvPr/>
        </p:nvSpPr>
        <p:spPr>
          <a:xfrm>
            <a:off x="8681647" y="1028700"/>
            <a:ext cx="8577653" cy="8634564"/>
          </a:xfrm>
          <a:custGeom>
            <a:avLst/>
            <a:gdLst/>
            <a:ahLst/>
            <a:cxnLst/>
            <a:rect l="l" t="t" r="r" b="b"/>
            <a:pathLst>
              <a:path w="8577653" h="8634564" extrusionOk="0">
                <a:moveTo>
                  <a:pt x="0" y="0"/>
                </a:moveTo>
                <a:lnTo>
                  <a:pt x="8577653" y="0"/>
                </a:lnTo>
                <a:lnTo>
                  <a:pt x="8577653" y="8634564"/>
                </a:lnTo>
                <a:lnTo>
                  <a:pt x="0" y="8634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44394" t="-330098" r="-327081" b="-38285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365" name="Google Shape;365;p17"/>
          <p:cNvGrpSpPr/>
          <p:nvPr/>
        </p:nvGrpSpPr>
        <p:grpSpPr>
          <a:xfrm>
            <a:off x="1028642" y="1713449"/>
            <a:ext cx="14733674" cy="7785786"/>
            <a:chOff x="-77" y="-9525"/>
            <a:chExt cx="19644900" cy="10381048"/>
          </a:xfrm>
        </p:grpSpPr>
        <p:sp>
          <p:nvSpPr>
            <p:cNvPr id="366" name="Google Shape;366;p17"/>
            <p:cNvSpPr txBox="1"/>
            <p:nvPr/>
          </p:nvSpPr>
          <p:spPr>
            <a:xfrm>
              <a:off x="0" y="-9525"/>
              <a:ext cx="19644822" cy="18415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527" b="0" i="0" u="none" strike="noStrike" cap="none">
                  <a:solidFill>
                    <a:srgbClr val="03519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WAT ZIJN DE AANDACHTSPUNTEN VOOR NEDERLAND?  </a:t>
              </a:r>
              <a:endParaRPr/>
            </a:p>
          </p:txBody>
        </p:sp>
        <p:sp>
          <p:nvSpPr>
            <p:cNvPr id="367" name="Google Shape;367;p17"/>
            <p:cNvSpPr txBox="1"/>
            <p:nvPr/>
          </p:nvSpPr>
          <p:spPr>
            <a:xfrm>
              <a:off x="-77" y="2050723"/>
              <a:ext cx="19644900" cy="832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583688" marR="0" lvl="1" indent="-291844" algn="l" rtl="0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703"/>
                <a:buFont typeface="Arial"/>
                <a:buAutoNum type="arabicPeriod"/>
              </a:pP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Gebrek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aan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genderperspectief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in het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beleid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-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te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genderneutraal</a:t>
              </a:r>
              <a:endParaRPr dirty="0"/>
            </a:p>
            <a:p>
              <a:pPr marL="583688" marR="0" lvl="1" indent="-291844" algn="l" rtl="0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703"/>
                <a:buFont typeface="Arial"/>
                <a:buAutoNum type="arabicPeriod"/>
              </a:pP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Versnipperd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beleid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en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gebrekkige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dirty="0" err="1">
                  <a:solidFill>
                    <a:srgbClr val="035191"/>
                  </a:solidFill>
                </a:rPr>
                <a:t>coördinatie</a:t>
              </a:r>
              <a:endParaRPr dirty="0"/>
            </a:p>
            <a:p>
              <a:pPr marL="583688" marR="0" lvl="1" indent="-291844" algn="l" rtl="0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703"/>
                <a:buFont typeface="Arial"/>
                <a:buAutoNum type="arabicPeriod"/>
              </a:pP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Behoefte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aan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betere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samenwerking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tussen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‘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zorg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’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en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‘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veiligheid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’</a:t>
              </a:r>
              <a:endParaRPr dirty="0"/>
            </a:p>
            <a:p>
              <a:pPr marL="583688" marR="0" lvl="1" indent="-291844" algn="l" rtl="0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703"/>
                <a:buFont typeface="Arial"/>
                <a:buAutoNum type="arabicPeriod"/>
              </a:pP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Onvoldoende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structurele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financiering</a:t>
              </a:r>
              <a:endParaRPr dirty="0"/>
            </a:p>
            <a:p>
              <a:pPr marL="583688" marR="0" lvl="1" indent="-291844" algn="l" rtl="0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703"/>
                <a:buFont typeface="Arial"/>
                <a:buAutoNum type="arabicPeriod"/>
              </a:pP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Te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beperkte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opvang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en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specialistische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ondersteuning</a:t>
              </a:r>
              <a:endParaRPr dirty="0"/>
            </a:p>
            <a:p>
              <a:pPr marL="583688" marR="0" lvl="1" indent="-291844" algn="l" rtl="0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703"/>
                <a:buFont typeface="Arial"/>
                <a:buAutoNum type="arabicPeriod"/>
              </a:pP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Beperkte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bescherming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en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te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hoge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drempels</a:t>
              </a:r>
              <a:endParaRPr dirty="0"/>
            </a:p>
            <a:p>
              <a:pPr marL="583688" marR="0" lvl="1" indent="-291844" algn="l" rtl="0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703"/>
                <a:buFont typeface="Arial"/>
                <a:buAutoNum type="arabicPeriod"/>
              </a:pP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Problemen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bij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politie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justitie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en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hulpverlening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dirty="0"/>
            </a:p>
            <a:p>
              <a:pPr marL="583688" marR="0" lvl="1" indent="-291844" algn="l" rtl="0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703"/>
                <a:buFont typeface="Arial"/>
                <a:buAutoNum type="arabicPeriod"/>
              </a:pP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Dataverzameling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en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monitoring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nog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onvoldoende</a:t>
              </a:r>
              <a:endParaRPr dirty="0"/>
            </a:p>
            <a:p>
              <a:pPr marL="583688" marR="0" lvl="1" indent="-291844" algn="l" rtl="0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703"/>
                <a:buFont typeface="Arial"/>
                <a:buAutoNum type="arabicPeriod"/>
              </a:pP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Preventie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in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onderwijs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en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maatschappij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blijft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ongelijk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religieus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onderwijs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blijft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achter)</a:t>
              </a:r>
              <a:endParaRPr dirty="0"/>
            </a:p>
            <a:p>
              <a:pPr marL="583688" marR="0" lvl="1" indent="-291844" algn="l" rtl="0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703"/>
                <a:buFont typeface="Arial"/>
                <a:buAutoNum type="arabicPeriod"/>
              </a:pP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Specifieke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groepen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blijven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buiten</a:t>
              </a:r>
              <a:r>
                <a:rPr lang="en-US" sz="2703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3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beeld</a:t>
              </a:r>
              <a:endParaRPr dirty="0"/>
            </a:p>
            <a:p>
              <a:pPr marL="0" marR="0" lvl="0" indent="0" algn="l" rtl="0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3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08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8"/>
          <p:cNvSpPr/>
          <p:nvPr/>
        </p:nvSpPr>
        <p:spPr>
          <a:xfrm>
            <a:off x="455209" y="487069"/>
            <a:ext cx="17377583" cy="93128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8"/>
          <p:cNvSpPr txBox="1"/>
          <p:nvPr/>
        </p:nvSpPr>
        <p:spPr>
          <a:xfrm>
            <a:off x="1028700" y="1000125"/>
            <a:ext cx="6509742" cy="23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15" b="1" i="0" u="none" strike="noStrike" cap="none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HET VERDRAG VAN ISTANBUL </a:t>
            </a:r>
            <a:endParaRPr/>
          </a:p>
        </p:txBody>
      </p:sp>
      <p:sp>
        <p:nvSpPr>
          <p:cNvPr id="378" name="Google Shape;378;p18"/>
          <p:cNvSpPr/>
          <p:nvPr/>
        </p:nvSpPr>
        <p:spPr>
          <a:xfrm>
            <a:off x="1028700" y="1291916"/>
            <a:ext cx="1815752" cy="66201"/>
          </a:xfrm>
          <a:custGeom>
            <a:avLst/>
            <a:gdLst/>
            <a:ahLst/>
            <a:cxnLst/>
            <a:rect l="l" t="t" r="r" b="b"/>
            <a:pathLst>
              <a:path w="1815752" h="66201" extrusionOk="0">
                <a:moveTo>
                  <a:pt x="0" y="0"/>
                </a:moveTo>
                <a:lnTo>
                  <a:pt x="1815752" y="0"/>
                </a:lnTo>
                <a:lnTo>
                  <a:pt x="1815752" y="66200"/>
                </a:lnTo>
                <a:lnTo>
                  <a:pt x="0" y="66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21364" b="-1321364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379" name="Google Shape;379;p18"/>
          <p:cNvGrpSpPr/>
          <p:nvPr/>
        </p:nvGrpSpPr>
        <p:grpSpPr>
          <a:xfrm>
            <a:off x="1247919" y="2789090"/>
            <a:ext cx="16011381" cy="6798721"/>
            <a:chOff x="-1" y="-38100"/>
            <a:chExt cx="21348508" cy="9064963"/>
          </a:xfrm>
        </p:grpSpPr>
        <p:sp>
          <p:nvSpPr>
            <p:cNvPr id="380" name="Google Shape;380;p18"/>
            <p:cNvSpPr txBox="1"/>
            <p:nvPr/>
          </p:nvSpPr>
          <p:spPr>
            <a:xfrm>
              <a:off x="-1" y="-38100"/>
              <a:ext cx="11644642" cy="90649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210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584253" marR="0" lvl="1" indent="-292125" algn="l" rtl="0">
                <a:lnSpc>
                  <a:spcPct val="1399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706"/>
                <a:buFont typeface="Arial"/>
                <a:buChar char="•"/>
              </a:pPr>
              <a:r>
                <a:rPr lang="en-US" sz="2706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Het </a:t>
              </a:r>
              <a:r>
                <a:rPr lang="en-US" sz="2706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verdrag</a:t>
              </a:r>
              <a:r>
                <a:rPr lang="en-US" sz="2706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6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omarmd</a:t>
              </a:r>
              <a:r>
                <a:rPr lang="en-US" sz="2706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door SIE</a:t>
              </a:r>
              <a:endParaRPr dirty="0"/>
            </a:p>
            <a:p>
              <a:pPr marL="584253" marR="0" lvl="1" indent="-292125" algn="l" rtl="0">
                <a:lnSpc>
                  <a:spcPct val="1399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706"/>
                <a:buFont typeface="Arial"/>
                <a:buChar char="•"/>
              </a:pPr>
              <a:r>
                <a:rPr lang="en-US" sz="2706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Istanbul Convention Promot</a:t>
              </a:r>
              <a:r>
                <a:rPr lang="en-US" sz="2706" dirty="0">
                  <a:solidFill>
                    <a:srgbClr val="035191"/>
                  </a:solidFill>
                </a:rPr>
                <a:t>e</a:t>
              </a:r>
              <a:r>
                <a:rPr lang="en-US" sz="2706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rs</a:t>
              </a:r>
              <a:endParaRPr dirty="0"/>
            </a:p>
            <a:p>
              <a:pPr marL="584253" marR="0" lvl="1" indent="-292125" algn="l" rtl="0">
                <a:lnSpc>
                  <a:spcPct val="1399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706"/>
                <a:buFont typeface="Arial"/>
                <a:buChar char="•"/>
              </a:pPr>
              <a:r>
                <a:rPr lang="en-US" sz="2706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Praten</a:t>
              </a:r>
              <a:r>
                <a:rPr lang="en-US" sz="2706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met clubs, </a:t>
              </a:r>
              <a:r>
                <a:rPr lang="en-US" sz="2706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Uniebijeenkomsten</a:t>
              </a:r>
              <a:endParaRPr dirty="0"/>
            </a:p>
            <a:p>
              <a:pPr marL="584253" marR="0" lvl="1" indent="-292125" algn="l" rtl="0">
                <a:lnSpc>
                  <a:spcPct val="1399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706"/>
                <a:buFont typeface="Arial"/>
                <a:buChar char="•"/>
              </a:pPr>
              <a:r>
                <a:rPr lang="en-US" sz="2706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Brief </a:t>
              </a:r>
              <a:r>
                <a:rPr lang="en-US" sz="2706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naar</a:t>
              </a:r>
              <a:r>
                <a:rPr lang="en-US" sz="2706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6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lokale</a:t>
              </a:r>
              <a:r>
                <a:rPr lang="en-US" sz="2706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6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politieke</a:t>
              </a:r>
              <a:r>
                <a:rPr lang="en-US" sz="2706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706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partijen</a:t>
              </a:r>
              <a:endParaRPr dirty="0"/>
            </a:p>
            <a:p>
              <a:pPr marL="584253" marR="0" lvl="1" indent="-292125" algn="l" rtl="0">
                <a:lnSpc>
                  <a:spcPct val="1399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706"/>
                <a:buFont typeface="Arial"/>
                <a:buChar char="•"/>
              </a:pPr>
              <a:r>
                <a:rPr lang="en-US" sz="2706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Brief </a:t>
              </a:r>
              <a:r>
                <a:rPr lang="en-US" sz="2706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naar</a:t>
              </a:r>
              <a:r>
                <a:rPr lang="en-US" sz="2706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Tweede </a:t>
              </a:r>
              <a:r>
                <a:rPr lang="en-US" sz="2706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Kamerpartijen</a:t>
              </a:r>
              <a:endParaRPr dirty="0"/>
            </a:p>
            <a:p>
              <a:pPr marL="584253" marR="0" lvl="1" indent="-292125" algn="l" rtl="0">
                <a:lnSpc>
                  <a:spcPct val="1399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706"/>
                <a:buFont typeface="Arial"/>
                <a:buChar char="•"/>
              </a:pPr>
              <a:r>
                <a:rPr lang="en-US" sz="2706" dirty="0" err="1">
                  <a:solidFill>
                    <a:srgbClr val="035191"/>
                  </a:solidFill>
                </a:rPr>
                <a:t>Inspreken</a:t>
              </a:r>
              <a:r>
                <a:rPr lang="en-US" sz="2706" dirty="0">
                  <a:solidFill>
                    <a:srgbClr val="035191"/>
                  </a:solidFill>
                </a:rPr>
                <a:t> </a:t>
              </a:r>
              <a:r>
                <a:rPr lang="en-US" sz="2706" dirty="0" err="1">
                  <a:solidFill>
                    <a:srgbClr val="035191"/>
                  </a:solidFill>
                </a:rPr>
                <a:t>bij</a:t>
              </a:r>
              <a:r>
                <a:rPr lang="en-US" sz="2706" dirty="0">
                  <a:solidFill>
                    <a:srgbClr val="035191"/>
                  </a:solidFill>
                </a:rPr>
                <a:t> </a:t>
              </a:r>
              <a:r>
                <a:rPr lang="en-US" sz="2706" dirty="0" err="1">
                  <a:solidFill>
                    <a:srgbClr val="035191"/>
                  </a:solidFill>
                </a:rPr>
                <a:t>raadsvergaderingen</a:t>
              </a:r>
              <a:endParaRPr lang="en-US" sz="2706" dirty="0">
                <a:solidFill>
                  <a:srgbClr val="035191"/>
                </a:solidFill>
              </a:endParaRPr>
            </a:p>
            <a:p>
              <a:pPr marL="584253" marR="0" lvl="1" indent="-292125" algn="l" rtl="0">
                <a:lnSpc>
                  <a:spcPct val="1399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706"/>
                <a:buFont typeface="Arial"/>
                <a:buChar char="•"/>
              </a:pPr>
              <a:r>
                <a:rPr lang="en-US" sz="2706" dirty="0" err="1">
                  <a:solidFill>
                    <a:srgbClr val="035191"/>
                  </a:solidFill>
                </a:rPr>
                <a:t>Analyseren</a:t>
              </a:r>
              <a:r>
                <a:rPr lang="en-US" sz="2706" dirty="0">
                  <a:solidFill>
                    <a:srgbClr val="035191"/>
                  </a:solidFill>
                </a:rPr>
                <a:t> </a:t>
              </a:r>
              <a:r>
                <a:rPr lang="en-US" sz="2706" dirty="0" err="1">
                  <a:solidFill>
                    <a:srgbClr val="035191"/>
                  </a:solidFill>
                </a:rPr>
                <a:t>partijprogramma’s</a:t>
              </a:r>
              <a:r>
                <a:rPr lang="en-US" sz="2706" dirty="0">
                  <a:solidFill>
                    <a:srgbClr val="035191"/>
                  </a:solidFill>
                </a:rPr>
                <a:t>/info </a:t>
              </a:r>
              <a:r>
                <a:rPr lang="en-US" sz="2706" dirty="0" err="1">
                  <a:solidFill>
                    <a:srgbClr val="035191"/>
                  </a:solidFill>
                </a:rPr>
                <a:t>vóór</a:t>
              </a:r>
              <a:r>
                <a:rPr lang="en-US" sz="2706" dirty="0">
                  <a:solidFill>
                    <a:srgbClr val="035191"/>
                  </a:solidFill>
                </a:rPr>
                <a:t> </a:t>
              </a:r>
              <a:r>
                <a:rPr lang="en-US" sz="2706" dirty="0" err="1">
                  <a:solidFill>
                    <a:srgbClr val="035191"/>
                  </a:solidFill>
                </a:rPr>
                <a:t>verkiezingen</a:t>
              </a:r>
              <a:endParaRPr lang="en-US" sz="2706" dirty="0">
                <a:solidFill>
                  <a:srgbClr val="035191"/>
                </a:solidFill>
              </a:endParaRPr>
            </a:p>
            <a:p>
              <a:pPr marL="584253" lvl="1" indent="-292125">
                <a:lnSpc>
                  <a:spcPct val="139985"/>
                </a:lnSpc>
                <a:buClr>
                  <a:srgbClr val="035191"/>
                </a:buClr>
                <a:buSzPts val="2706"/>
                <a:buFont typeface="Arial"/>
                <a:buChar char="•"/>
              </a:pPr>
              <a:r>
                <a:rPr lang="en-US" sz="2706" dirty="0" err="1">
                  <a:solidFill>
                    <a:srgbClr val="035191"/>
                  </a:solidFill>
                </a:rPr>
                <a:t>Reactie</a:t>
              </a:r>
              <a:r>
                <a:rPr lang="en-US" sz="2706" dirty="0">
                  <a:solidFill>
                    <a:srgbClr val="035191"/>
                  </a:solidFill>
                </a:rPr>
                <a:t> op </a:t>
              </a:r>
              <a:r>
                <a:rPr lang="en-US" sz="2706" dirty="0" err="1">
                  <a:solidFill>
                    <a:srgbClr val="035191"/>
                  </a:solidFill>
                </a:rPr>
                <a:t>coalitieakkoord</a:t>
              </a:r>
              <a:endParaRPr lang="en-US" sz="2706" dirty="0">
                <a:solidFill>
                  <a:srgbClr val="035191"/>
                </a:solidFill>
              </a:endParaRPr>
            </a:p>
            <a:p>
              <a:pPr marL="584253" lvl="1" indent="-292125">
                <a:lnSpc>
                  <a:spcPct val="139985"/>
                </a:lnSpc>
                <a:buClr>
                  <a:srgbClr val="035191"/>
                </a:buClr>
                <a:buSzPts val="2706"/>
                <a:buFont typeface="Arial"/>
                <a:buChar char="•"/>
              </a:pPr>
              <a:r>
                <a:rPr lang="en-US" sz="2706" dirty="0">
                  <a:solidFill>
                    <a:srgbClr val="035191"/>
                  </a:solidFill>
                </a:rPr>
                <a:t>…</a:t>
              </a:r>
            </a:p>
            <a:p>
              <a:pPr marL="584253" marR="0" lvl="1" indent="-292125" algn="l" rtl="0">
                <a:lnSpc>
                  <a:spcPct val="1399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706"/>
                <a:buFont typeface="Arial"/>
                <a:buChar char="•"/>
              </a:pPr>
              <a:endParaRPr lang="en-US" sz="2706" dirty="0">
                <a:solidFill>
                  <a:srgbClr val="035191"/>
                </a:solidFill>
              </a:endParaRPr>
            </a:p>
            <a:p>
              <a:pPr marL="0" marR="0" lvl="0" indent="0" algn="l" rtl="0">
                <a:lnSpc>
                  <a:spcPct val="934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6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8"/>
            <p:cNvSpPr txBox="1"/>
            <p:nvPr/>
          </p:nvSpPr>
          <p:spPr>
            <a:xfrm>
              <a:off x="11644640" y="-38100"/>
              <a:ext cx="9703867" cy="3876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2" name="Google Shape;382;p18"/>
          <p:cNvSpPr txBox="1"/>
          <p:nvPr/>
        </p:nvSpPr>
        <p:spPr>
          <a:xfrm>
            <a:off x="1243803" y="2137670"/>
            <a:ext cx="12376547" cy="75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45" b="0" i="0" u="none" strike="noStrike" cap="none" dirty="0">
                <a:solidFill>
                  <a:srgbClr val="03519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HET VERDRAG &amp; ADVOCACY</a:t>
            </a:r>
            <a:endParaRPr dirty="0"/>
          </a:p>
        </p:txBody>
      </p:sp>
      <p:sp>
        <p:nvSpPr>
          <p:cNvPr id="383" name="Google Shape;383;p18"/>
          <p:cNvSpPr/>
          <p:nvPr/>
        </p:nvSpPr>
        <p:spPr>
          <a:xfrm>
            <a:off x="10731288" y="3570140"/>
            <a:ext cx="6716860" cy="6716860"/>
          </a:xfrm>
          <a:custGeom>
            <a:avLst/>
            <a:gdLst/>
            <a:ahLst/>
            <a:cxnLst/>
            <a:rect l="l" t="t" r="r" b="b"/>
            <a:pathLst>
              <a:path w="6716860" h="6716860" extrusionOk="0">
                <a:moveTo>
                  <a:pt x="0" y="0"/>
                </a:moveTo>
                <a:lnTo>
                  <a:pt x="6716860" y="0"/>
                </a:lnTo>
                <a:lnTo>
                  <a:pt x="6716860" y="6716860"/>
                </a:lnTo>
                <a:lnTo>
                  <a:pt x="0" y="67168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384" name="Google Shape;384;p18"/>
          <p:cNvGrpSpPr/>
          <p:nvPr/>
        </p:nvGrpSpPr>
        <p:grpSpPr>
          <a:xfrm>
            <a:off x="11979027" y="4411751"/>
            <a:ext cx="4221382" cy="1530944"/>
            <a:chOff x="0" y="76200"/>
            <a:chExt cx="5628509" cy="2041258"/>
          </a:xfrm>
        </p:grpSpPr>
        <p:sp>
          <p:nvSpPr>
            <p:cNvPr id="385" name="Google Shape;385;p18"/>
            <p:cNvSpPr txBox="1"/>
            <p:nvPr/>
          </p:nvSpPr>
          <p:spPr>
            <a:xfrm>
              <a:off x="0" y="1120045"/>
              <a:ext cx="5628509" cy="9974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715" b="0" i="0" u="none" strike="noStrike" cap="none">
                  <a:solidFill>
                    <a:srgbClr val="FF66C4"/>
                  </a:solidFill>
                  <a:latin typeface="Arial"/>
                  <a:ea typeface="Arial"/>
                  <a:cs typeface="Arial"/>
                  <a:sym typeface="Arial"/>
                </a:rPr>
                <a:t>ADVOCACY</a:t>
              </a:r>
              <a:endParaRPr/>
            </a:p>
          </p:txBody>
        </p:sp>
        <p:sp>
          <p:nvSpPr>
            <p:cNvPr id="386" name="Google Shape;386;p18"/>
            <p:cNvSpPr txBox="1"/>
            <p:nvPr/>
          </p:nvSpPr>
          <p:spPr>
            <a:xfrm>
              <a:off x="0" y="76200"/>
              <a:ext cx="5628509" cy="860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8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45" b="0" i="0" u="none" strike="noStrike" cap="none">
                  <a:solidFill>
                    <a:srgbClr val="B2EDEF"/>
                  </a:solidFill>
                  <a:latin typeface="Arial"/>
                  <a:ea typeface="Arial"/>
                  <a:cs typeface="Arial"/>
                  <a:sym typeface="Arial"/>
                </a:rPr>
                <a:t>AWARENESS</a:t>
              </a:r>
              <a:endParaRPr/>
            </a:p>
            <a:p>
              <a:pPr marL="0" marR="0" lvl="0" indent="0" algn="ctr" rtl="0">
                <a:lnSpc>
                  <a:spcPct val="8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45" b="0" i="0" u="none" strike="noStrike" cap="none">
                  <a:solidFill>
                    <a:srgbClr val="B2EDEF"/>
                  </a:solidFill>
                  <a:latin typeface="Arial"/>
                  <a:ea typeface="Arial"/>
                  <a:cs typeface="Arial"/>
                  <a:sym typeface="Arial"/>
                </a:rPr>
                <a:t>ACTION</a:t>
              </a: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9"/>
          <p:cNvSpPr/>
          <p:nvPr/>
        </p:nvSpPr>
        <p:spPr>
          <a:xfrm>
            <a:off x="455209" y="487069"/>
            <a:ext cx="17377583" cy="9312861"/>
          </a:xfrm>
          <a:prstGeom prst="rect">
            <a:avLst/>
          </a:prstGeom>
          <a:solidFill>
            <a:srgbClr val="FFC1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9"/>
          <p:cNvSpPr txBox="1"/>
          <p:nvPr/>
        </p:nvSpPr>
        <p:spPr>
          <a:xfrm>
            <a:off x="10392792" y="2696982"/>
            <a:ext cx="6281918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2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43" b="0" i="0" u="none" strike="noStrike" cap="none">
                <a:solidFill>
                  <a:srgbClr val="F5FBF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NGO’S IN HET VERDRAG </a:t>
            </a:r>
            <a:endParaRPr/>
          </a:p>
        </p:txBody>
      </p:sp>
      <p:sp>
        <p:nvSpPr>
          <p:cNvPr id="393" name="Google Shape;393;p19"/>
          <p:cNvSpPr txBox="1"/>
          <p:nvPr/>
        </p:nvSpPr>
        <p:spPr>
          <a:xfrm>
            <a:off x="10333295" y="3947602"/>
            <a:ext cx="7025635" cy="563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8377" marR="0" lvl="1" indent="-342900" algn="l" rtl="0">
              <a:lnSpc>
                <a:spcPct val="139981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81"/>
              <a:buFont typeface="Arial" panose="020B0604020202020204" pitchFamily="34" charset="0"/>
              <a:buChar char="•"/>
            </a:pPr>
            <a:r>
              <a:rPr lang="en-US" sz="28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NGO’s </a:t>
            </a:r>
            <a:r>
              <a:rPr lang="en-US" sz="28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zijn</a:t>
            </a:r>
            <a:r>
              <a:rPr lang="en-US" sz="28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belangrijke</a:t>
            </a:r>
            <a:r>
              <a:rPr lang="en-US" sz="28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actoren</a:t>
            </a:r>
            <a:endParaRPr sz="2800" b="0" i="0" u="none" strike="noStrike" cap="none" dirty="0">
              <a:solidFill>
                <a:srgbClr val="03519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8377" marR="0" lvl="1" indent="-342900" algn="l" rtl="0">
              <a:lnSpc>
                <a:spcPct val="139981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81"/>
              <a:buFont typeface="Arial" panose="020B0604020202020204" pitchFamily="34" charset="0"/>
              <a:buChar char="•"/>
            </a:pPr>
            <a:r>
              <a:rPr lang="en-US" sz="28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Staten </a:t>
            </a:r>
            <a:r>
              <a:rPr lang="en-US" sz="28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moeten</a:t>
            </a:r>
            <a:r>
              <a:rPr lang="en-US" sz="28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samenwerken</a:t>
            </a:r>
            <a:r>
              <a:rPr lang="en-US" sz="28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met NGO’s </a:t>
            </a:r>
            <a:r>
              <a:rPr lang="en-US" sz="28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én</a:t>
            </a:r>
            <a:r>
              <a:rPr lang="en-US" sz="28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ze </a:t>
            </a:r>
            <a:r>
              <a:rPr lang="en-US" sz="28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ondersteunen</a:t>
            </a:r>
            <a:endParaRPr sz="2800" b="0" i="0" u="none" strike="noStrike" cap="none" dirty="0">
              <a:solidFill>
                <a:srgbClr val="03519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8377" marR="0" lvl="1" indent="-342900" algn="l" rtl="0">
              <a:lnSpc>
                <a:spcPct val="139981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81"/>
              <a:buFont typeface="Arial" panose="020B0604020202020204" pitchFamily="34" charset="0"/>
              <a:buChar char="•"/>
            </a:pPr>
            <a:r>
              <a:rPr lang="en-US" sz="28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NGO's </a:t>
            </a:r>
            <a:r>
              <a:rPr lang="en-US" sz="28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zijn</a:t>
            </a:r>
            <a:r>
              <a:rPr lang="en-US" sz="28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belangrijke</a:t>
            </a:r>
            <a:r>
              <a:rPr lang="en-US" sz="28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partners in het </a:t>
            </a:r>
            <a:r>
              <a:rPr lang="en-US" sz="28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toezicht</a:t>
            </a:r>
            <a:r>
              <a:rPr lang="en-US" sz="28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op de </a:t>
            </a:r>
            <a:r>
              <a:rPr lang="en-US" sz="28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implementatie</a:t>
            </a:r>
            <a:r>
              <a:rPr lang="en-US" sz="28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van het </a:t>
            </a:r>
            <a:r>
              <a:rPr lang="en-US" sz="28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verdrag</a:t>
            </a:r>
            <a:endParaRPr sz="2800" b="0" i="0" u="none" strike="noStrike" cap="none" dirty="0">
              <a:solidFill>
                <a:srgbClr val="03519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8377" marR="0" lvl="1" indent="-342900" algn="l" rtl="0">
              <a:lnSpc>
                <a:spcPct val="139981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81"/>
              <a:buFont typeface="Arial" panose="020B0604020202020204" pitchFamily="34" charset="0"/>
              <a:buChar char="•"/>
            </a:pPr>
            <a:r>
              <a:rPr lang="en-US" sz="28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Schaduwrapportage</a:t>
            </a:r>
            <a:r>
              <a:rPr lang="en-US" sz="28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800" dirty="0"/>
          </a:p>
          <a:p>
            <a:pPr marL="0" marR="0" lvl="0" indent="0" algn="l" rtl="0">
              <a:lnSpc>
                <a:spcPct val="13998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81" b="0" i="0" u="none" strike="noStrike" cap="none" dirty="0">
              <a:solidFill>
                <a:srgbClr val="03519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3998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81" b="0" i="0" u="none" strike="noStrike" cap="none" dirty="0">
              <a:solidFill>
                <a:srgbClr val="03519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3998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81" b="0" i="0" u="none" strike="noStrike" cap="none" dirty="0">
              <a:solidFill>
                <a:srgbClr val="0351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19"/>
          <p:cNvSpPr txBox="1"/>
          <p:nvPr/>
        </p:nvSpPr>
        <p:spPr>
          <a:xfrm>
            <a:off x="7192336" y="970992"/>
            <a:ext cx="6281918" cy="262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14" b="1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HET VERDRAG VAN ISTANBUL</a:t>
            </a:r>
            <a:endParaRPr dirty="0"/>
          </a:p>
        </p:txBody>
      </p:sp>
      <p:sp>
        <p:nvSpPr>
          <p:cNvPr id="395" name="Google Shape;395;p19"/>
          <p:cNvSpPr/>
          <p:nvPr/>
        </p:nvSpPr>
        <p:spPr>
          <a:xfrm>
            <a:off x="10405865" y="1358680"/>
            <a:ext cx="2071951" cy="75542"/>
          </a:xfrm>
          <a:custGeom>
            <a:avLst/>
            <a:gdLst/>
            <a:ahLst/>
            <a:cxnLst/>
            <a:rect l="l" t="t" r="r" b="b"/>
            <a:pathLst>
              <a:path w="2071951" h="75542" extrusionOk="0">
                <a:moveTo>
                  <a:pt x="0" y="0"/>
                </a:moveTo>
                <a:lnTo>
                  <a:pt x="2071951" y="0"/>
                </a:lnTo>
                <a:lnTo>
                  <a:pt x="2071951" y="75542"/>
                </a:lnTo>
                <a:lnTo>
                  <a:pt x="0" y="755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21364" b="-1321364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96" name="Google Shape;396;p19"/>
          <p:cNvSpPr/>
          <p:nvPr/>
        </p:nvSpPr>
        <p:spPr>
          <a:xfrm>
            <a:off x="1434780" y="1980279"/>
            <a:ext cx="7931254" cy="6326442"/>
          </a:xfrm>
          <a:custGeom>
            <a:avLst/>
            <a:gdLst/>
            <a:ahLst/>
            <a:cxnLst/>
            <a:rect l="l" t="t" r="r" b="b"/>
            <a:pathLst>
              <a:path w="7931254" h="6326442" extrusionOk="0">
                <a:moveTo>
                  <a:pt x="0" y="0"/>
                </a:moveTo>
                <a:lnTo>
                  <a:pt x="7931254" y="0"/>
                </a:lnTo>
                <a:lnTo>
                  <a:pt x="7931254" y="6326442"/>
                </a:lnTo>
                <a:lnTo>
                  <a:pt x="0" y="6326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19647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397" name="Google Shape;397;p19"/>
          <p:cNvGrpSpPr/>
          <p:nvPr/>
        </p:nvGrpSpPr>
        <p:grpSpPr>
          <a:xfrm>
            <a:off x="3734464" y="2110674"/>
            <a:ext cx="2931152" cy="1646646"/>
            <a:chOff x="0" y="-142660"/>
            <a:chExt cx="3908203" cy="2195528"/>
          </a:xfrm>
        </p:grpSpPr>
        <p:sp>
          <p:nvSpPr>
            <p:cNvPr id="398" name="Google Shape;398;p19"/>
            <p:cNvSpPr txBox="1"/>
            <p:nvPr/>
          </p:nvSpPr>
          <p:spPr>
            <a:xfrm rot="-188564">
              <a:off x="118071" y="-48498"/>
              <a:ext cx="3469836" cy="12664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70" b="0" i="1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we are</a:t>
              </a:r>
              <a:endParaRPr/>
            </a:p>
          </p:txBody>
        </p:sp>
        <p:sp>
          <p:nvSpPr>
            <p:cNvPr id="399" name="Google Shape;399;p19"/>
            <p:cNvSpPr txBox="1"/>
            <p:nvPr/>
          </p:nvSpPr>
          <p:spPr>
            <a:xfrm>
              <a:off x="0" y="702799"/>
              <a:ext cx="3908203" cy="135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70" b="1" i="1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an ngo!</a:t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08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455209" y="487069"/>
            <a:ext cx="17377583" cy="93128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" name="Google Shape;89;p1"/>
          <p:cNvGrpSpPr/>
          <p:nvPr/>
        </p:nvGrpSpPr>
        <p:grpSpPr>
          <a:xfrm>
            <a:off x="1982880" y="2001013"/>
            <a:ext cx="14322241" cy="7531098"/>
            <a:chOff x="0" y="-66675"/>
            <a:chExt cx="19096321" cy="10041464"/>
          </a:xfrm>
        </p:grpSpPr>
        <p:sp>
          <p:nvSpPr>
            <p:cNvPr id="90" name="Google Shape;90;p1"/>
            <p:cNvSpPr txBox="1"/>
            <p:nvPr/>
          </p:nvSpPr>
          <p:spPr>
            <a:xfrm>
              <a:off x="0" y="2393555"/>
              <a:ext cx="19096321" cy="4052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49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125" b="0" i="0" u="none" strike="noStrike" cap="none">
                  <a:solidFill>
                    <a:srgbClr val="03519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HET VERDRAG VAN ISTANBUL</a:t>
              </a:r>
              <a:endParaRPr/>
            </a:p>
          </p:txBody>
        </p:sp>
        <p:sp>
          <p:nvSpPr>
            <p:cNvPr id="91" name="Google Shape;91;p1"/>
            <p:cNvSpPr txBox="1"/>
            <p:nvPr/>
          </p:nvSpPr>
          <p:spPr>
            <a:xfrm>
              <a:off x="0" y="6798691"/>
              <a:ext cx="19096321" cy="19186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1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278" b="1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EN WAT HET BETEKENT VOOR SOROPTIMISTEN</a:t>
              </a:r>
              <a:endParaRPr dirty="0"/>
            </a:p>
          </p:txBody>
        </p:sp>
        <p:sp>
          <p:nvSpPr>
            <p:cNvPr id="92" name="Google Shape;92;p1"/>
            <p:cNvSpPr txBox="1"/>
            <p:nvPr/>
          </p:nvSpPr>
          <p:spPr>
            <a:xfrm>
              <a:off x="0" y="-66675"/>
              <a:ext cx="19096200" cy="63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3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80" b="0" i="0" u="none" strike="noStrike" cap="none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UNIE VAN SOROPTIMISTCLUBS</a:t>
              </a:r>
              <a:endParaRPr/>
            </a:p>
          </p:txBody>
        </p:sp>
        <p:sp>
          <p:nvSpPr>
            <p:cNvPr id="93" name="Google Shape;93;p1"/>
            <p:cNvSpPr txBox="1"/>
            <p:nvPr/>
          </p:nvSpPr>
          <p:spPr>
            <a:xfrm>
              <a:off x="0" y="9409252"/>
              <a:ext cx="19096321" cy="5655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99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" name="Google Shape;94;p1"/>
          <p:cNvSpPr/>
          <p:nvPr/>
        </p:nvSpPr>
        <p:spPr>
          <a:xfrm>
            <a:off x="4055918" y="665634"/>
            <a:ext cx="9362543" cy="8592666"/>
          </a:xfrm>
          <a:custGeom>
            <a:avLst/>
            <a:gdLst/>
            <a:ahLst/>
            <a:cxnLst/>
            <a:rect l="l" t="t" r="r" b="b"/>
            <a:pathLst>
              <a:path w="9362543" h="8592666" extrusionOk="0">
                <a:moveTo>
                  <a:pt x="0" y="0"/>
                </a:moveTo>
                <a:lnTo>
                  <a:pt x="9362543" y="0"/>
                </a:lnTo>
                <a:lnTo>
                  <a:pt x="9362543" y="8592666"/>
                </a:lnTo>
                <a:lnTo>
                  <a:pt x="0" y="85926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8999"/>
            </a:blip>
            <a:stretch>
              <a:fillRect t="-4733" b="-4223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95" name="Google Shape;95;p1"/>
          <p:cNvSpPr/>
          <p:nvPr/>
        </p:nvSpPr>
        <p:spPr>
          <a:xfrm>
            <a:off x="16472896" y="665634"/>
            <a:ext cx="976690" cy="976690"/>
          </a:xfrm>
          <a:custGeom>
            <a:avLst/>
            <a:gdLst/>
            <a:ahLst/>
            <a:cxnLst/>
            <a:rect l="l" t="t" r="r" b="b"/>
            <a:pathLst>
              <a:path w="976690" h="976690" extrusionOk="0">
                <a:moveTo>
                  <a:pt x="0" y="0"/>
                </a:moveTo>
                <a:lnTo>
                  <a:pt x="976691" y="0"/>
                </a:lnTo>
                <a:lnTo>
                  <a:pt x="976691" y="976691"/>
                </a:lnTo>
                <a:lnTo>
                  <a:pt x="0" y="9766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08"/>
        </a:solidFill>
        <a:effectLst/>
      </p:bgPr>
    </p:bg>
    <p:spTree>
      <p:nvGrpSpPr>
        <p:cNvPr id="1" name="Shape 403">
          <a:extLst>
            <a:ext uri="{FF2B5EF4-FFF2-40B4-BE49-F238E27FC236}">
              <a16:creationId xmlns:a16="http://schemas.microsoft.com/office/drawing/2014/main" id="{DDD20504-996F-1EE6-8076-A41CBC575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0">
            <a:extLst>
              <a:ext uri="{FF2B5EF4-FFF2-40B4-BE49-F238E27FC236}">
                <a16:creationId xmlns:a16="http://schemas.microsoft.com/office/drawing/2014/main" id="{89F21284-7495-F804-81C4-32A64657440C}"/>
              </a:ext>
            </a:extLst>
          </p:cNvPr>
          <p:cNvSpPr/>
          <p:nvPr/>
        </p:nvSpPr>
        <p:spPr>
          <a:xfrm>
            <a:off x="8186057" y="-2565608"/>
            <a:ext cx="9477829" cy="13212606"/>
          </a:xfrm>
          <a:custGeom>
            <a:avLst/>
            <a:gdLst/>
            <a:ahLst/>
            <a:cxnLst/>
            <a:rect l="l" t="t" r="r" b="b"/>
            <a:pathLst>
              <a:path w="8125913" h="13212606" extrusionOk="0">
                <a:moveTo>
                  <a:pt x="0" y="0"/>
                </a:moveTo>
                <a:lnTo>
                  <a:pt x="8125913" y="0"/>
                </a:lnTo>
                <a:lnTo>
                  <a:pt x="8125913" y="13212606"/>
                </a:lnTo>
                <a:lnTo>
                  <a:pt x="0" y="132126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1297" r="-31296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405" name="Google Shape;405;p20">
            <a:extLst>
              <a:ext uri="{FF2B5EF4-FFF2-40B4-BE49-F238E27FC236}">
                <a16:creationId xmlns:a16="http://schemas.microsoft.com/office/drawing/2014/main" id="{5A7FE222-7155-2CE5-0E7A-24504CC5503C}"/>
              </a:ext>
            </a:extLst>
          </p:cNvPr>
          <p:cNvGrpSpPr/>
          <p:nvPr/>
        </p:nvGrpSpPr>
        <p:grpSpPr>
          <a:xfrm>
            <a:off x="8937178" y="184221"/>
            <a:ext cx="6421885" cy="2801897"/>
            <a:chOff x="-1240169" y="72529"/>
            <a:chExt cx="8562513" cy="3735864"/>
          </a:xfrm>
        </p:grpSpPr>
        <p:sp>
          <p:nvSpPr>
            <p:cNvPr id="406" name="Google Shape;406;p20">
              <a:extLst>
                <a:ext uri="{FF2B5EF4-FFF2-40B4-BE49-F238E27FC236}">
                  <a16:creationId xmlns:a16="http://schemas.microsoft.com/office/drawing/2014/main" id="{E8614C54-C46C-CBE3-E158-7487805E7726}"/>
                </a:ext>
              </a:extLst>
            </p:cNvPr>
            <p:cNvSpPr txBox="1"/>
            <p:nvPr/>
          </p:nvSpPr>
          <p:spPr>
            <a:xfrm>
              <a:off x="-1240169" y="857580"/>
              <a:ext cx="7322344" cy="20904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245" b="0" i="0" u="none" strike="noStrike" cap="none" dirty="0">
                  <a:solidFill>
                    <a:srgbClr val="03519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15 PUNTEN VOOR DE GEMEENTE </a:t>
              </a:r>
              <a:endParaRPr dirty="0"/>
            </a:p>
          </p:txBody>
        </p:sp>
        <p:sp>
          <p:nvSpPr>
            <p:cNvPr id="407" name="Google Shape;407;p20">
              <a:extLst>
                <a:ext uri="{FF2B5EF4-FFF2-40B4-BE49-F238E27FC236}">
                  <a16:creationId xmlns:a16="http://schemas.microsoft.com/office/drawing/2014/main" id="{02CE0784-DCDB-112B-0490-C494AA33ED5D}"/>
                </a:ext>
              </a:extLst>
            </p:cNvPr>
            <p:cNvSpPr txBox="1"/>
            <p:nvPr/>
          </p:nvSpPr>
          <p:spPr>
            <a:xfrm>
              <a:off x="0" y="3257669"/>
              <a:ext cx="7322344" cy="5507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98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20">
              <a:extLst>
                <a:ext uri="{FF2B5EF4-FFF2-40B4-BE49-F238E27FC236}">
                  <a16:creationId xmlns:a16="http://schemas.microsoft.com/office/drawing/2014/main" id="{E6299190-2D83-8862-70ED-D36230070438}"/>
                </a:ext>
              </a:extLst>
            </p:cNvPr>
            <p:cNvSpPr txBox="1"/>
            <p:nvPr/>
          </p:nvSpPr>
          <p:spPr>
            <a:xfrm>
              <a:off x="-1240169" y="72529"/>
              <a:ext cx="7322344" cy="406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15" b="1" dirty="0">
                  <a:solidFill>
                    <a:srgbClr val="555555"/>
                  </a:solidFill>
                </a:rPr>
                <a:t>HET </a:t>
              </a:r>
              <a:r>
                <a:rPr lang="en-US" sz="1415" b="1" i="0" u="none" strike="noStrike" cap="none" dirty="0">
                  <a:solidFill>
                    <a:srgbClr val="555555"/>
                  </a:solidFill>
                  <a:latin typeface="Arial"/>
                  <a:ea typeface="Arial"/>
                  <a:cs typeface="Arial"/>
                  <a:sym typeface="Arial"/>
                </a:rPr>
                <a:t>VERDRAG VAN ISTANBUL</a:t>
              </a:r>
              <a:endParaRPr dirty="0"/>
            </a:p>
          </p:txBody>
        </p:sp>
      </p:grpSp>
      <p:sp>
        <p:nvSpPr>
          <p:cNvPr id="409" name="Google Shape;409;p20">
            <a:extLst>
              <a:ext uri="{FF2B5EF4-FFF2-40B4-BE49-F238E27FC236}">
                <a16:creationId xmlns:a16="http://schemas.microsoft.com/office/drawing/2014/main" id="{6AF85622-C382-0959-B1F6-48E6B857A683}"/>
              </a:ext>
            </a:extLst>
          </p:cNvPr>
          <p:cNvSpPr/>
          <p:nvPr/>
        </p:nvSpPr>
        <p:spPr>
          <a:xfrm>
            <a:off x="8937178" y="527185"/>
            <a:ext cx="1815752" cy="66201"/>
          </a:xfrm>
          <a:custGeom>
            <a:avLst/>
            <a:gdLst/>
            <a:ahLst/>
            <a:cxnLst/>
            <a:rect l="l" t="t" r="r" b="b"/>
            <a:pathLst>
              <a:path w="1815752" h="66201" extrusionOk="0">
                <a:moveTo>
                  <a:pt x="0" y="0"/>
                </a:moveTo>
                <a:lnTo>
                  <a:pt x="1815752" y="0"/>
                </a:lnTo>
                <a:lnTo>
                  <a:pt x="1815752" y="66201"/>
                </a:lnTo>
                <a:lnTo>
                  <a:pt x="0" y="66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321364" b="-1321364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410" name="Google Shape;410;p20">
            <a:extLst>
              <a:ext uri="{FF2B5EF4-FFF2-40B4-BE49-F238E27FC236}">
                <a16:creationId xmlns:a16="http://schemas.microsoft.com/office/drawing/2014/main" id="{A178EB04-244B-0B05-59CA-FAEE5AB9B5EF}"/>
              </a:ext>
            </a:extLst>
          </p:cNvPr>
          <p:cNvSpPr/>
          <p:nvPr/>
        </p:nvSpPr>
        <p:spPr>
          <a:xfrm>
            <a:off x="14868320" y="-79602"/>
            <a:ext cx="2144238" cy="2216604"/>
          </a:xfrm>
          <a:custGeom>
            <a:avLst/>
            <a:gdLst/>
            <a:ahLst/>
            <a:cxnLst/>
            <a:rect l="l" t="t" r="r" b="b"/>
            <a:pathLst>
              <a:path w="2144238" h="2216604" extrusionOk="0">
                <a:moveTo>
                  <a:pt x="0" y="0"/>
                </a:moveTo>
                <a:lnTo>
                  <a:pt x="2144238" y="0"/>
                </a:lnTo>
                <a:lnTo>
                  <a:pt x="2144238" y="2216604"/>
                </a:lnTo>
                <a:lnTo>
                  <a:pt x="0" y="22166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10086" t="-103472" r="-87541" b="-84446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411" name="Google Shape;411;p20">
            <a:extLst>
              <a:ext uri="{FF2B5EF4-FFF2-40B4-BE49-F238E27FC236}">
                <a16:creationId xmlns:a16="http://schemas.microsoft.com/office/drawing/2014/main" id="{0E0FE647-A382-5DE2-B976-9480D3435AF8}"/>
              </a:ext>
            </a:extLst>
          </p:cNvPr>
          <p:cNvSpPr txBox="1"/>
          <p:nvPr/>
        </p:nvSpPr>
        <p:spPr>
          <a:xfrm>
            <a:off x="8623606" y="2358295"/>
            <a:ext cx="8836258" cy="8273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Coördinatie</a:t>
            </a:r>
            <a:endParaRPr lang="en-US" sz="2400" b="0" i="0" u="none" strike="noStrike" cap="none" dirty="0">
              <a:solidFill>
                <a:srgbClr val="03519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dirty="0">
                <a:solidFill>
                  <a:srgbClr val="035191"/>
                </a:solidFill>
              </a:rPr>
              <a:t> </a:t>
            </a:r>
            <a:r>
              <a:rPr lang="en-US" sz="2400" dirty="0" err="1">
                <a:solidFill>
                  <a:srgbClr val="035191"/>
                </a:solidFill>
              </a:rPr>
              <a:t>Gendersensitief</a:t>
            </a:r>
            <a:r>
              <a:rPr lang="en-US" sz="2400" dirty="0">
                <a:solidFill>
                  <a:srgbClr val="035191"/>
                </a:solidFill>
              </a:rPr>
              <a:t> </a:t>
            </a:r>
            <a:r>
              <a:rPr lang="en-US" sz="2400" dirty="0" err="1">
                <a:solidFill>
                  <a:srgbClr val="035191"/>
                </a:solidFill>
              </a:rPr>
              <a:t>beleid</a:t>
            </a:r>
            <a:r>
              <a:rPr lang="en-US" sz="2400" dirty="0">
                <a:solidFill>
                  <a:srgbClr val="035191"/>
                </a:solidFill>
              </a:rPr>
              <a:t> </a:t>
            </a:r>
            <a:r>
              <a:rPr lang="en-US" sz="2400" dirty="0" err="1">
                <a:solidFill>
                  <a:srgbClr val="035191"/>
                </a:solidFill>
              </a:rPr>
              <a:t>en</a:t>
            </a:r>
            <a:r>
              <a:rPr lang="en-US" sz="2400" dirty="0">
                <a:solidFill>
                  <a:srgbClr val="035191"/>
                </a:solidFill>
              </a:rPr>
              <a:t> </a:t>
            </a:r>
            <a:r>
              <a:rPr lang="en-US" sz="2400" dirty="0" err="1">
                <a:solidFill>
                  <a:srgbClr val="035191"/>
                </a:solidFill>
              </a:rPr>
              <a:t>uitvoering</a:t>
            </a:r>
            <a:endParaRPr lang="en-US" sz="2400" b="0" i="0" u="none" strike="noStrike" cap="none" dirty="0">
              <a:solidFill>
                <a:srgbClr val="03519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Preventie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bewustwording</a:t>
            </a:r>
            <a:endParaRPr sz="2400" dirty="0"/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Training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deskundigheidsbevordering</a:t>
            </a:r>
            <a:endParaRPr sz="2400" dirty="0"/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Laagdrempelige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meldpunten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toegankelijke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informatie</a:t>
            </a:r>
            <a:endParaRPr sz="2400" dirty="0"/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Bescherming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veiligheid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slachtoffers</a:t>
            </a:r>
            <a:endParaRPr lang="en-US" sz="2400" b="0" i="0" u="none" strike="noStrike" cap="none" dirty="0">
              <a:solidFill>
                <a:srgbClr val="03519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dirty="0">
                <a:solidFill>
                  <a:srgbClr val="035191"/>
                </a:solidFill>
              </a:rPr>
              <a:t> (Ex)</a:t>
            </a:r>
            <a:r>
              <a:rPr lang="en-US" sz="2400" dirty="0" err="1">
                <a:solidFill>
                  <a:srgbClr val="035191"/>
                </a:solidFill>
              </a:rPr>
              <a:t>partnergeweld</a:t>
            </a:r>
            <a:r>
              <a:rPr lang="en-US" sz="2400" dirty="0">
                <a:solidFill>
                  <a:srgbClr val="035191"/>
                </a:solidFill>
              </a:rPr>
              <a:t> </a:t>
            </a:r>
            <a:r>
              <a:rPr lang="en-US" sz="2400" dirty="0" err="1">
                <a:solidFill>
                  <a:srgbClr val="035191"/>
                </a:solidFill>
              </a:rPr>
              <a:t>erkennen</a:t>
            </a:r>
            <a:r>
              <a:rPr lang="en-US" sz="2400" dirty="0">
                <a:solidFill>
                  <a:srgbClr val="035191"/>
                </a:solidFill>
              </a:rPr>
              <a:t> </a:t>
            </a:r>
            <a:r>
              <a:rPr lang="en-US" sz="2400" dirty="0" err="1">
                <a:solidFill>
                  <a:srgbClr val="035191"/>
                </a:solidFill>
              </a:rPr>
              <a:t>als</a:t>
            </a:r>
            <a:r>
              <a:rPr lang="en-US" sz="2400" dirty="0">
                <a:solidFill>
                  <a:srgbClr val="035191"/>
                </a:solidFill>
              </a:rPr>
              <a:t> </a:t>
            </a:r>
            <a:r>
              <a:rPr lang="en-US" sz="2400" dirty="0" err="1">
                <a:solidFill>
                  <a:srgbClr val="035191"/>
                </a:solidFill>
              </a:rPr>
              <a:t>machts</a:t>
            </a:r>
            <a:r>
              <a:rPr lang="en-US" sz="2400" dirty="0">
                <a:solidFill>
                  <a:srgbClr val="035191"/>
                </a:solidFill>
              </a:rPr>
              <a:t>- </a:t>
            </a:r>
            <a:r>
              <a:rPr lang="en-US" sz="2400" dirty="0" err="1">
                <a:solidFill>
                  <a:srgbClr val="035191"/>
                </a:solidFill>
              </a:rPr>
              <a:t>en</a:t>
            </a:r>
            <a:r>
              <a:rPr lang="en-US" sz="2400" dirty="0">
                <a:solidFill>
                  <a:srgbClr val="035191"/>
                </a:solidFill>
              </a:rPr>
              <a:t> </a:t>
            </a:r>
            <a:r>
              <a:rPr lang="en-US" sz="2400" dirty="0" err="1">
                <a:solidFill>
                  <a:srgbClr val="035191"/>
                </a:solidFill>
              </a:rPr>
              <a:t>controlegeweld</a:t>
            </a:r>
            <a:endParaRPr sz="2400" dirty="0"/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Voldoende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gespecialiseerde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opvang</a:t>
            </a:r>
            <a:endParaRPr sz="2400" dirty="0"/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Multidisciplinaire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samenwerking</a:t>
            </a:r>
            <a:endParaRPr sz="2400" dirty="0"/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Steun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herstel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voor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slachtoffers</a:t>
            </a:r>
            <a:endParaRPr sz="2400" dirty="0"/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Aanpak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van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plegers</a:t>
            </a:r>
            <a:endParaRPr sz="2400" dirty="0"/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Aandacht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voor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kwetsbare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groepen</a:t>
            </a:r>
            <a:endParaRPr lang="en-US" sz="2400" b="0" i="0" u="none" strike="noStrike" cap="none" dirty="0">
              <a:solidFill>
                <a:srgbClr val="03519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dirty="0">
                <a:solidFill>
                  <a:srgbClr val="035191"/>
                </a:solidFill>
              </a:rPr>
              <a:t> </a:t>
            </a:r>
            <a:r>
              <a:rPr lang="en-US" sz="2400" dirty="0" err="1">
                <a:solidFill>
                  <a:srgbClr val="035191"/>
                </a:solidFill>
              </a:rPr>
              <a:t>Kinderen</a:t>
            </a:r>
            <a:r>
              <a:rPr lang="en-US" sz="2400" dirty="0">
                <a:solidFill>
                  <a:srgbClr val="035191"/>
                </a:solidFill>
              </a:rPr>
              <a:t> </a:t>
            </a:r>
            <a:r>
              <a:rPr lang="en-US" sz="2400" dirty="0" err="1">
                <a:solidFill>
                  <a:srgbClr val="035191"/>
                </a:solidFill>
              </a:rPr>
              <a:t>als</a:t>
            </a:r>
            <a:r>
              <a:rPr lang="en-US" sz="2400" dirty="0">
                <a:solidFill>
                  <a:srgbClr val="035191"/>
                </a:solidFill>
              </a:rPr>
              <a:t> </a:t>
            </a:r>
            <a:r>
              <a:rPr lang="en-US" sz="2400" dirty="0" err="1">
                <a:solidFill>
                  <a:srgbClr val="035191"/>
                </a:solidFill>
              </a:rPr>
              <a:t>medeslachtoffers</a:t>
            </a:r>
            <a:r>
              <a:rPr lang="en-US" sz="2400" dirty="0">
                <a:solidFill>
                  <a:srgbClr val="035191"/>
                </a:solidFill>
              </a:rPr>
              <a:t> </a:t>
            </a:r>
            <a:r>
              <a:rPr lang="en-US" sz="2400" dirty="0" err="1">
                <a:solidFill>
                  <a:srgbClr val="035191"/>
                </a:solidFill>
              </a:rPr>
              <a:t>zien</a:t>
            </a:r>
            <a:endParaRPr sz="2400" dirty="0"/>
          </a:p>
          <a:p>
            <a:pPr marL="458260" lvl="1" indent="-229130">
              <a:lnSpc>
                <a:spcPct val="140009"/>
              </a:lnSpc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Monitoring,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dataverzameling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evaluatie</a:t>
            </a:r>
            <a:endParaRPr lang="en-US" sz="2400" b="0" i="0" u="none" strike="noStrike" cap="none" dirty="0">
              <a:solidFill>
                <a:srgbClr val="03519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8260" lvl="1" indent="-229130">
              <a:lnSpc>
                <a:spcPct val="140009"/>
              </a:lnSpc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dirty="0">
                <a:solidFill>
                  <a:srgbClr val="035191"/>
                </a:solidFill>
              </a:rPr>
              <a:t> </a:t>
            </a:r>
            <a:r>
              <a:rPr lang="en-US" sz="2400" dirty="0" err="1">
                <a:solidFill>
                  <a:srgbClr val="035191"/>
                </a:solidFill>
              </a:rPr>
              <a:t>Duurzame</a:t>
            </a:r>
            <a:r>
              <a:rPr lang="en-US" sz="2400" dirty="0">
                <a:solidFill>
                  <a:srgbClr val="035191"/>
                </a:solidFill>
              </a:rPr>
              <a:t> </a:t>
            </a:r>
            <a:r>
              <a:rPr lang="en-US" sz="2400" dirty="0" err="1">
                <a:solidFill>
                  <a:srgbClr val="035191"/>
                </a:solidFill>
              </a:rPr>
              <a:t>en</a:t>
            </a:r>
            <a:r>
              <a:rPr lang="en-US" sz="2400" dirty="0">
                <a:solidFill>
                  <a:srgbClr val="035191"/>
                </a:solidFill>
              </a:rPr>
              <a:t> </a:t>
            </a:r>
            <a:r>
              <a:rPr lang="en-US" sz="2400" dirty="0" err="1">
                <a:solidFill>
                  <a:srgbClr val="035191"/>
                </a:solidFill>
              </a:rPr>
              <a:t>toereikende</a:t>
            </a:r>
            <a:r>
              <a:rPr lang="en-US" sz="2400" dirty="0">
                <a:solidFill>
                  <a:srgbClr val="035191"/>
                </a:solidFill>
              </a:rPr>
              <a:t> financiering</a:t>
            </a:r>
            <a:endParaRPr sz="2400" dirty="0"/>
          </a:p>
          <a:p>
            <a:pPr marL="0" marR="0" lvl="0" indent="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0351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20">
            <a:extLst>
              <a:ext uri="{FF2B5EF4-FFF2-40B4-BE49-F238E27FC236}">
                <a16:creationId xmlns:a16="http://schemas.microsoft.com/office/drawing/2014/main" id="{D939A293-41E6-49B1-BF2E-82389A98AD9F}"/>
              </a:ext>
            </a:extLst>
          </p:cNvPr>
          <p:cNvSpPr/>
          <p:nvPr/>
        </p:nvSpPr>
        <p:spPr>
          <a:xfrm>
            <a:off x="-142334" y="4551847"/>
            <a:ext cx="8602730" cy="5735153"/>
          </a:xfrm>
          <a:custGeom>
            <a:avLst/>
            <a:gdLst/>
            <a:ahLst/>
            <a:cxnLst/>
            <a:rect l="l" t="t" r="r" b="b"/>
            <a:pathLst>
              <a:path w="8602730" h="5735153" extrusionOk="0">
                <a:moveTo>
                  <a:pt x="0" y="0"/>
                </a:moveTo>
                <a:lnTo>
                  <a:pt x="8602730" y="0"/>
                </a:lnTo>
                <a:lnTo>
                  <a:pt x="8602730" y="5735153"/>
                </a:lnTo>
                <a:lnTo>
                  <a:pt x="0" y="57351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928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08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1"/>
          <p:cNvSpPr/>
          <p:nvPr/>
        </p:nvSpPr>
        <p:spPr>
          <a:xfrm>
            <a:off x="452378" y="3318907"/>
            <a:ext cx="3039745" cy="3174307"/>
          </a:xfrm>
          <a:custGeom>
            <a:avLst/>
            <a:gdLst/>
            <a:ahLst/>
            <a:cxnLst/>
            <a:rect l="l" t="t" r="r" b="b"/>
            <a:pathLst>
              <a:path w="3039745" h="3174307" extrusionOk="0">
                <a:moveTo>
                  <a:pt x="0" y="0"/>
                </a:moveTo>
                <a:lnTo>
                  <a:pt x="3039745" y="0"/>
                </a:lnTo>
                <a:lnTo>
                  <a:pt x="3039745" y="3174307"/>
                </a:lnTo>
                <a:lnTo>
                  <a:pt x="0" y="31743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4532" t="-124123" r="-111452" b="-107199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418" name="Google Shape;418;p21"/>
          <p:cNvGrpSpPr/>
          <p:nvPr/>
        </p:nvGrpSpPr>
        <p:grpSpPr>
          <a:xfrm>
            <a:off x="3846451" y="489580"/>
            <a:ext cx="12898410" cy="9500339"/>
            <a:chOff x="0" y="0"/>
            <a:chExt cx="17197879" cy="12667118"/>
          </a:xfrm>
        </p:grpSpPr>
        <p:sp>
          <p:nvSpPr>
            <p:cNvPr id="419" name="Google Shape;419;p21"/>
            <p:cNvSpPr txBox="1"/>
            <p:nvPr/>
          </p:nvSpPr>
          <p:spPr>
            <a:xfrm>
              <a:off x="0" y="0"/>
              <a:ext cx="17197879" cy="770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859" b="0" i="0" u="none" strike="noStrike" cap="none">
                  <a:solidFill>
                    <a:srgbClr val="03519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STELLINGEN / TER BESPREKING</a:t>
              </a:r>
              <a:endParaRPr/>
            </a:p>
          </p:txBody>
        </p:sp>
        <p:sp>
          <p:nvSpPr>
            <p:cNvPr id="420" name="Google Shape;420;p21"/>
            <p:cNvSpPr txBox="1"/>
            <p:nvPr/>
          </p:nvSpPr>
          <p:spPr>
            <a:xfrm>
              <a:off x="0" y="1451741"/>
              <a:ext cx="17197879" cy="112153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169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3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STELLING 1</a:t>
              </a:r>
              <a:endParaRPr dirty="0"/>
            </a:p>
            <a:p>
              <a:pPr marL="0" marR="0" lvl="0" indent="0" algn="l" rtl="0">
                <a:lnSpc>
                  <a:spcPct val="13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De Soroptimistclubs van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onze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Unie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zouden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in de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gemeenten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waar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ze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actief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zijn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aandacht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moeten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vragen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voor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het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Verdrag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van Istanbul. Door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bijvoorbeeld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na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te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gaan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of de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gemeente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zich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houdt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aan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de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vereisten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van het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Verdrag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dirty="0"/>
            </a:p>
            <a:p>
              <a:pPr marL="0" marR="0" lvl="0" indent="0" algn="l" rtl="0">
                <a:lnSpc>
                  <a:spcPct val="13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69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3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STELLING 2</a:t>
              </a:r>
              <a:endParaRPr dirty="0"/>
            </a:p>
            <a:p>
              <a:pPr marL="0" marR="0" lvl="0" indent="0" algn="l" rtl="0">
                <a:lnSpc>
                  <a:spcPct val="13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Als we met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elkaar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(100 clubs!) op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een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aantal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punten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gaan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monitoren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verzamelen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we data (benchmark)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kunnen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we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bijvoorbeeld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voor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de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schaduwrapportage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harde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feiten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presenteren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dirty="0"/>
            </a:p>
            <a:p>
              <a:pPr marL="0" marR="0" lvl="0" indent="0" algn="l" rtl="0">
                <a:lnSpc>
                  <a:spcPct val="13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 </a:t>
              </a:r>
              <a:endParaRPr dirty="0"/>
            </a:p>
            <a:p>
              <a:pPr marL="0" marR="0" lvl="0" indent="0" algn="l" rtl="0">
                <a:lnSpc>
                  <a:spcPct val="13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69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3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VRAAG</a:t>
              </a:r>
              <a:endParaRPr dirty="0"/>
            </a:p>
            <a:p>
              <a:pPr marL="468314" marR="0" lvl="1" indent="-234157" algn="l" rtl="0">
                <a:lnSpc>
                  <a:spcPct val="139972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169"/>
                <a:buFont typeface="Arial"/>
                <a:buChar char="•"/>
              </a:pP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Hoe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zou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jou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club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dit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kunnen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doen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? </a:t>
              </a:r>
              <a:endParaRPr dirty="0"/>
            </a:p>
            <a:p>
              <a:pPr marL="0" marR="0" lvl="0" indent="0" algn="l" rtl="0">
                <a:lnSpc>
                  <a:spcPct val="13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69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3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VRAAG</a:t>
              </a:r>
              <a:endParaRPr dirty="0"/>
            </a:p>
            <a:p>
              <a:pPr marL="468314" marR="0" lvl="1" indent="-234157" algn="l" rtl="0">
                <a:lnSpc>
                  <a:spcPct val="139972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2169"/>
                <a:buFont typeface="Arial"/>
                <a:buChar char="•"/>
              </a:pP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Voor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welke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onderwerpen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/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vereisten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van het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Verdrag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zou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jij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met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jouw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club je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willen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hard </a:t>
              </a:r>
              <a:r>
                <a:rPr lang="en-US" sz="2169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maken</a:t>
              </a:r>
              <a:r>
                <a:rPr lang="en-US" sz="2169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? </a:t>
              </a:r>
              <a:endParaRPr dirty="0"/>
            </a:p>
            <a:p>
              <a:pPr marL="0" marR="0" lvl="0" indent="0" algn="l" rtl="0">
                <a:lnSpc>
                  <a:spcPct val="13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69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3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69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2"/>
          <p:cNvSpPr/>
          <p:nvPr/>
        </p:nvSpPr>
        <p:spPr>
          <a:xfrm>
            <a:off x="427336" y="454640"/>
            <a:ext cx="17377583" cy="9312861"/>
          </a:xfrm>
          <a:prstGeom prst="rect">
            <a:avLst/>
          </a:prstGeom>
          <a:solidFill>
            <a:srgbClr val="FFC1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2"/>
          <p:cNvSpPr/>
          <p:nvPr/>
        </p:nvSpPr>
        <p:spPr>
          <a:xfrm>
            <a:off x="2097971" y="-1520520"/>
            <a:ext cx="14712435" cy="13328040"/>
          </a:xfrm>
          <a:custGeom>
            <a:avLst/>
            <a:gdLst/>
            <a:ahLst/>
            <a:cxnLst/>
            <a:rect l="l" t="t" r="r" b="b"/>
            <a:pathLst>
              <a:path w="14712435" h="13328040" extrusionOk="0">
                <a:moveTo>
                  <a:pt x="0" y="0"/>
                </a:moveTo>
                <a:lnTo>
                  <a:pt x="14712436" y="0"/>
                </a:lnTo>
                <a:lnTo>
                  <a:pt x="14712436" y="13328040"/>
                </a:lnTo>
                <a:lnTo>
                  <a:pt x="0" y="133280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60000"/>
            </a:blip>
            <a:stretch>
              <a:fillRect l="-135674" t="-150799" r="-111728" b="-132680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427" name="Google Shape;427;p22"/>
          <p:cNvSpPr txBox="1"/>
          <p:nvPr/>
        </p:nvSpPr>
        <p:spPr>
          <a:xfrm>
            <a:off x="3210223" y="870108"/>
            <a:ext cx="11867555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45" b="0" i="0" u="none" strike="noStrike" cap="none">
                <a:solidFill>
                  <a:srgbClr val="03519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DOE JE MEE? </a:t>
            </a:r>
            <a:endParaRPr/>
          </a:p>
        </p:txBody>
      </p:sp>
      <p:sp>
        <p:nvSpPr>
          <p:cNvPr id="428" name="Google Shape;428;p22"/>
          <p:cNvSpPr txBox="1"/>
          <p:nvPr/>
        </p:nvSpPr>
        <p:spPr>
          <a:xfrm>
            <a:off x="3210223" y="8869732"/>
            <a:ext cx="1186755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45" b="1" i="1" u="none" strike="noStrike" cap="none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VERDRAGVANISTANBUL@SOROPTIMIST.NL</a:t>
            </a:r>
            <a:endParaRPr/>
          </a:p>
        </p:txBody>
      </p:sp>
      <p:pic>
        <p:nvPicPr>
          <p:cNvPr id="429" name="Google Shape;42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8850" y="2038350"/>
            <a:ext cx="6210300" cy="6210300"/>
          </a:xfrm>
          <a:prstGeom prst="rect">
            <a:avLst/>
          </a:prstGeom>
          <a:solidFill>
            <a:srgbClr val="FFC108"/>
          </a:solidFill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3"/>
          <p:cNvSpPr/>
          <p:nvPr/>
        </p:nvSpPr>
        <p:spPr>
          <a:xfrm>
            <a:off x="479092" y="454640"/>
            <a:ext cx="17377583" cy="9312861"/>
          </a:xfrm>
          <a:prstGeom prst="rect">
            <a:avLst/>
          </a:prstGeom>
          <a:solidFill>
            <a:srgbClr val="FFC1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3"/>
          <p:cNvSpPr/>
          <p:nvPr/>
        </p:nvSpPr>
        <p:spPr>
          <a:xfrm>
            <a:off x="4487569" y="454640"/>
            <a:ext cx="9312861" cy="9312861"/>
          </a:xfrm>
          <a:custGeom>
            <a:avLst/>
            <a:gdLst/>
            <a:ahLst/>
            <a:cxnLst/>
            <a:rect l="l" t="t" r="r" b="b"/>
            <a:pathLst>
              <a:path w="9312861" h="9312861" extrusionOk="0">
                <a:moveTo>
                  <a:pt x="0" y="0"/>
                </a:moveTo>
                <a:lnTo>
                  <a:pt x="9312862" y="0"/>
                </a:lnTo>
                <a:lnTo>
                  <a:pt x="9312862" y="9312861"/>
                </a:lnTo>
                <a:lnTo>
                  <a:pt x="0" y="93128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08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0"/>
          <p:cNvSpPr/>
          <p:nvPr/>
        </p:nvSpPr>
        <p:spPr>
          <a:xfrm>
            <a:off x="8886645" y="-2565608"/>
            <a:ext cx="8125913" cy="13212606"/>
          </a:xfrm>
          <a:custGeom>
            <a:avLst/>
            <a:gdLst/>
            <a:ahLst/>
            <a:cxnLst/>
            <a:rect l="l" t="t" r="r" b="b"/>
            <a:pathLst>
              <a:path w="8125913" h="13212606" extrusionOk="0">
                <a:moveTo>
                  <a:pt x="0" y="0"/>
                </a:moveTo>
                <a:lnTo>
                  <a:pt x="8125913" y="0"/>
                </a:lnTo>
                <a:lnTo>
                  <a:pt x="8125913" y="13212606"/>
                </a:lnTo>
                <a:lnTo>
                  <a:pt x="0" y="132126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1297" r="-31296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405" name="Google Shape;405;p20"/>
          <p:cNvGrpSpPr/>
          <p:nvPr/>
        </p:nvGrpSpPr>
        <p:grpSpPr>
          <a:xfrm>
            <a:off x="9867305" y="227706"/>
            <a:ext cx="5491758" cy="2758412"/>
            <a:chOff x="0" y="130509"/>
            <a:chExt cx="7322344" cy="3677884"/>
          </a:xfrm>
        </p:grpSpPr>
        <p:sp>
          <p:nvSpPr>
            <p:cNvPr id="406" name="Google Shape;406;p20"/>
            <p:cNvSpPr txBox="1"/>
            <p:nvPr/>
          </p:nvSpPr>
          <p:spPr>
            <a:xfrm>
              <a:off x="0" y="1190923"/>
              <a:ext cx="7322344" cy="20904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245" b="0" i="0" u="none" strike="noStrike" cap="none" dirty="0">
                  <a:solidFill>
                    <a:srgbClr val="03519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11 PUNTEN VOOR DE GEMEENTE </a:t>
              </a:r>
              <a:endParaRPr dirty="0"/>
            </a:p>
          </p:txBody>
        </p:sp>
        <p:sp>
          <p:nvSpPr>
            <p:cNvPr id="407" name="Google Shape;407;p20"/>
            <p:cNvSpPr txBox="1"/>
            <p:nvPr/>
          </p:nvSpPr>
          <p:spPr>
            <a:xfrm>
              <a:off x="0" y="3257669"/>
              <a:ext cx="7322344" cy="5507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98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20"/>
            <p:cNvSpPr txBox="1"/>
            <p:nvPr/>
          </p:nvSpPr>
          <p:spPr>
            <a:xfrm>
              <a:off x="0" y="130509"/>
              <a:ext cx="7322344" cy="406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15" b="1" dirty="0">
                  <a:solidFill>
                    <a:srgbClr val="555555"/>
                  </a:solidFill>
                </a:rPr>
                <a:t>HET </a:t>
              </a:r>
              <a:r>
                <a:rPr lang="en-US" sz="1415" b="1" i="0" u="none" strike="noStrike" cap="none" dirty="0">
                  <a:solidFill>
                    <a:srgbClr val="555555"/>
                  </a:solidFill>
                  <a:latin typeface="Arial"/>
                  <a:ea typeface="Arial"/>
                  <a:cs typeface="Arial"/>
                  <a:sym typeface="Arial"/>
                </a:rPr>
                <a:t>VERDRAG VAN ISTANBUL</a:t>
              </a:r>
              <a:endParaRPr dirty="0"/>
            </a:p>
          </p:txBody>
        </p:sp>
      </p:grpSp>
      <p:sp>
        <p:nvSpPr>
          <p:cNvPr id="409" name="Google Shape;409;p20"/>
          <p:cNvSpPr/>
          <p:nvPr/>
        </p:nvSpPr>
        <p:spPr>
          <a:xfrm>
            <a:off x="9867305" y="554530"/>
            <a:ext cx="1815752" cy="66201"/>
          </a:xfrm>
          <a:custGeom>
            <a:avLst/>
            <a:gdLst/>
            <a:ahLst/>
            <a:cxnLst/>
            <a:rect l="l" t="t" r="r" b="b"/>
            <a:pathLst>
              <a:path w="1815752" h="66201" extrusionOk="0">
                <a:moveTo>
                  <a:pt x="0" y="0"/>
                </a:moveTo>
                <a:lnTo>
                  <a:pt x="1815752" y="0"/>
                </a:lnTo>
                <a:lnTo>
                  <a:pt x="1815752" y="66201"/>
                </a:lnTo>
                <a:lnTo>
                  <a:pt x="0" y="66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321364" b="-1321364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410" name="Google Shape;410;p20"/>
          <p:cNvSpPr/>
          <p:nvPr/>
        </p:nvSpPr>
        <p:spPr>
          <a:xfrm>
            <a:off x="14868320" y="-79602"/>
            <a:ext cx="2144238" cy="2216604"/>
          </a:xfrm>
          <a:custGeom>
            <a:avLst/>
            <a:gdLst/>
            <a:ahLst/>
            <a:cxnLst/>
            <a:rect l="l" t="t" r="r" b="b"/>
            <a:pathLst>
              <a:path w="2144238" h="2216604" extrusionOk="0">
                <a:moveTo>
                  <a:pt x="0" y="0"/>
                </a:moveTo>
                <a:lnTo>
                  <a:pt x="2144238" y="0"/>
                </a:lnTo>
                <a:lnTo>
                  <a:pt x="2144238" y="2216604"/>
                </a:lnTo>
                <a:lnTo>
                  <a:pt x="0" y="22166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10086" t="-103472" r="-87541" b="-84446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411" name="Google Shape;411;p20"/>
          <p:cNvSpPr txBox="1"/>
          <p:nvPr/>
        </p:nvSpPr>
        <p:spPr>
          <a:xfrm>
            <a:off x="9678619" y="2939702"/>
            <a:ext cx="7154700" cy="7238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Coördinatie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Preventie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bewustwording</a:t>
            </a:r>
            <a:endParaRPr sz="2400" dirty="0"/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Training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deskundigheidsbevordering</a:t>
            </a:r>
            <a:endParaRPr sz="2400" dirty="0"/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Laagdrempelige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meldpunten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toegankelijke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informatie</a:t>
            </a:r>
            <a:endParaRPr sz="2400" dirty="0"/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Bescherming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veiligheid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slachtoffers</a:t>
            </a:r>
            <a:endParaRPr sz="2400" dirty="0"/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Voldoende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gespecialiseerde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opvangvoorzieningen</a:t>
            </a:r>
            <a:endParaRPr sz="2400" dirty="0"/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Multidisciplinaire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samenwerking</a:t>
            </a:r>
            <a:endParaRPr sz="2400" dirty="0"/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Steun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herstel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voor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slachtoffers</a:t>
            </a:r>
            <a:endParaRPr sz="2400" dirty="0"/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Aanpak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van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plegers</a:t>
            </a:r>
            <a:endParaRPr sz="2400" dirty="0"/>
          </a:p>
          <a:p>
            <a:pPr marL="458260" marR="0" lvl="1" indent="-22913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Aandacht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voor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kwetsbare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groepen</a:t>
            </a:r>
            <a:endParaRPr sz="2400" dirty="0"/>
          </a:p>
          <a:p>
            <a:pPr marL="458260" lvl="1" indent="-229130">
              <a:lnSpc>
                <a:spcPct val="140009"/>
              </a:lnSpc>
              <a:buClr>
                <a:srgbClr val="035191"/>
              </a:buClr>
              <a:buSzPts val="2122"/>
              <a:buFont typeface="Arial"/>
              <a:buAutoNum type="arabicPeriod"/>
            </a:pP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Monitoring,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evaluatie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beleidsontwikkeling</a:t>
            </a:r>
            <a:endParaRPr sz="2400" dirty="0"/>
          </a:p>
          <a:p>
            <a:pPr marL="0" marR="0" lvl="0" indent="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0351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20"/>
          <p:cNvSpPr/>
          <p:nvPr/>
        </p:nvSpPr>
        <p:spPr>
          <a:xfrm>
            <a:off x="-142334" y="4551847"/>
            <a:ext cx="8602730" cy="5735153"/>
          </a:xfrm>
          <a:custGeom>
            <a:avLst/>
            <a:gdLst/>
            <a:ahLst/>
            <a:cxnLst/>
            <a:rect l="l" t="t" r="r" b="b"/>
            <a:pathLst>
              <a:path w="8602730" h="5735153" extrusionOk="0">
                <a:moveTo>
                  <a:pt x="0" y="0"/>
                </a:moveTo>
                <a:lnTo>
                  <a:pt x="8602730" y="0"/>
                </a:lnTo>
                <a:lnTo>
                  <a:pt x="8602730" y="5735153"/>
                </a:lnTo>
                <a:lnTo>
                  <a:pt x="0" y="57351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08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455209" y="487069"/>
            <a:ext cx="17377583" cy="93128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 txBox="1"/>
          <p:nvPr/>
        </p:nvSpPr>
        <p:spPr>
          <a:xfrm>
            <a:off x="1982880" y="2253494"/>
            <a:ext cx="14322241" cy="884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26" b="0" i="0" u="none" strike="noStrike" cap="none">
                <a:solidFill>
                  <a:srgbClr val="03519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HET VERDRAG VAN ISTANBUL</a:t>
            </a:r>
            <a:endParaRPr/>
          </a:p>
        </p:txBody>
      </p:sp>
      <p:sp>
        <p:nvSpPr>
          <p:cNvPr id="102" name="Google Shape;102;p2"/>
          <p:cNvSpPr txBox="1"/>
          <p:nvPr/>
        </p:nvSpPr>
        <p:spPr>
          <a:xfrm>
            <a:off x="1982880" y="3383524"/>
            <a:ext cx="14322241" cy="5234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78" b="0" i="0" u="none" strike="noStrike" cap="none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OFTEWEL</a:t>
            </a:r>
            <a:endParaRPr/>
          </a:p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78" b="0" i="0" u="none" strike="noStrike" cap="none">
              <a:solidFill>
                <a:srgbClr val="03519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78" b="1" i="1" u="none" strike="noStrike" cap="none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HET V</a:t>
            </a:r>
            <a:r>
              <a:rPr lang="en-US" sz="4278" b="1" i="1" u="sng" strike="noStrike" cap="none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ERDRAG VAN DE RAAD VAN EUROPA INZAKE HET VOORKOMEN EN BESTRIJDEN VAN GEWELD TEGEN VROUWEN EN HUISELIJK GEWELD</a:t>
            </a:r>
            <a:endParaRPr/>
          </a:p>
        </p:txBody>
      </p:sp>
      <p:sp>
        <p:nvSpPr>
          <p:cNvPr id="103" name="Google Shape;103;p2"/>
          <p:cNvSpPr txBox="1"/>
          <p:nvPr/>
        </p:nvSpPr>
        <p:spPr>
          <a:xfrm>
            <a:off x="1982880" y="962025"/>
            <a:ext cx="14322241" cy="52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3961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1982880" y="8372889"/>
            <a:ext cx="14322241" cy="436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9966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16472896" y="665634"/>
            <a:ext cx="976690" cy="976690"/>
          </a:xfrm>
          <a:custGeom>
            <a:avLst/>
            <a:gdLst/>
            <a:ahLst/>
            <a:cxnLst/>
            <a:rect l="l" t="t" r="r" b="b"/>
            <a:pathLst>
              <a:path w="976690" h="976690" extrusionOk="0">
                <a:moveTo>
                  <a:pt x="0" y="0"/>
                </a:moveTo>
                <a:lnTo>
                  <a:pt x="976691" y="0"/>
                </a:lnTo>
                <a:lnTo>
                  <a:pt x="976691" y="976691"/>
                </a:lnTo>
                <a:lnTo>
                  <a:pt x="0" y="9766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06" name="Google Shape;106;p2"/>
          <p:cNvSpPr/>
          <p:nvPr/>
        </p:nvSpPr>
        <p:spPr>
          <a:xfrm>
            <a:off x="783842" y="7782229"/>
            <a:ext cx="1672642" cy="1672269"/>
          </a:xfrm>
          <a:custGeom>
            <a:avLst/>
            <a:gdLst/>
            <a:ahLst/>
            <a:cxnLst/>
            <a:rect l="l" t="t" r="r" b="b"/>
            <a:pathLst>
              <a:path w="1672642" h="1672269" extrusionOk="0">
                <a:moveTo>
                  <a:pt x="0" y="0"/>
                </a:moveTo>
                <a:lnTo>
                  <a:pt x="1672642" y="0"/>
                </a:lnTo>
                <a:lnTo>
                  <a:pt x="1672642" y="1672269"/>
                </a:lnTo>
                <a:lnTo>
                  <a:pt x="0" y="16722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42428" t="-323958" r="-318655" b="-37231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08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/>
          <p:nvPr/>
        </p:nvSpPr>
        <p:spPr>
          <a:xfrm>
            <a:off x="3373095" y="1807341"/>
            <a:ext cx="3254871" cy="118670"/>
          </a:xfrm>
          <a:custGeom>
            <a:avLst/>
            <a:gdLst/>
            <a:ahLst/>
            <a:cxnLst/>
            <a:rect l="l" t="t" r="r" b="b"/>
            <a:pathLst>
              <a:path w="3254871" h="118670" extrusionOk="0">
                <a:moveTo>
                  <a:pt x="0" y="0"/>
                </a:moveTo>
                <a:lnTo>
                  <a:pt x="3254871" y="0"/>
                </a:lnTo>
                <a:lnTo>
                  <a:pt x="3254871" y="118670"/>
                </a:lnTo>
                <a:lnTo>
                  <a:pt x="0" y="1186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21364" b="-1321364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12" name="Google Shape;112;p3"/>
          <p:cNvSpPr/>
          <p:nvPr/>
        </p:nvSpPr>
        <p:spPr>
          <a:xfrm>
            <a:off x="14048264" y="498633"/>
            <a:ext cx="3510040" cy="3438090"/>
          </a:xfrm>
          <a:custGeom>
            <a:avLst/>
            <a:gdLst/>
            <a:ahLst/>
            <a:cxnLst/>
            <a:rect l="l" t="t" r="r" b="b"/>
            <a:pathLst>
              <a:path w="3510040" h="3438090" extrusionOk="0">
                <a:moveTo>
                  <a:pt x="0" y="0"/>
                </a:moveTo>
                <a:lnTo>
                  <a:pt x="3510039" y="0"/>
                </a:lnTo>
                <a:lnTo>
                  <a:pt x="3510039" y="3438090"/>
                </a:lnTo>
                <a:lnTo>
                  <a:pt x="0" y="34380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43422" t="-335419" r="-323038" b="-40771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113" name="Google Shape;113;p3"/>
          <p:cNvGrpSpPr/>
          <p:nvPr/>
        </p:nvGrpSpPr>
        <p:grpSpPr>
          <a:xfrm>
            <a:off x="1434654" y="2258009"/>
            <a:ext cx="8730763" cy="7556422"/>
            <a:chOff x="0" y="0"/>
            <a:chExt cx="11641017" cy="9075709"/>
          </a:xfrm>
        </p:grpSpPr>
        <p:sp>
          <p:nvSpPr>
            <p:cNvPr id="114" name="Google Shape;114;p3"/>
            <p:cNvSpPr txBox="1"/>
            <p:nvPr/>
          </p:nvSpPr>
          <p:spPr>
            <a:xfrm>
              <a:off x="0" y="0"/>
              <a:ext cx="11641017" cy="15525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r" rtl="0">
                <a:lnSpc>
                  <a:spcPct val="12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0" b="0" i="0" u="none" strike="noStrike" cap="none" dirty="0">
                  <a:solidFill>
                    <a:srgbClr val="F5FBF6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AGENDA</a:t>
              </a:r>
              <a:endParaRPr sz="7000" dirty="0"/>
            </a:p>
          </p:txBody>
        </p:sp>
        <p:sp>
          <p:nvSpPr>
            <p:cNvPr id="115" name="Google Shape;115;p3"/>
            <p:cNvSpPr txBox="1"/>
            <p:nvPr/>
          </p:nvSpPr>
          <p:spPr>
            <a:xfrm>
              <a:off x="0" y="1715051"/>
              <a:ext cx="11641017" cy="7360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1. Wat is het </a:t>
              </a:r>
              <a:r>
                <a:rPr lang="en-US" sz="32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voor</a:t>
              </a:r>
              <a:r>
                <a:rPr lang="en-US" sz="32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verdrag</a:t>
              </a:r>
              <a:r>
                <a:rPr lang="en-US" sz="32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? </a:t>
              </a:r>
              <a:endParaRPr sz="3200" dirty="0"/>
            </a:p>
            <a:p>
              <a:pPr marL="0" marR="0" lvl="0" indent="0" algn="just" rtl="0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2. Wat </a:t>
              </a:r>
              <a:r>
                <a:rPr lang="en-US" sz="32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staat</a:t>
              </a:r>
              <a:r>
                <a:rPr lang="en-US" sz="32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in het </a:t>
              </a:r>
              <a:r>
                <a:rPr lang="en-US" sz="32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verdrag</a:t>
              </a:r>
              <a:r>
                <a:rPr lang="en-US" sz="32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? </a:t>
              </a:r>
              <a:endParaRPr sz="3200" dirty="0"/>
            </a:p>
            <a:p>
              <a:pPr marL="0" marR="0" lvl="0" indent="0" algn="just" rtl="0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3. </a:t>
              </a:r>
              <a:r>
                <a:rPr lang="en-US" sz="32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Waarom</a:t>
              </a:r>
              <a:r>
                <a:rPr lang="en-US" sz="32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is het </a:t>
              </a:r>
              <a:r>
                <a:rPr lang="en-US" sz="32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belangrijk</a:t>
              </a:r>
              <a:r>
                <a:rPr lang="en-US" sz="32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sz="3200" dirty="0"/>
            </a:p>
            <a:p>
              <a:pPr marL="0" marR="0" lvl="0" indent="0" algn="just" rtl="0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4. Rol van NGO’s</a:t>
              </a:r>
              <a:endParaRPr sz="3200" dirty="0"/>
            </a:p>
            <a:p>
              <a:pPr marL="0" marR="0" lvl="0" indent="0" algn="just" rtl="0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5. Hoe </a:t>
              </a:r>
              <a:r>
                <a:rPr lang="en-US" sz="32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gaat</a:t>
              </a:r>
              <a:r>
                <a:rPr lang="en-US" sz="32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het in NL</a:t>
              </a:r>
              <a:endParaRPr sz="3200" dirty="0"/>
            </a:p>
            <a:p>
              <a:pPr marL="0" marR="0" lvl="0" indent="0" algn="just" rtl="0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6. Advocacy</a:t>
              </a:r>
              <a:endParaRPr sz="3200" dirty="0"/>
            </a:p>
            <a:p>
              <a:pPr marL="0" marR="0" lvl="0" indent="0" algn="just" rtl="0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7. </a:t>
              </a:r>
              <a:r>
                <a:rPr lang="en-US" sz="32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Waarom</a:t>
              </a:r>
              <a:r>
                <a:rPr lang="en-US" sz="32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Soroptimisten</a:t>
              </a:r>
              <a:endParaRPr sz="3200" dirty="0"/>
            </a:p>
            <a:p>
              <a:pPr marL="0" marR="0" lvl="0" indent="0" algn="just" rtl="0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8. Wat </a:t>
              </a:r>
              <a:r>
                <a:rPr lang="en-US" sz="32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kunnen</a:t>
              </a:r>
              <a:r>
                <a:rPr lang="en-US" sz="32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we </a:t>
              </a:r>
              <a:r>
                <a:rPr lang="en-US" sz="32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doen</a:t>
              </a:r>
              <a:r>
                <a:rPr lang="en-US" sz="32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 sz="3200" dirty="0"/>
            </a:p>
            <a:p>
              <a:pPr marL="0" marR="0" lvl="0" indent="0" algn="just" rtl="0">
                <a:lnSpc>
                  <a:spcPct val="14002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46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3"/>
          <p:cNvSpPr txBox="1"/>
          <p:nvPr/>
        </p:nvSpPr>
        <p:spPr>
          <a:xfrm>
            <a:off x="901998" y="1446334"/>
            <a:ext cx="6509742" cy="23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15" b="1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PRESENTATIE HET VERDRAG VAN ISTANBUL </a:t>
            </a:r>
            <a:endParaRPr dirty="0"/>
          </a:p>
        </p:txBody>
      </p:sp>
      <p:sp>
        <p:nvSpPr>
          <p:cNvPr id="117" name="Google Shape;117;p3"/>
          <p:cNvSpPr/>
          <p:nvPr/>
        </p:nvSpPr>
        <p:spPr>
          <a:xfrm>
            <a:off x="9676085" y="6414609"/>
            <a:ext cx="6914985" cy="3872391"/>
          </a:xfrm>
          <a:custGeom>
            <a:avLst/>
            <a:gdLst/>
            <a:ahLst/>
            <a:cxnLst/>
            <a:rect l="l" t="t" r="r" b="b"/>
            <a:pathLst>
              <a:path w="6914985" h="3872391" extrusionOk="0">
                <a:moveTo>
                  <a:pt x="0" y="0"/>
                </a:moveTo>
                <a:lnTo>
                  <a:pt x="6914985" y="0"/>
                </a:lnTo>
                <a:lnTo>
                  <a:pt x="6914985" y="3872391"/>
                </a:lnTo>
                <a:lnTo>
                  <a:pt x="0" y="38723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08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/>
          <p:nvPr/>
        </p:nvSpPr>
        <p:spPr>
          <a:xfrm>
            <a:off x="455209" y="487069"/>
            <a:ext cx="17377583" cy="93128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"/>
          <p:cNvSpPr/>
          <p:nvPr/>
        </p:nvSpPr>
        <p:spPr>
          <a:xfrm>
            <a:off x="8796307" y="398711"/>
            <a:ext cx="9491693" cy="9489579"/>
          </a:xfrm>
          <a:custGeom>
            <a:avLst/>
            <a:gdLst/>
            <a:ahLst/>
            <a:cxnLst/>
            <a:rect l="l" t="t" r="r" b="b"/>
            <a:pathLst>
              <a:path w="9491693" h="9489579" extrusionOk="0">
                <a:moveTo>
                  <a:pt x="0" y="0"/>
                </a:moveTo>
                <a:lnTo>
                  <a:pt x="9491693" y="0"/>
                </a:lnTo>
                <a:lnTo>
                  <a:pt x="9491693" y="9489578"/>
                </a:lnTo>
                <a:lnTo>
                  <a:pt x="0" y="94895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2428" t="-323958" r="-318655" b="-37231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124" name="Google Shape;124;p4"/>
          <p:cNvGrpSpPr/>
          <p:nvPr/>
        </p:nvGrpSpPr>
        <p:grpSpPr>
          <a:xfrm>
            <a:off x="455208" y="1212980"/>
            <a:ext cx="14585773" cy="7749814"/>
            <a:chOff x="-1071376" y="-11396"/>
            <a:chExt cx="19447698" cy="9744507"/>
          </a:xfrm>
        </p:grpSpPr>
        <p:sp>
          <p:nvSpPr>
            <p:cNvPr id="125" name="Google Shape;125;p4"/>
            <p:cNvSpPr txBox="1"/>
            <p:nvPr/>
          </p:nvSpPr>
          <p:spPr>
            <a:xfrm>
              <a:off x="0" y="0"/>
              <a:ext cx="18376322" cy="90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45" b="0" i="0" u="none" strike="noStrike" cap="none">
                  <a:solidFill>
                    <a:srgbClr val="03519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HET VERDRAG IS NODIG</a:t>
              </a:r>
              <a:endParaRPr/>
            </a:p>
          </p:txBody>
        </p:sp>
        <p:sp>
          <p:nvSpPr>
            <p:cNvPr id="126" name="Google Shape;126;p4"/>
            <p:cNvSpPr txBox="1"/>
            <p:nvPr/>
          </p:nvSpPr>
          <p:spPr>
            <a:xfrm>
              <a:off x="-1071376" y="-11396"/>
              <a:ext cx="18840754" cy="97445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214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214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5602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- 10% van de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vrouwen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geeft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aan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in de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afgelopen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10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maanden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geweld</a:t>
              </a:r>
              <a:endParaRPr sz="2800" dirty="0"/>
            </a:p>
            <a:p>
              <a:pPr marL="0" marR="0" lvl="0" indent="0" algn="l" rtl="0">
                <a:lnSpc>
                  <a:spcPct val="15602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  achter de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voordeur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te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hebben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meegemaakt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(CBS)</a:t>
              </a:r>
              <a:endParaRPr sz="2800" dirty="0"/>
            </a:p>
            <a:p>
              <a:pPr marL="0" marR="0" lvl="0" indent="0" algn="l" rtl="0">
                <a:lnSpc>
                  <a:spcPct val="15602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602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- Femicide: Elke 8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dagen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(in Nederland)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wordt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een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vrouw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vermoord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door</a:t>
              </a:r>
              <a:endParaRPr sz="2800" dirty="0"/>
            </a:p>
            <a:p>
              <a:pPr marL="0" marR="0" lvl="0" indent="0" algn="l" rtl="0">
                <a:lnSpc>
                  <a:spcPct val="15602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 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haar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partner of ex-partner (CBS)</a:t>
              </a:r>
              <a:endParaRPr sz="2800" dirty="0"/>
            </a:p>
            <a:p>
              <a:pPr marL="0" marR="0" lvl="0" indent="0" algn="l" rtl="0">
                <a:lnSpc>
                  <a:spcPct val="15602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602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-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Wereldwijd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zijn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3,5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miljoen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kinderen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elk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jaar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getuige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van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huiselijk</a:t>
              </a:r>
              <a:endParaRPr sz="2800" dirty="0"/>
            </a:p>
            <a:p>
              <a:pPr marL="0" marR="0" lvl="0" indent="0" algn="l" rtl="0">
                <a:lnSpc>
                  <a:spcPct val="15602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 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geweld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2800" dirty="0"/>
            </a:p>
            <a:p>
              <a:pPr marL="0" marR="0" lvl="0" indent="0" algn="l" rtl="0">
                <a:lnSpc>
                  <a:spcPct val="15602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72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5602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72" b="0" i="1" u="none" strike="noStrike" cap="none" dirty="0" err="1">
                  <a:solidFill>
                    <a:srgbClr val="035191"/>
                  </a:solidFill>
                  <a:latin typeface="Gill Sans Ultra Bold" panose="020B0A02020104020203" pitchFamily="34" charset="0"/>
                  <a:ea typeface="Oi"/>
                  <a:cs typeface="Oi"/>
                  <a:sym typeface="Oi"/>
                </a:rPr>
                <a:t>Dit</a:t>
              </a:r>
              <a:r>
                <a:rPr lang="en-US" sz="2472" b="0" i="1" u="none" strike="noStrike" cap="none" dirty="0">
                  <a:solidFill>
                    <a:srgbClr val="035191"/>
                  </a:solidFill>
                  <a:latin typeface="Gill Sans Ultra Bold" panose="020B0A02020104020203" pitchFamily="34" charset="0"/>
                  <a:ea typeface="Oi"/>
                  <a:cs typeface="Oi"/>
                  <a:sym typeface="Oi"/>
                </a:rPr>
                <a:t> </a:t>
              </a:r>
              <a:r>
                <a:rPr lang="en-US" sz="2472" b="0" i="1" u="none" strike="noStrike" cap="none" dirty="0" err="1">
                  <a:solidFill>
                    <a:srgbClr val="035191"/>
                  </a:solidFill>
                  <a:latin typeface="Gill Sans Ultra Bold" panose="020B0A02020104020203" pitchFamily="34" charset="0"/>
                  <a:ea typeface="Oi"/>
                  <a:cs typeface="Oi"/>
                  <a:sym typeface="Oi"/>
                </a:rPr>
                <a:t>vraagt</a:t>
              </a:r>
              <a:r>
                <a:rPr lang="en-US" sz="2472" b="0" i="1" u="none" strike="noStrike" cap="none" dirty="0">
                  <a:solidFill>
                    <a:srgbClr val="035191"/>
                  </a:solidFill>
                  <a:latin typeface="Gill Sans Ultra Bold" panose="020B0A02020104020203" pitchFamily="34" charset="0"/>
                  <a:ea typeface="Oi"/>
                  <a:cs typeface="Oi"/>
                  <a:sym typeface="Oi"/>
                </a:rPr>
                <a:t> </a:t>
              </a:r>
              <a:r>
                <a:rPr lang="en-US" sz="2472" b="0" i="1" u="none" strike="noStrike" cap="none" dirty="0" err="1">
                  <a:solidFill>
                    <a:srgbClr val="035191"/>
                  </a:solidFill>
                  <a:latin typeface="Gill Sans Ultra Bold" panose="020B0A02020104020203" pitchFamily="34" charset="0"/>
                  <a:ea typeface="Oi"/>
                  <a:cs typeface="Oi"/>
                  <a:sym typeface="Oi"/>
                </a:rPr>
                <a:t>een</a:t>
              </a:r>
              <a:r>
                <a:rPr lang="en-US" sz="2472" b="0" i="1" u="none" strike="noStrike" cap="none" dirty="0">
                  <a:solidFill>
                    <a:srgbClr val="035191"/>
                  </a:solidFill>
                  <a:latin typeface="Gill Sans Ultra Bold" panose="020B0A02020104020203" pitchFamily="34" charset="0"/>
                  <a:ea typeface="Oi"/>
                  <a:cs typeface="Oi"/>
                  <a:sym typeface="Oi"/>
                </a:rPr>
                <a:t> </a:t>
              </a:r>
              <a:r>
                <a:rPr lang="en-US" sz="2472" b="0" i="1" u="none" strike="noStrike" cap="none" dirty="0" err="1">
                  <a:solidFill>
                    <a:srgbClr val="035191"/>
                  </a:solidFill>
                  <a:latin typeface="Gill Sans Ultra Bold" panose="020B0A02020104020203" pitchFamily="34" charset="0"/>
                  <a:ea typeface="Oi"/>
                  <a:cs typeface="Oi"/>
                  <a:sym typeface="Oi"/>
                </a:rPr>
                <a:t>duurzame</a:t>
              </a:r>
              <a:r>
                <a:rPr lang="en-US" sz="2472" b="0" i="1" u="none" strike="noStrike" cap="none" dirty="0">
                  <a:solidFill>
                    <a:srgbClr val="035191"/>
                  </a:solidFill>
                  <a:latin typeface="Gill Sans Ultra Bold" panose="020B0A02020104020203" pitchFamily="34" charset="0"/>
                  <a:ea typeface="Oi"/>
                  <a:cs typeface="Oi"/>
                  <a:sym typeface="Oi"/>
                </a:rPr>
                <a:t> </a:t>
              </a:r>
              <a:r>
                <a:rPr lang="en-US" sz="2472" b="0" i="1" u="none" strike="noStrike" cap="none" dirty="0" err="1">
                  <a:solidFill>
                    <a:srgbClr val="035191"/>
                  </a:solidFill>
                  <a:latin typeface="Gill Sans Ultra Bold" panose="020B0A02020104020203" pitchFamily="34" charset="0"/>
                  <a:ea typeface="Oi"/>
                  <a:cs typeface="Oi"/>
                  <a:sym typeface="Oi"/>
                </a:rPr>
                <a:t>en</a:t>
              </a:r>
              <a:r>
                <a:rPr lang="en-US" sz="2472" b="0" i="1" u="none" strike="noStrike" cap="none" dirty="0">
                  <a:solidFill>
                    <a:srgbClr val="035191"/>
                  </a:solidFill>
                  <a:latin typeface="Gill Sans Ultra Bold" panose="020B0A02020104020203" pitchFamily="34" charset="0"/>
                  <a:ea typeface="Oi"/>
                  <a:cs typeface="Oi"/>
                  <a:sym typeface="Oi"/>
                </a:rPr>
                <a:t> </a:t>
              </a:r>
              <a:r>
                <a:rPr lang="en-US" sz="2472" b="0" i="1" u="none" strike="noStrike" cap="none" dirty="0" err="1">
                  <a:solidFill>
                    <a:srgbClr val="035191"/>
                  </a:solidFill>
                  <a:latin typeface="Gill Sans Ultra Bold" panose="020B0A02020104020203" pitchFamily="34" charset="0"/>
                  <a:ea typeface="Oi"/>
                  <a:cs typeface="Oi"/>
                  <a:sym typeface="Oi"/>
                </a:rPr>
                <a:t>structurele</a:t>
              </a:r>
              <a:r>
                <a:rPr lang="en-US" sz="2472" b="0" i="1" u="none" strike="noStrike" cap="none" dirty="0">
                  <a:solidFill>
                    <a:srgbClr val="035191"/>
                  </a:solidFill>
                  <a:latin typeface="Gill Sans Ultra Bold" panose="020B0A02020104020203" pitchFamily="34" charset="0"/>
                  <a:ea typeface="Oi"/>
                  <a:cs typeface="Oi"/>
                  <a:sym typeface="Oi"/>
                </a:rPr>
                <a:t> </a:t>
              </a:r>
              <a:r>
                <a:rPr lang="en-US" sz="2472" b="0" i="1" u="none" strike="noStrike" cap="none" dirty="0" err="1">
                  <a:solidFill>
                    <a:srgbClr val="035191"/>
                  </a:solidFill>
                  <a:latin typeface="Gill Sans Ultra Bold" panose="020B0A02020104020203" pitchFamily="34" charset="0"/>
                  <a:ea typeface="Oi"/>
                  <a:cs typeface="Oi"/>
                  <a:sym typeface="Oi"/>
                </a:rPr>
                <a:t>aanpak</a:t>
              </a:r>
              <a:r>
                <a:rPr lang="en-US" sz="2472" b="0" i="1" u="none" strike="noStrike" cap="none" dirty="0">
                  <a:solidFill>
                    <a:srgbClr val="035191"/>
                  </a:solidFill>
                  <a:latin typeface="Gill Sans Ultra Bold" panose="020B0A02020104020203" pitchFamily="34" charset="0"/>
                  <a:ea typeface="Oi"/>
                  <a:cs typeface="Oi"/>
                  <a:sym typeface="Oi"/>
                </a:rPr>
                <a:t>  </a:t>
              </a:r>
              <a:endParaRPr dirty="0">
                <a:latin typeface="Gill Sans Ultra Bold" panose="020B0A02020104020203" pitchFamily="34" charset="0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/>
          <p:nvPr/>
        </p:nvSpPr>
        <p:spPr>
          <a:xfrm>
            <a:off x="11014713" y="2347458"/>
            <a:ext cx="1815752" cy="66201"/>
          </a:xfrm>
          <a:custGeom>
            <a:avLst/>
            <a:gdLst/>
            <a:ahLst/>
            <a:cxnLst/>
            <a:rect l="l" t="t" r="r" b="b"/>
            <a:pathLst>
              <a:path w="1815752" h="66201" extrusionOk="0">
                <a:moveTo>
                  <a:pt x="0" y="0"/>
                </a:moveTo>
                <a:lnTo>
                  <a:pt x="1815752" y="0"/>
                </a:lnTo>
                <a:lnTo>
                  <a:pt x="1815752" y="66201"/>
                </a:lnTo>
                <a:lnTo>
                  <a:pt x="0" y="66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21364" b="-1321364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2" name="Google Shape;132;p5"/>
          <p:cNvSpPr/>
          <p:nvPr/>
        </p:nvSpPr>
        <p:spPr>
          <a:xfrm>
            <a:off x="11687115" y="-1395536"/>
            <a:ext cx="8189456" cy="6918432"/>
          </a:xfrm>
          <a:custGeom>
            <a:avLst/>
            <a:gdLst/>
            <a:ahLst/>
            <a:cxnLst/>
            <a:rect l="l" t="t" r="r" b="b"/>
            <a:pathLst>
              <a:path w="8189456" h="6918432" extrusionOk="0">
                <a:moveTo>
                  <a:pt x="0" y="0"/>
                </a:moveTo>
                <a:lnTo>
                  <a:pt x="8189456" y="0"/>
                </a:lnTo>
                <a:lnTo>
                  <a:pt x="8189456" y="6918432"/>
                </a:lnTo>
                <a:lnTo>
                  <a:pt x="0" y="69184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101017" r="-146299" b="-90519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3" name="Google Shape;133;p5"/>
          <p:cNvSpPr/>
          <p:nvPr/>
        </p:nvSpPr>
        <p:spPr>
          <a:xfrm>
            <a:off x="0" y="0"/>
            <a:ext cx="10257227" cy="10321738"/>
          </a:xfrm>
          <a:custGeom>
            <a:avLst/>
            <a:gdLst/>
            <a:ahLst/>
            <a:cxnLst/>
            <a:rect l="l" t="t" r="r" b="b"/>
            <a:pathLst>
              <a:path w="10257227" h="10321738" extrusionOk="0">
                <a:moveTo>
                  <a:pt x="0" y="0"/>
                </a:moveTo>
                <a:lnTo>
                  <a:pt x="10257227" y="0"/>
                </a:lnTo>
                <a:lnTo>
                  <a:pt x="10257227" y="10321738"/>
                </a:lnTo>
                <a:lnTo>
                  <a:pt x="0" y="103217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34" name="Google Shape;134;p5"/>
          <p:cNvSpPr/>
          <p:nvPr/>
        </p:nvSpPr>
        <p:spPr>
          <a:xfrm>
            <a:off x="8460114" y="0"/>
            <a:ext cx="1797113" cy="907114"/>
          </a:xfrm>
          <a:custGeom>
            <a:avLst/>
            <a:gdLst/>
            <a:ahLst/>
            <a:cxnLst/>
            <a:rect l="l" t="t" r="r" b="b"/>
            <a:pathLst>
              <a:path w="1797113" h="907114" extrusionOk="0">
                <a:moveTo>
                  <a:pt x="0" y="0"/>
                </a:moveTo>
                <a:lnTo>
                  <a:pt x="1797113" y="0"/>
                </a:lnTo>
                <a:lnTo>
                  <a:pt x="1797113" y="907114"/>
                </a:lnTo>
                <a:lnTo>
                  <a:pt x="0" y="907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135" name="Google Shape;135;p5"/>
          <p:cNvGrpSpPr/>
          <p:nvPr/>
        </p:nvGrpSpPr>
        <p:grpSpPr>
          <a:xfrm>
            <a:off x="10962653" y="2926696"/>
            <a:ext cx="6509742" cy="7845717"/>
            <a:chOff x="0" y="0"/>
            <a:chExt cx="8679656" cy="10460957"/>
          </a:xfrm>
        </p:grpSpPr>
        <p:sp>
          <p:nvSpPr>
            <p:cNvPr id="136" name="Google Shape;136;p5"/>
            <p:cNvSpPr txBox="1"/>
            <p:nvPr/>
          </p:nvSpPr>
          <p:spPr>
            <a:xfrm>
              <a:off x="0" y="0"/>
              <a:ext cx="8679656" cy="13573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2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 b="0" i="0" u="none" strike="noStrike" cap="none">
                  <a:solidFill>
                    <a:srgbClr val="03519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WAT IS HET VOOR  VERDRAG? </a:t>
              </a:r>
              <a:endParaRPr/>
            </a:p>
          </p:txBody>
        </p:sp>
        <p:sp>
          <p:nvSpPr>
            <p:cNvPr id="137" name="Google Shape;137;p5"/>
            <p:cNvSpPr txBox="1"/>
            <p:nvPr/>
          </p:nvSpPr>
          <p:spPr>
            <a:xfrm>
              <a:off x="0" y="1971452"/>
              <a:ext cx="8679600" cy="84895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rgbClr val="035191"/>
                  </a:solidFill>
                </a:rPr>
                <a:t>H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et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meest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uitgebreide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internationale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kader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dat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we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hebben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om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geweld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tegen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vrouwen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te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bestrijden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2000" dirty="0"/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Verdrag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van Raad van Europa</a:t>
              </a:r>
              <a:endParaRPr sz="2000" dirty="0"/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46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staten</a:t>
              </a:r>
              <a:endParaRPr sz="2000" dirty="0"/>
            </a:p>
            <a:p>
              <a:pPr marL="412719" marR="0" lvl="1" indent="-206358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1911"/>
                <a:buFont typeface="Arial"/>
                <a:buChar char="•"/>
              </a:pP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Mensenrechten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rechtstaat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en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democratie</a:t>
              </a:r>
              <a:endParaRPr sz="2000" dirty="0"/>
            </a:p>
            <a:p>
              <a:pPr marL="412719" marR="0" lvl="1" indent="-206358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1911"/>
                <a:buFont typeface="Arial"/>
                <a:buChar char="•"/>
              </a:pP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Sluit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verdragen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(IC,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mensenhandel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enz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2000" dirty="0"/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Basisafspraken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om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geweld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tegen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vrouwen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en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huiselijk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geweld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te</a:t>
              </a:r>
              <a:r>
                <a:rPr lang="en-US" sz="20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0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voorkomen</a:t>
              </a:r>
              <a:endParaRPr sz="2000" dirty="0"/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911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911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911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911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911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8" name="Google Shape;138;p5"/>
          <p:cNvSpPr txBox="1"/>
          <p:nvPr/>
        </p:nvSpPr>
        <p:spPr>
          <a:xfrm>
            <a:off x="11014713" y="2035105"/>
            <a:ext cx="6509742" cy="23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15" b="1" i="0" u="none" strike="noStrike" cap="none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HET VERDRAG VAN ISTANBUL </a:t>
            </a:r>
            <a:endParaRPr/>
          </a:p>
        </p:txBody>
      </p:sp>
      <p:sp>
        <p:nvSpPr>
          <p:cNvPr id="139" name="Google Shape;139;p5"/>
          <p:cNvSpPr txBox="1"/>
          <p:nvPr/>
        </p:nvSpPr>
        <p:spPr>
          <a:xfrm>
            <a:off x="8041287" y="334521"/>
            <a:ext cx="2568653" cy="114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1" b="0" i="1" u="none" strike="noStrike" cap="none" dirty="0">
                <a:solidFill>
                  <a:srgbClr val="7E1D81"/>
                </a:solidFill>
                <a:latin typeface="Gill Sans Ultra Bold" panose="020B0A02020104020203" pitchFamily="34" charset="0"/>
                <a:ea typeface="Oi"/>
                <a:cs typeface="Oi"/>
                <a:sym typeface="Oi"/>
              </a:rPr>
              <a:t>DE EU OOK!</a:t>
            </a:r>
            <a:endParaRPr dirty="0">
              <a:latin typeface="Gill Sans Ultra Bold" panose="020B0A02020104020203" pitchFamily="34" charset="0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0" y="9708881"/>
            <a:ext cx="4584913" cy="578119"/>
          </a:xfrm>
          <a:custGeom>
            <a:avLst/>
            <a:gdLst/>
            <a:ahLst/>
            <a:cxnLst/>
            <a:rect l="l" t="t" r="r" b="b"/>
            <a:pathLst>
              <a:path w="4584913" h="578119" extrusionOk="0">
                <a:moveTo>
                  <a:pt x="0" y="0"/>
                </a:moveTo>
                <a:lnTo>
                  <a:pt x="4584913" y="0"/>
                </a:lnTo>
                <a:lnTo>
                  <a:pt x="4584913" y="578119"/>
                </a:lnTo>
                <a:lnTo>
                  <a:pt x="0" y="578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121686" b="-178585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41" name="Google Shape;141;p5"/>
          <p:cNvSpPr txBox="1"/>
          <p:nvPr/>
        </p:nvSpPr>
        <p:spPr>
          <a:xfrm>
            <a:off x="6839462" y="3575247"/>
            <a:ext cx="182368" cy="364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9" b="0" i="0" u="none" strike="noStrike" cap="none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?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08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"/>
          <p:cNvSpPr/>
          <p:nvPr/>
        </p:nvSpPr>
        <p:spPr>
          <a:xfrm>
            <a:off x="455209" y="487069"/>
            <a:ext cx="17377583" cy="93128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147;p6"/>
          <p:cNvGrpSpPr/>
          <p:nvPr/>
        </p:nvGrpSpPr>
        <p:grpSpPr>
          <a:xfrm>
            <a:off x="978245" y="2697430"/>
            <a:ext cx="6908073" cy="6649235"/>
            <a:chOff x="0" y="0"/>
            <a:chExt cx="9210765" cy="8865647"/>
          </a:xfrm>
        </p:grpSpPr>
        <p:sp>
          <p:nvSpPr>
            <p:cNvPr id="148" name="Google Shape;148;p6"/>
            <p:cNvSpPr txBox="1"/>
            <p:nvPr/>
          </p:nvSpPr>
          <p:spPr>
            <a:xfrm>
              <a:off x="0" y="0"/>
              <a:ext cx="9210765" cy="13573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2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 b="0" i="0" u="none" strike="noStrike" cap="none">
                  <a:solidFill>
                    <a:srgbClr val="03519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WAT IS HET DOEL </a:t>
              </a:r>
              <a:endParaRPr/>
            </a:p>
            <a:p>
              <a:pPr marL="0" marR="0" lvl="0" indent="0" algn="l" rtl="0">
                <a:lnSpc>
                  <a:spcPct val="12002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 b="0" i="0" u="none" strike="noStrike" cap="none">
                  <a:solidFill>
                    <a:srgbClr val="03519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VAN HET  VERDRAG? </a:t>
              </a:r>
              <a:endParaRPr/>
            </a:p>
          </p:txBody>
        </p:sp>
        <p:sp>
          <p:nvSpPr>
            <p:cNvPr id="149" name="Google Shape;149;p6"/>
            <p:cNvSpPr txBox="1"/>
            <p:nvPr/>
          </p:nvSpPr>
          <p:spPr>
            <a:xfrm>
              <a:off x="0" y="1971452"/>
              <a:ext cx="9210765" cy="68941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---- 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voorkomen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van 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geweld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endParaRPr sz="2400" dirty="0"/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---- 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bescherming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van (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potentiële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) 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slachtoffers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2400" dirty="0"/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---- "Het 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beëindigen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van de 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straffeloosheid</a:t>
              </a:r>
              <a:endParaRPr sz="2400" dirty="0"/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 van de 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daders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“</a:t>
              </a:r>
              <a:endParaRPr sz="2400" dirty="0"/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Verplicht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de 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partijen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om :</a:t>
              </a:r>
              <a:endParaRPr sz="2400" dirty="0"/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             - 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wetten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2400" dirty="0"/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             - 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beleid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2400" dirty="0"/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             - 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ondersteunende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diensten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2400" dirty="0"/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te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ontwikkelen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om 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geweld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uit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de 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wereld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te</a:t>
              </a:r>
              <a:r>
                <a:rPr lang="en-US" sz="24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helpen</a:t>
              </a:r>
              <a:endParaRPr sz="2400" dirty="0"/>
            </a:p>
          </p:txBody>
        </p:sp>
      </p:grpSp>
      <p:sp>
        <p:nvSpPr>
          <p:cNvPr id="150" name="Google Shape;150;p6"/>
          <p:cNvSpPr txBox="1"/>
          <p:nvPr/>
        </p:nvSpPr>
        <p:spPr>
          <a:xfrm>
            <a:off x="978245" y="1843647"/>
            <a:ext cx="6509742" cy="23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15" b="1" i="0" u="none" strike="noStrike" cap="none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HET VERDRAG VAN ISTANBUL </a:t>
            </a:r>
            <a:endParaRPr/>
          </a:p>
        </p:txBody>
      </p:sp>
      <p:sp>
        <p:nvSpPr>
          <p:cNvPr id="151" name="Google Shape;151;p6"/>
          <p:cNvSpPr/>
          <p:nvPr/>
        </p:nvSpPr>
        <p:spPr>
          <a:xfrm>
            <a:off x="978245" y="2157694"/>
            <a:ext cx="1815752" cy="66201"/>
          </a:xfrm>
          <a:custGeom>
            <a:avLst/>
            <a:gdLst/>
            <a:ahLst/>
            <a:cxnLst/>
            <a:rect l="l" t="t" r="r" b="b"/>
            <a:pathLst>
              <a:path w="1815752" h="66201" extrusionOk="0">
                <a:moveTo>
                  <a:pt x="0" y="0"/>
                </a:moveTo>
                <a:lnTo>
                  <a:pt x="1815752" y="0"/>
                </a:lnTo>
                <a:lnTo>
                  <a:pt x="1815752" y="66201"/>
                </a:lnTo>
                <a:lnTo>
                  <a:pt x="0" y="66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21364" b="-1321364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52" name="Google Shape;152;p6"/>
          <p:cNvSpPr/>
          <p:nvPr/>
        </p:nvSpPr>
        <p:spPr>
          <a:xfrm>
            <a:off x="8067525" y="2157694"/>
            <a:ext cx="9625013" cy="5390007"/>
          </a:xfrm>
          <a:custGeom>
            <a:avLst/>
            <a:gdLst/>
            <a:ahLst/>
            <a:cxnLst/>
            <a:rect l="l" t="t" r="r" b="b"/>
            <a:pathLst>
              <a:path w="9625013" h="5390007" extrusionOk="0">
                <a:moveTo>
                  <a:pt x="0" y="0"/>
                </a:moveTo>
                <a:lnTo>
                  <a:pt x="9625013" y="0"/>
                </a:lnTo>
                <a:lnTo>
                  <a:pt x="9625013" y="5390007"/>
                </a:lnTo>
                <a:lnTo>
                  <a:pt x="0" y="53900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53" name="Google Shape;153;p6"/>
          <p:cNvSpPr txBox="1"/>
          <p:nvPr/>
        </p:nvSpPr>
        <p:spPr>
          <a:xfrm>
            <a:off x="8845663" y="7732394"/>
            <a:ext cx="8413637" cy="280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1" u="none" strike="noStrike" cap="none">
                <a:solidFill>
                  <a:srgbClr val="000000"/>
                </a:solidFill>
                <a:latin typeface="Sansita"/>
                <a:ea typeface="Sansita"/>
                <a:cs typeface="Sansita"/>
                <a:sym typeface="Sansita"/>
              </a:rPr>
              <a:t>Protesten in Istanbul ivm terugtrekking Turkije juni 2021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08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/>
          <p:nvPr/>
        </p:nvSpPr>
        <p:spPr>
          <a:xfrm>
            <a:off x="825845" y="968453"/>
            <a:ext cx="1815752" cy="66201"/>
          </a:xfrm>
          <a:custGeom>
            <a:avLst/>
            <a:gdLst/>
            <a:ahLst/>
            <a:cxnLst/>
            <a:rect l="l" t="t" r="r" b="b"/>
            <a:pathLst>
              <a:path w="1815752" h="66201" extrusionOk="0">
                <a:moveTo>
                  <a:pt x="0" y="0"/>
                </a:moveTo>
                <a:lnTo>
                  <a:pt x="1815752" y="0"/>
                </a:lnTo>
                <a:lnTo>
                  <a:pt x="1815752" y="66201"/>
                </a:lnTo>
                <a:lnTo>
                  <a:pt x="0" y="66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21364" b="-1321364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159" name="Google Shape;159;p7"/>
          <p:cNvGrpSpPr/>
          <p:nvPr/>
        </p:nvGrpSpPr>
        <p:grpSpPr>
          <a:xfrm>
            <a:off x="825845" y="1254906"/>
            <a:ext cx="15801306" cy="8997791"/>
            <a:chOff x="-1" y="-1169438"/>
            <a:chExt cx="21068408" cy="11997056"/>
          </a:xfrm>
        </p:grpSpPr>
        <p:sp>
          <p:nvSpPr>
            <p:cNvPr id="160" name="Google Shape;160;p7"/>
            <p:cNvSpPr txBox="1"/>
            <p:nvPr/>
          </p:nvSpPr>
          <p:spPr>
            <a:xfrm>
              <a:off x="0" y="-1169438"/>
              <a:ext cx="14925930" cy="6786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2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 b="0" i="0" u="none" strike="noStrike" cap="none" dirty="0">
                  <a:solidFill>
                    <a:srgbClr val="03519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WELKE VORMEN VAN GEWELD? </a:t>
              </a:r>
              <a:endParaRPr dirty="0"/>
            </a:p>
          </p:txBody>
        </p:sp>
        <p:sp>
          <p:nvSpPr>
            <p:cNvPr id="161" name="Google Shape;161;p7"/>
            <p:cNvSpPr txBox="1"/>
            <p:nvPr/>
          </p:nvSpPr>
          <p:spPr>
            <a:xfrm>
              <a:off x="-1" y="-490782"/>
              <a:ext cx="21068408" cy="1131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11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endParaRPr dirty="0"/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Specifieke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vormen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van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geweld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worden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strafbaar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worden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gesteld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of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bestraft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  <a:endParaRPr sz="2800" dirty="0"/>
            </a:p>
            <a:p>
              <a:pPr marL="0" marR="0" lvl="0" indent="0" algn="l" rtl="0">
                <a:lnSpc>
                  <a:spcPct val="14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       -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psychologisch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geweld</a:t>
              </a:r>
              <a:endParaRPr sz="2800" dirty="0"/>
            </a:p>
            <a:p>
              <a:pPr marL="0" marR="0" lvl="0" indent="0" algn="l" rtl="0">
                <a:lnSpc>
                  <a:spcPct val="14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       -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fysiek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geweld</a:t>
              </a:r>
              <a:endParaRPr sz="2800" dirty="0"/>
            </a:p>
            <a:p>
              <a:pPr marL="0" marR="0" lvl="0" indent="0" algn="l" rtl="0">
                <a:lnSpc>
                  <a:spcPct val="14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       - stalking</a:t>
              </a:r>
              <a:endParaRPr sz="2800" dirty="0"/>
            </a:p>
            <a:p>
              <a:pPr marL="0" marR="0" lvl="0" indent="0" algn="l" rtl="0">
                <a:lnSpc>
                  <a:spcPct val="14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       -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seksueel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geweld</a:t>
              </a:r>
              <a:endParaRPr sz="2800" dirty="0"/>
            </a:p>
            <a:p>
              <a:pPr marL="0" marR="0" lvl="0" indent="0" algn="l" rtl="0">
                <a:lnSpc>
                  <a:spcPct val="14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       -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gedwongen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abortus</a:t>
              </a:r>
              <a:endParaRPr sz="2800" dirty="0"/>
            </a:p>
            <a:p>
              <a:pPr marL="0" marR="0" lvl="0" indent="0" algn="l" rtl="0">
                <a:lnSpc>
                  <a:spcPct val="14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       -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gedwongen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sterilisatie</a:t>
              </a:r>
              <a:endParaRPr sz="2800" dirty="0"/>
            </a:p>
            <a:p>
              <a:pPr marL="0" marR="0" lvl="0" indent="0" algn="l" rtl="0">
                <a:lnSpc>
                  <a:spcPct val="14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       -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genitale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verminking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van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vrouwen</a:t>
              </a:r>
              <a:endParaRPr sz="2800" dirty="0"/>
            </a:p>
            <a:p>
              <a:pPr marL="0" marR="0" lvl="0" indent="0" algn="l" rtl="0">
                <a:lnSpc>
                  <a:spcPct val="1400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           -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seksuele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intimidatie</a:t>
              </a:r>
              <a:endParaRPr sz="2800" dirty="0"/>
            </a:p>
            <a:p>
              <a:pPr marL="0" marR="0" lvl="0" indent="0" algn="l" rtl="0">
                <a:lnSpc>
                  <a:spcPct val="987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412719" marR="0" lvl="1" indent="-20636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1911"/>
                <a:buFont typeface="Arial"/>
                <a:buChar char="•"/>
              </a:pP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Verdrag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heeft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ook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betrekking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op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digitaal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geweld</a:t>
              </a:r>
              <a:endParaRPr sz="2800" dirty="0"/>
            </a:p>
            <a:p>
              <a:pPr marL="412719" marR="0" lvl="1" indent="-20636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Clr>
                  <a:srgbClr val="035191"/>
                </a:buClr>
                <a:buSzPts val="1911"/>
                <a:buFont typeface="Arial"/>
                <a:buChar char="•"/>
              </a:pP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Gewoonte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traditie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religie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of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zogenaamde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eer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worden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niet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als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rechtvaardiging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voor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dergelijk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geweld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b="0" i="0" u="none" strike="noStrike" cap="none" dirty="0" err="1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geaccepteerd</a:t>
              </a:r>
              <a:r>
                <a:rPr lang="en-US" sz="2800" b="0" i="0" u="none" strike="noStrike" cap="none" dirty="0">
                  <a:solidFill>
                    <a:srgbClr val="03519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2800" dirty="0"/>
            </a:p>
            <a:p>
              <a:pPr marL="0" marR="0" lvl="0" indent="0" algn="l" rtl="0">
                <a:lnSpc>
                  <a:spcPct val="140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911" b="0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/>
          <p:nvPr/>
        </p:nvSpPr>
        <p:spPr>
          <a:xfrm>
            <a:off x="11145671" y="4684356"/>
            <a:ext cx="6600968" cy="3093720"/>
          </a:xfrm>
          <a:custGeom>
            <a:avLst/>
            <a:gdLst/>
            <a:ahLst/>
            <a:cxnLst/>
            <a:rect l="l" t="t" r="r" b="b"/>
            <a:pathLst>
              <a:path w="6600968" h="3093720" extrusionOk="0">
                <a:moveTo>
                  <a:pt x="0" y="0"/>
                </a:moveTo>
                <a:lnTo>
                  <a:pt x="6600968" y="0"/>
                </a:lnTo>
                <a:lnTo>
                  <a:pt x="6600968" y="3093720"/>
                </a:lnTo>
                <a:lnTo>
                  <a:pt x="0" y="3093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71200"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63" name="Google Shape;163;p7"/>
          <p:cNvSpPr txBox="1"/>
          <p:nvPr/>
        </p:nvSpPr>
        <p:spPr>
          <a:xfrm>
            <a:off x="825845" y="683541"/>
            <a:ext cx="6509742" cy="23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15" b="1" i="0" u="none" strike="noStrike" cap="none" dirty="0">
                <a:solidFill>
                  <a:srgbClr val="035191"/>
                </a:solidFill>
                <a:latin typeface="Arial"/>
                <a:ea typeface="Arial"/>
                <a:cs typeface="Arial"/>
                <a:sym typeface="Arial"/>
              </a:rPr>
              <a:t>HET VERDRAG VAN ISTANBUL 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8" name="Google Shape;168;p8"/>
          <p:cNvCxnSpPr/>
          <p:nvPr/>
        </p:nvCxnSpPr>
        <p:spPr>
          <a:xfrm>
            <a:off x="1803685" y="6062089"/>
            <a:ext cx="15176483" cy="0"/>
          </a:xfrm>
          <a:prstGeom prst="straightConnector1">
            <a:avLst/>
          </a:prstGeom>
          <a:noFill/>
          <a:ln w="38100" cap="flat" cmpd="sng">
            <a:solidFill>
              <a:srgbClr val="342D8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9" name="Google Shape;169;p8"/>
          <p:cNvCxnSpPr/>
          <p:nvPr/>
        </p:nvCxnSpPr>
        <p:spPr>
          <a:xfrm>
            <a:off x="1933493" y="5133103"/>
            <a:ext cx="0" cy="1066081"/>
          </a:xfrm>
          <a:prstGeom prst="straightConnector1">
            <a:avLst/>
          </a:prstGeom>
          <a:noFill/>
          <a:ln w="28575" cap="flat" cmpd="sng">
            <a:solidFill>
              <a:srgbClr val="2C246C"/>
            </a:solidFill>
            <a:prstDash val="lgDash"/>
            <a:round/>
            <a:headEnd type="none" w="sm" len="sm"/>
            <a:tailEnd type="none" w="sm" len="sm"/>
          </a:ln>
        </p:spPr>
      </p:cxnSp>
      <p:grpSp>
        <p:nvGrpSpPr>
          <p:cNvPr id="170" name="Google Shape;170;p8"/>
          <p:cNvGrpSpPr/>
          <p:nvPr/>
        </p:nvGrpSpPr>
        <p:grpSpPr>
          <a:xfrm>
            <a:off x="963441" y="2602515"/>
            <a:ext cx="2012554" cy="2838188"/>
            <a:chOff x="0" y="-38100"/>
            <a:chExt cx="853321" cy="1203389"/>
          </a:xfrm>
        </p:grpSpPr>
        <p:sp>
          <p:nvSpPr>
            <p:cNvPr id="171" name="Google Shape;171;p8"/>
            <p:cNvSpPr/>
            <p:nvPr/>
          </p:nvSpPr>
          <p:spPr>
            <a:xfrm>
              <a:off x="0" y="0"/>
              <a:ext cx="853321" cy="1165289"/>
            </a:xfrm>
            <a:custGeom>
              <a:avLst/>
              <a:gdLst/>
              <a:ahLst/>
              <a:cxnLst/>
              <a:rect l="l" t="t" r="r" b="b"/>
              <a:pathLst>
                <a:path w="853321" h="1165289" extrusionOk="0">
                  <a:moveTo>
                    <a:pt x="426660" y="0"/>
                  </a:moveTo>
                  <a:lnTo>
                    <a:pt x="426660" y="0"/>
                  </a:lnTo>
                  <a:cubicBezTo>
                    <a:pt x="662298" y="0"/>
                    <a:pt x="853321" y="191022"/>
                    <a:pt x="853321" y="426660"/>
                  </a:cubicBezTo>
                  <a:lnTo>
                    <a:pt x="853321" y="738628"/>
                  </a:lnTo>
                  <a:cubicBezTo>
                    <a:pt x="853321" y="851786"/>
                    <a:pt x="808369" y="960308"/>
                    <a:pt x="728355" y="1040323"/>
                  </a:cubicBezTo>
                  <a:cubicBezTo>
                    <a:pt x="648340" y="1120337"/>
                    <a:pt x="539818" y="1165289"/>
                    <a:pt x="426660" y="1165289"/>
                  </a:cubicBezTo>
                  <a:lnTo>
                    <a:pt x="426660" y="1165289"/>
                  </a:lnTo>
                  <a:cubicBezTo>
                    <a:pt x="313503" y="1165289"/>
                    <a:pt x="204980" y="1120337"/>
                    <a:pt x="124966" y="1040323"/>
                  </a:cubicBezTo>
                  <a:cubicBezTo>
                    <a:pt x="44952" y="960308"/>
                    <a:pt x="0" y="851786"/>
                    <a:pt x="0" y="738628"/>
                  </a:cubicBezTo>
                  <a:lnTo>
                    <a:pt x="0" y="426660"/>
                  </a:lnTo>
                  <a:cubicBezTo>
                    <a:pt x="0" y="313503"/>
                    <a:pt x="44952" y="204980"/>
                    <a:pt x="124966" y="124966"/>
                  </a:cubicBezTo>
                  <a:cubicBezTo>
                    <a:pt x="204980" y="44952"/>
                    <a:pt x="313503" y="0"/>
                    <a:pt x="426660" y="0"/>
                  </a:cubicBezTo>
                  <a:close/>
                </a:path>
              </a:pathLst>
            </a:custGeom>
            <a:gradFill>
              <a:gsLst>
                <a:gs pos="0">
                  <a:srgbClr val="2C246C"/>
                </a:gs>
                <a:gs pos="100000">
                  <a:srgbClr val="5453D3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 txBox="1"/>
            <p:nvPr/>
          </p:nvSpPr>
          <p:spPr>
            <a:xfrm>
              <a:off x="0" y="-38100"/>
              <a:ext cx="853321" cy="12033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175" tIns="46175" rIns="46175" bIns="46175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3" name="Google Shape;173;p8"/>
          <p:cNvSpPr/>
          <p:nvPr/>
        </p:nvSpPr>
        <p:spPr>
          <a:xfrm>
            <a:off x="1033053" y="3248243"/>
            <a:ext cx="1552417" cy="1552417"/>
          </a:xfrm>
          <a:custGeom>
            <a:avLst/>
            <a:gdLst/>
            <a:ahLst/>
            <a:cxnLst/>
            <a:rect l="l" t="t" r="r" b="b"/>
            <a:pathLst>
              <a:path w="1552417" h="1552417" extrusionOk="0">
                <a:moveTo>
                  <a:pt x="0" y="0"/>
                </a:moveTo>
                <a:lnTo>
                  <a:pt x="1552417" y="0"/>
                </a:lnTo>
                <a:lnTo>
                  <a:pt x="1552417" y="1552417"/>
                </a:lnTo>
                <a:lnTo>
                  <a:pt x="0" y="15524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8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174" name="Google Shape;174;p8"/>
          <p:cNvGrpSpPr/>
          <p:nvPr/>
        </p:nvGrpSpPr>
        <p:grpSpPr>
          <a:xfrm>
            <a:off x="1252104" y="2990462"/>
            <a:ext cx="1435228" cy="1810198"/>
            <a:chOff x="0" y="-38100"/>
            <a:chExt cx="608535" cy="767522"/>
          </a:xfrm>
        </p:grpSpPr>
        <p:sp>
          <p:nvSpPr>
            <p:cNvPr id="175" name="Google Shape;175;p8"/>
            <p:cNvSpPr/>
            <p:nvPr/>
          </p:nvSpPr>
          <p:spPr>
            <a:xfrm>
              <a:off x="0" y="0"/>
              <a:ext cx="608535" cy="729422"/>
            </a:xfrm>
            <a:custGeom>
              <a:avLst/>
              <a:gdLst/>
              <a:ahLst/>
              <a:cxnLst/>
              <a:rect l="l" t="t" r="r" b="b"/>
              <a:pathLst>
                <a:path w="608535" h="729422" extrusionOk="0">
                  <a:moveTo>
                    <a:pt x="304268" y="0"/>
                  </a:moveTo>
                  <a:lnTo>
                    <a:pt x="304268" y="0"/>
                  </a:lnTo>
                  <a:cubicBezTo>
                    <a:pt x="472310" y="0"/>
                    <a:pt x="608535" y="136225"/>
                    <a:pt x="608535" y="304268"/>
                  </a:cubicBezTo>
                  <a:lnTo>
                    <a:pt x="608535" y="425154"/>
                  </a:lnTo>
                  <a:cubicBezTo>
                    <a:pt x="608535" y="593197"/>
                    <a:pt x="472310" y="729422"/>
                    <a:pt x="304268" y="729422"/>
                  </a:cubicBezTo>
                  <a:lnTo>
                    <a:pt x="304268" y="729422"/>
                  </a:lnTo>
                  <a:cubicBezTo>
                    <a:pt x="136225" y="729422"/>
                    <a:pt x="0" y="593197"/>
                    <a:pt x="0" y="425154"/>
                  </a:cubicBezTo>
                  <a:lnTo>
                    <a:pt x="0" y="304268"/>
                  </a:lnTo>
                  <a:cubicBezTo>
                    <a:pt x="0" y="136225"/>
                    <a:pt x="136225" y="0"/>
                    <a:pt x="304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 txBox="1"/>
            <p:nvPr/>
          </p:nvSpPr>
          <p:spPr>
            <a:xfrm>
              <a:off x="0" y="-38100"/>
              <a:ext cx="608535" cy="7675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6175" tIns="46175" rIns="46175" bIns="46175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" name="Google Shape;177;p8"/>
          <p:cNvGrpSpPr/>
          <p:nvPr/>
        </p:nvGrpSpPr>
        <p:grpSpPr>
          <a:xfrm>
            <a:off x="1554695" y="5647094"/>
            <a:ext cx="757597" cy="757597"/>
            <a:chOff x="0" y="0"/>
            <a:chExt cx="812800" cy="812800"/>
          </a:xfrm>
        </p:grpSpPr>
        <p:sp>
          <p:nvSpPr>
            <p:cNvPr id="178" name="Google Shape;178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2C246C"/>
                </a:gs>
                <a:gs pos="100000">
                  <a:srgbClr val="5453D3"/>
                </a:gs>
              </a:gsLst>
              <a:lin ang="2700000" scaled="0"/>
            </a:gra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80" name="Google Shape;180;p8"/>
          <p:cNvCxnSpPr/>
          <p:nvPr/>
        </p:nvCxnSpPr>
        <p:spPr>
          <a:xfrm>
            <a:off x="4378104" y="5111236"/>
            <a:ext cx="0" cy="1066081"/>
          </a:xfrm>
          <a:prstGeom prst="straightConnector1">
            <a:avLst/>
          </a:prstGeom>
          <a:noFill/>
          <a:ln w="28575" cap="flat" cmpd="sng">
            <a:solidFill>
              <a:srgbClr val="3D3DCC"/>
            </a:solidFill>
            <a:prstDash val="lgDash"/>
            <a:round/>
            <a:headEnd type="none" w="sm" len="sm"/>
            <a:tailEnd type="none" w="sm" len="sm"/>
          </a:ln>
        </p:spPr>
      </p:cxnSp>
      <p:grpSp>
        <p:nvGrpSpPr>
          <p:cNvPr id="181" name="Google Shape;181;p8"/>
          <p:cNvGrpSpPr/>
          <p:nvPr/>
        </p:nvGrpSpPr>
        <p:grpSpPr>
          <a:xfrm>
            <a:off x="3371827" y="2634241"/>
            <a:ext cx="2012554" cy="2838188"/>
            <a:chOff x="0" y="-38100"/>
            <a:chExt cx="853321" cy="1203389"/>
          </a:xfrm>
        </p:grpSpPr>
        <p:sp>
          <p:nvSpPr>
            <p:cNvPr id="182" name="Google Shape;182;p8"/>
            <p:cNvSpPr/>
            <p:nvPr/>
          </p:nvSpPr>
          <p:spPr>
            <a:xfrm>
              <a:off x="0" y="0"/>
              <a:ext cx="853321" cy="1165289"/>
            </a:xfrm>
            <a:custGeom>
              <a:avLst/>
              <a:gdLst/>
              <a:ahLst/>
              <a:cxnLst/>
              <a:rect l="l" t="t" r="r" b="b"/>
              <a:pathLst>
                <a:path w="853321" h="1165289" extrusionOk="0">
                  <a:moveTo>
                    <a:pt x="426660" y="0"/>
                  </a:moveTo>
                  <a:lnTo>
                    <a:pt x="426660" y="0"/>
                  </a:lnTo>
                  <a:cubicBezTo>
                    <a:pt x="662298" y="0"/>
                    <a:pt x="853321" y="191022"/>
                    <a:pt x="853321" y="426660"/>
                  </a:cubicBezTo>
                  <a:lnTo>
                    <a:pt x="853321" y="738628"/>
                  </a:lnTo>
                  <a:cubicBezTo>
                    <a:pt x="853321" y="851786"/>
                    <a:pt x="808369" y="960308"/>
                    <a:pt x="728355" y="1040323"/>
                  </a:cubicBezTo>
                  <a:cubicBezTo>
                    <a:pt x="648340" y="1120337"/>
                    <a:pt x="539818" y="1165289"/>
                    <a:pt x="426660" y="1165289"/>
                  </a:cubicBezTo>
                  <a:lnTo>
                    <a:pt x="426660" y="1165289"/>
                  </a:lnTo>
                  <a:cubicBezTo>
                    <a:pt x="313503" y="1165289"/>
                    <a:pt x="204980" y="1120337"/>
                    <a:pt x="124966" y="1040323"/>
                  </a:cubicBezTo>
                  <a:cubicBezTo>
                    <a:pt x="44952" y="960308"/>
                    <a:pt x="0" y="851786"/>
                    <a:pt x="0" y="738628"/>
                  </a:cubicBezTo>
                  <a:lnTo>
                    <a:pt x="0" y="426660"/>
                  </a:lnTo>
                  <a:cubicBezTo>
                    <a:pt x="0" y="313503"/>
                    <a:pt x="44952" y="204980"/>
                    <a:pt x="124966" y="124966"/>
                  </a:cubicBezTo>
                  <a:cubicBezTo>
                    <a:pt x="204980" y="44952"/>
                    <a:pt x="313503" y="0"/>
                    <a:pt x="426660" y="0"/>
                  </a:cubicBezTo>
                  <a:close/>
                </a:path>
              </a:pathLst>
            </a:custGeom>
            <a:gradFill>
              <a:gsLst>
                <a:gs pos="0">
                  <a:srgbClr val="3D3DCC"/>
                </a:gs>
                <a:gs pos="100000">
                  <a:srgbClr val="7090EE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8"/>
            <p:cNvSpPr txBox="1"/>
            <p:nvPr/>
          </p:nvSpPr>
          <p:spPr>
            <a:xfrm>
              <a:off x="0" y="-38100"/>
              <a:ext cx="853321" cy="12033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" name="Google Shape;184;p8"/>
          <p:cNvGrpSpPr/>
          <p:nvPr/>
        </p:nvGrpSpPr>
        <p:grpSpPr>
          <a:xfrm>
            <a:off x="3644510" y="3038027"/>
            <a:ext cx="1435228" cy="1810198"/>
            <a:chOff x="0" y="-38100"/>
            <a:chExt cx="608535" cy="767522"/>
          </a:xfrm>
        </p:grpSpPr>
        <p:sp>
          <p:nvSpPr>
            <p:cNvPr id="185" name="Google Shape;185;p8"/>
            <p:cNvSpPr/>
            <p:nvPr/>
          </p:nvSpPr>
          <p:spPr>
            <a:xfrm>
              <a:off x="0" y="0"/>
              <a:ext cx="608535" cy="729422"/>
            </a:xfrm>
            <a:custGeom>
              <a:avLst/>
              <a:gdLst/>
              <a:ahLst/>
              <a:cxnLst/>
              <a:rect l="l" t="t" r="r" b="b"/>
              <a:pathLst>
                <a:path w="608535" h="729422" extrusionOk="0">
                  <a:moveTo>
                    <a:pt x="304268" y="0"/>
                  </a:moveTo>
                  <a:lnTo>
                    <a:pt x="304268" y="0"/>
                  </a:lnTo>
                  <a:cubicBezTo>
                    <a:pt x="472310" y="0"/>
                    <a:pt x="608535" y="136225"/>
                    <a:pt x="608535" y="304268"/>
                  </a:cubicBezTo>
                  <a:lnTo>
                    <a:pt x="608535" y="425154"/>
                  </a:lnTo>
                  <a:cubicBezTo>
                    <a:pt x="608535" y="593197"/>
                    <a:pt x="472310" y="729422"/>
                    <a:pt x="304268" y="729422"/>
                  </a:cubicBezTo>
                  <a:lnTo>
                    <a:pt x="304268" y="729422"/>
                  </a:lnTo>
                  <a:cubicBezTo>
                    <a:pt x="136225" y="729422"/>
                    <a:pt x="0" y="593197"/>
                    <a:pt x="0" y="425154"/>
                  </a:cubicBezTo>
                  <a:lnTo>
                    <a:pt x="0" y="304268"/>
                  </a:lnTo>
                  <a:cubicBezTo>
                    <a:pt x="0" y="136225"/>
                    <a:pt x="136225" y="0"/>
                    <a:pt x="304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8"/>
            <p:cNvSpPr txBox="1"/>
            <p:nvPr/>
          </p:nvSpPr>
          <p:spPr>
            <a:xfrm>
              <a:off x="0" y="-38100"/>
              <a:ext cx="608535" cy="7675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8"/>
          <p:cNvGrpSpPr/>
          <p:nvPr/>
        </p:nvGrpSpPr>
        <p:grpSpPr>
          <a:xfrm>
            <a:off x="3983326" y="5652221"/>
            <a:ext cx="757597" cy="757597"/>
            <a:chOff x="0" y="0"/>
            <a:chExt cx="812800" cy="812800"/>
          </a:xfrm>
        </p:grpSpPr>
        <p:sp>
          <p:nvSpPr>
            <p:cNvPr id="188" name="Google Shape;188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3D3DCC"/>
                </a:gs>
                <a:gs pos="100000">
                  <a:srgbClr val="7090EE"/>
                </a:gs>
              </a:gsLst>
              <a:lin ang="2700000" scaled="0"/>
            </a:gra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90" name="Google Shape;190;p8"/>
          <p:cNvCxnSpPr/>
          <p:nvPr/>
        </p:nvCxnSpPr>
        <p:spPr>
          <a:xfrm>
            <a:off x="6772309" y="4978861"/>
            <a:ext cx="0" cy="1066081"/>
          </a:xfrm>
          <a:prstGeom prst="straightConnector1">
            <a:avLst/>
          </a:prstGeom>
          <a:noFill/>
          <a:ln w="28575" cap="flat" cmpd="sng">
            <a:solidFill>
              <a:srgbClr val="E78007"/>
            </a:solidFill>
            <a:prstDash val="lgDash"/>
            <a:round/>
            <a:headEnd type="none" w="sm" len="sm"/>
            <a:tailEnd type="none" w="sm" len="sm"/>
          </a:ln>
        </p:spPr>
      </p:cxnSp>
      <p:grpSp>
        <p:nvGrpSpPr>
          <p:cNvPr id="191" name="Google Shape;191;p8"/>
          <p:cNvGrpSpPr/>
          <p:nvPr/>
        </p:nvGrpSpPr>
        <p:grpSpPr>
          <a:xfrm>
            <a:off x="5784431" y="2612314"/>
            <a:ext cx="2012554" cy="2838188"/>
            <a:chOff x="0" y="-38100"/>
            <a:chExt cx="853321" cy="1203389"/>
          </a:xfrm>
        </p:grpSpPr>
        <p:sp>
          <p:nvSpPr>
            <p:cNvPr id="192" name="Google Shape;192;p8"/>
            <p:cNvSpPr/>
            <p:nvPr/>
          </p:nvSpPr>
          <p:spPr>
            <a:xfrm>
              <a:off x="0" y="0"/>
              <a:ext cx="853321" cy="1165289"/>
            </a:xfrm>
            <a:custGeom>
              <a:avLst/>
              <a:gdLst/>
              <a:ahLst/>
              <a:cxnLst/>
              <a:rect l="l" t="t" r="r" b="b"/>
              <a:pathLst>
                <a:path w="853321" h="1165289" extrusionOk="0">
                  <a:moveTo>
                    <a:pt x="426660" y="0"/>
                  </a:moveTo>
                  <a:lnTo>
                    <a:pt x="426660" y="0"/>
                  </a:lnTo>
                  <a:cubicBezTo>
                    <a:pt x="662298" y="0"/>
                    <a:pt x="853321" y="191022"/>
                    <a:pt x="853321" y="426660"/>
                  </a:cubicBezTo>
                  <a:lnTo>
                    <a:pt x="853321" y="738628"/>
                  </a:lnTo>
                  <a:cubicBezTo>
                    <a:pt x="853321" y="851786"/>
                    <a:pt x="808369" y="960308"/>
                    <a:pt x="728355" y="1040323"/>
                  </a:cubicBezTo>
                  <a:cubicBezTo>
                    <a:pt x="648340" y="1120337"/>
                    <a:pt x="539818" y="1165289"/>
                    <a:pt x="426660" y="1165289"/>
                  </a:cubicBezTo>
                  <a:lnTo>
                    <a:pt x="426660" y="1165289"/>
                  </a:lnTo>
                  <a:cubicBezTo>
                    <a:pt x="313503" y="1165289"/>
                    <a:pt x="204980" y="1120337"/>
                    <a:pt x="124966" y="1040323"/>
                  </a:cubicBezTo>
                  <a:cubicBezTo>
                    <a:pt x="44952" y="960308"/>
                    <a:pt x="0" y="851786"/>
                    <a:pt x="0" y="738628"/>
                  </a:cubicBezTo>
                  <a:lnTo>
                    <a:pt x="0" y="426660"/>
                  </a:lnTo>
                  <a:cubicBezTo>
                    <a:pt x="0" y="313503"/>
                    <a:pt x="44952" y="204980"/>
                    <a:pt x="124966" y="124966"/>
                  </a:cubicBezTo>
                  <a:cubicBezTo>
                    <a:pt x="204980" y="44952"/>
                    <a:pt x="313503" y="0"/>
                    <a:pt x="426660" y="0"/>
                  </a:cubicBezTo>
                  <a:close/>
                </a:path>
              </a:pathLst>
            </a:custGeom>
            <a:gradFill>
              <a:gsLst>
                <a:gs pos="0">
                  <a:srgbClr val="E78007"/>
                </a:gs>
                <a:gs pos="100000">
                  <a:srgbClr val="FFC851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 txBox="1"/>
            <p:nvPr/>
          </p:nvSpPr>
          <p:spPr>
            <a:xfrm>
              <a:off x="0" y="-38100"/>
              <a:ext cx="853321" cy="12033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4" name="Google Shape;194;p8"/>
          <p:cNvGrpSpPr/>
          <p:nvPr/>
        </p:nvGrpSpPr>
        <p:grpSpPr>
          <a:xfrm>
            <a:off x="6073094" y="3116510"/>
            <a:ext cx="1435228" cy="1810198"/>
            <a:chOff x="0" y="-38100"/>
            <a:chExt cx="608535" cy="767522"/>
          </a:xfrm>
        </p:grpSpPr>
        <p:sp>
          <p:nvSpPr>
            <p:cNvPr id="195" name="Google Shape;195;p8"/>
            <p:cNvSpPr/>
            <p:nvPr/>
          </p:nvSpPr>
          <p:spPr>
            <a:xfrm>
              <a:off x="0" y="0"/>
              <a:ext cx="608535" cy="729422"/>
            </a:xfrm>
            <a:custGeom>
              <a:avLst/>
              <a:gdLst/>
              <a:ahLst/>
              <a:cxnLst/>
              <a:rect l="l" t="t" r="r" b="b"/>
              <a:pathLst>
                <a:path w="608535" h="729422" extrusionOk="0">
                  <a:moveTo>
                    <a:pt x="304268" y="0"/>
                  </a:moveTo>
                  <a:lnTo>
                    <a:pt x="304268" y="0"/>
                  </a:lnTo>
                  <a:cubicBezTo>
                    <a:pt x="472310" y="0"/>
                    <a:pt x="608535" y="136225"/>
                    <a:pt x="608535" y="304268"/>
                  </a:cubicBezTo>
                  <a:lnTo>
                    <a:pt x="608535" y="425154"/>
                  </a:lnTo>
                  <a:cubicBezTo>
                    <a:pt x="608535" y="593197"/>
                    <a:pt x="472310" y="729422"/>
                    <a:pt x="304268" y="729422"/>
                  </a:cubicBezTo>
                  <a:lnTo>
                    <a:pt x="304268" y="729422"/>
                  </a:lnTo>
                  <a:cubicBezTo>
                    <a:pt x="136225" y="729422"/>
                    <a:pt x="0" y="593197"/>
                    <a:pt x="0" y="425154"/>
                  </a:cubicBezTo>
                  <a:lnTo>
                    <a:pt x="0" y="304268"/>
                  </a:lnTo>
                  <a:cubicBezTo>
                    <a:pt x="0" y="136225"/>
                    <a:pt x="136225" y="0"/>
                    <a:pt x="304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 txBox="1"/>
            <p:nvPr/>
          </p:nvSpPr>
          <p:spPr>
            <a:xfrm>
              <a:off x="0" y="-38100"/>
              <a:ext cx="608535" cy="7675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7" name="Google Shape;197;p8"/>
          <p:cNvGrpSpPr/>
          <p:nvPr/>
        </p:nvGrpSpPr>
        <p:grpSpPr>
          <a:xfrm>
            <a:off x="6407798" y="5652221"/>
            <a:ext cx="757597" cy="757597"/>
            <a:chOff x="0" y="0"/>
            <a:chExt cx="812800" cy="812800"/>
          </a:xfrm>
        </p:grpSpPr>
        <p:sp>
          <p:nvSpPr>
            <p:cNvPr id="198" name="Google Shape;198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E78007"/>
                </a:gs>
                <a:gs pos="100000">
                  <a:srgbClr val="FFC851"/>
                </a:gs>
              </a:gsLst>
              <a:lin ang="2700000" scaled="0"/>
            </a:gra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00" name="Google Shape;200;p8"/>
          <p:cNvCxnSpPr/>
          <p:nvPr/>
        </p:nvCxnSpPr>
        <p:spPr>
          <a:xfrm>
            <a:off x="9182872" y="5111236"/>
            <a:ext cx="0" cy="1066081"/>
          </a:xfrm>
          <a:prstGeom prst="straightConnector1">
            <a:avLst/>
          </a:prstGeom>
          <a:noFill/>
          <a:ln w="28575" cap="flat" cmpd="sng">
            <a:solidFill>
              <a:srgbClr val="F56204"/>
            </a:solidFill>
            <a:prstDash val="lgDash"/>
            <a:round/>
            <a:headEnd type="none" w="sm" len="sm"/>
            <a:tailEnd type="none" w="sm" len="sm"/>
          </a:ln>
        </p:spPr>
      </p:cxnSp>
      <p:grpSp>
        <p:nvGrpSpPr>
          <p:cNvPr id="201" name="Google Shape;201;p8"/>
          <p:cNvGrpSpPr/>
          <p:nvPr/>
        </p:nvGrpSpPr>
        <p:grpSpPr>
          <a:xfrm>
            <a:off x="8176595" y="2662569"/>
            <a:ext cx="2012554" cy="2838188"/>
            <a:chOff x="0" y="-38100"/>
            <a:chExt cx="853321" cy="1203389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53321" cy="1165289"/>
            </a:xfrm>
            <a:custGeom>
              <a:avLst/>
              <a:gdLst/>
              <a:ahLst/>
              <a:cxnLst/>
              <a:rect l="l" t="t" r="r" b="b"/>
              <a:pathLst>
                <a:path w="853321" h="1165289" extrusionOk="0">
                  <a:moveTo>
                    <a:pt x="426660" y="0"/>
                  </a:moveTo>
                  <a:lnTo>
                    <a:pt x="426660" y="0"/>
                  </a:lnTo>
                  <a:cubicBezTo>
                    <a:pt x="662298" y="0"/>
                    <a:pt x="853321" y="191022"/>
                    <a:pt x="853321" y="426660"/>
                  </a:cubicBezTo>
                  <a:lnTo>
                    <a:pt x="853321" y="738628"/>
                  </a:lnTo>
                  <a:cubicBezTo>
                    <a:pt x="853321" y="851786"/>
                    <a:pt x="808369" y="960308"/>
                    <a:pt x="728355" y="1040323"/>
                  </a:cubicBezTo>
                  <a:cubicBezTo>
                    <a:pt x="648340" y="1120337"/>
                    <a:pt x="539818" y="1165289"/>
                    <a:pt x="426660" y="1165289"/>
                  </a:cubicBezTo>
                  <a:lnTo>
                    <a:pt x="426660" y="1165289"/>
                  </a:lnTo>
                  <a:cubicBezTo>
                    <a:pt x="313503" y="1165289"/>
                    <a:pt x="204980" y="1120337"/>
                    <a:pt x="124966" y="1040323"/>
                  </a:cubicBezTo>
                  <a:cubicBezTo>
                    <a:pt x="44952" y="960308"/>
                    <a:pt x="0" y="851786"/>
                    <a:pt x="0" y="738628"/>
                  </a:cubicBezTo>
                  <a:lnTo>
                    <a:pt x="0" y="426660"/>
                  </a:lnTo>
                  <a:cubicBezTo>
                    <a:pt x="0" y="313503"/>
                    <a:pt x="44952" y="204980"/>
                    <a:pt x="124966" y="124966"/>
                  </a:cubicBezTo>
                  <a:cubicBezTo>
                    <a:pt x="204980" y="44952"/>
                    <a:pt x="313503" y="0"/>
                    <a:pt x="426660" y="0"/>
                  </a:cubicBezTo>
                  <a:close/>
                </a:path>
              </a:pathLst>
            </a:custGeom>
            <a:gradFill>
              <a:gsLst>
                <a:gs pos="0">
                  <a:srgbClr val="F56204"/>
                </a:gs>
                <a:gs pos="100000">
                  <a:srgbClr val="FFB55E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0" y="-38100"/>
              <a:ext cx="853321" cy="12033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4" name="Google Shape;204;p8"/>
          <p:cNvGrpSpPr/>
          <p:nvPr/>
        </p:nvGrpSpPr>
        <p:grpSpPr>
          <a:xfrm>
            <a:off x="8463735" y="3148237"/>
            <a:ext cx="1435228" cy="1810198"/>
            <a:chOff x="0" y="-38100"/>
            <a:chExt cx="608535" cy="767522"/>
          </a:xfrm>
        </p:grpSpPr>
        <p:sp>
          <p:nvSpPr>
            <p:cNvPr id="205" name="Google Shape;205;p8"/>
            <p:cNvSpPr/>
            <p:nvPr/>
          </p:nvSpPr>
          <p:spPr>
            <a:xfrm>
              <a:off x="0" y="0"/>
              <a:ext cx="608535" cy="729422"/>
            </a:xfrm>
            <a:custGeom>
              <a:avLst/>
              <a:gdLst/>
              <a:ahLst/>
              <a:cxnLst/>
              <a:rect l="l" t="t" r="r" b="b"/>
              <a:pathLst>
                <a:path w="608535" h="729422" extrusionOk="0">
                  <a:moveTo>
                    <a:pt x="304268" y="0"/>
                  </a:moveTo>
                  <a:lnTo>
                    <a:pt x="304268" y="0"/>
                  </a:lnTo>
                  <a:cubicBezTo>
                    <a:pt x="472310" y="0"/>
                    <a:pt x="608535" y="136225"/>
                    <a:pt x="608535" y="304268"/>
                  </a:cubicBezTo>
                  <a:lnTo>
                    <a:pt x="608535" y="425154"/>
                  </a:lnTo>
                  <a:cubicBezTo>
                    <a:pt x="608535" y="593197"/>
                    <a:pt x="472310" y="729422"/>
                    <a:pt x="304268" y="729422"/>
                  </a:cubicBezTo>
                  <a:lnTo>
                    <a:pt x="304268" y="729422"/>
                  </a:lnTo>
                  <a:cubicBezTo>
                    <a:pt x="136225" y="729422"/>
                    <a:pt x="0" y="593197"/>
                    <a:pt x="0" y="425154"/>
                  </a:cubicBezTo>
                  <a:lnTo>
                    <a:pt x="0" y="304268"/>
                  </a:lnTo>
                  <a:cubicBezTo>
                    <a:pt x="0" y="136225"/>
                    <a:pt x="136225" y="0"/>
                    <a:pt x="304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 txBox="1"/>
            <p:nvPr/>
          </p:nvSpPr>
          <p:spPr>
            <a:xfrm>
              <a:off x="0" y="-38100"/>
              <a:ext cx="608535" cy="7675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7" name="Google Shape;207;p8"/>
          <p:cNvGrpSpPr/>
          <p:nvPr/>
        </p:nvGrpSpPr>
        <p:grpSpPr>
          <a:xfrm>
            <a:off x="8832270" y="5666144"/>
            <a:ext cx="757597" cy="757597"/>
            <a:chOff x="0" y="0"/>
            <a:chExt cx="812800" cy="812800"/>
          </a:xfrm>
        </p:grpSpPr>
        <p:sp>
          <p:nvSpPr>
            <p:cNvPr id="208" name="Google Shape;208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gradFill>
              <a:gsLst>
                <a:gs pos="0">
                  <a:srgbClr val="F56204"/>
                </a:gs>
                <a:gs pos="100000">
                  <a:srgbClr val="FFB55E"/>
                </a:gs>
              </a:gsLst>
              <a:lin ang="2700000" scaled="0"/>
            </a:gra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0" name="Google Shape;210;p8"/>
          <p:cNvGrpSpPr/>
          <p:nvPr/>
        </p:nvGrpSpPr>
        <p:grpSpPr>
          <a:xfrm>
            <a:off x="10751124" y="2711324"/>
            <a:ext cx="2012554" cy="2838188"/>
            <a:chOff x="0" y="-38100"/>
            <a:chExt cx="853321" cy="1203389"/>
          </a:xfrm>
        </p:grpSpPr>
        <p:sp>
          <p:nvSpPr>
            <p:cNvPr id="211" name="Google Shape;211;p8"/>
            <p:cNvSpPr/>
            <p:nvPr/>
          </p:nvSpPr>
          <p:spPr>
            <a:xfrm>
              <a:off x="0" y="0"/>
              <a:ext cx="853321" cy="1165289"/>
            </a:xfrm>
            <a:custGeom>
              <a:avLst/>
              <a:gdLst/>
              <a:ahLst/>
              <a:cxnLst/>
              <a:rect l="l" t="t" r="r" b="b"/>
              <a:pathLst>
                <a:path w="853321" h="1165289" extrusionOk="0">
                  <a:moveTo>
                    <a:pt x="426660" y="0"/>
                  </a:moveTo>
                  <a:lnTo>
                    <a:pt x="426660" y="0"/>
                  </a:lnTo>
                  <a:cubicBezTo>
                    <a:pt x="662298" y="0"/>
                    <a:pt x="853321" y="191022"/>
                    <a:pt x="853321" y="426660"/>
                  </a:cubicBezTo>
                  <a:lnTo>
                    <a:pt x="853321" y="738628"/>
                  </a:lnTo>
                  <a:cubicBezTo>
                    <a:pt x="853321" y="851786"/>
                    <a:pt x="808369" y="960308"/>
                    <a:pt x="728355" y="1040323"/>
                  </a:cubicBezTo>
                  <a:cubicBezTo>
                    <a:pt x="648340" y="1120337"/>
                    <a:pt x="539818" y="1165289"/>
                    <a:pt x="426660" y="1165289"/>
                  </a:cubicBezTo>
                  <a:lnTo>
                    <a:pt x="426660" y="1165289"/>
                  </a:lnTo>
                  <a:cubicBezTo>
                    <a:pt x="313503" y="1165289"/>
                    <a:pt x="204980" y="1120337"/>
                    <a:pt x="124966" y="1040323"/>
                  </a:cubicBezTo>
                  <a:cubicBezTo>
                    <a:pt x="44952" y="960308"/>
                    <a:pt x="0" y="851786"/>
                    <a:pt x="0" y="738628"/>
                  </a:cubicBezTo>
                  <a:lnTo>
                    <a:pt x="0" y="426660"/>
                  </a:lnTo>
                  <a:cubicBezTo>
                    <a:pt x="0" y="313503"/>
                    <a:pt x="44952" y="204980"/>
                    <a:pt x="124966" y="124966"/>
                  </a:cubicBezTo>
                  <a:cubicBezTo>
                    <a:pt x="204980" y="44952"/>
                    <a:pt x="313503" y="0"/>
                    <a:pt x="426660" y="0"/>
                  </a:cubicBezTo>
                  <a:close/>
                </a:path>
              </a:pathLst>
            </a:custGeom>
            <a:solidFill>
              <a:srgbClr val="ED6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 txBox="1"/>
            <p:nvPr/>
          </p:nvSpPr>
          <p:spPr>
            <a:xfrm>
              <a:off x="0" y="-38100"/>
              <a:ext cx="853321" cy="12033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3" name="Google Shape;213;p8"/>
          <p:cNvGrpSpPr/>
          <p:nvPr/>
        </p:nvGrpSpPr>
        <p:grpSpPr>
          <a:xfrm>
            <a:off x="11046399" y="3148237"/>
            <a:ext cx="1435228" cy="1810198"/>
            <a:chOff x="0" y="-38100"/>
            <a:chExt cx="608535" cy="767522"/>
          </a:xfrm>
        </p:grpSpPr>
        <p:sp>
          <p:nvSpPr>
            <p:cNvPr id="214" name="Google Shape;214;p8"/>
            <p:cNvSpPr/>
            <p:nvPr/>
          </p:nvSpPr>
          <p:spPr>
            <a:xfrm>
              <a:off x="0" y="0"/>
              <a:ext cx="608535" cy="729422"/>
            </a:xfrm>
            <a:custGeom>
              <a:avLst/>
              <a:gdLst/>
              <a:ahLst/>
              <a:cxnLst/>
              <a:rect l="l" t="t" r="r" b="b"/>
              <a:pathLst>
                <a:path w="608535" h="729422" extrusionOk="0">
                  <a:moveTo>
                    <a:pt x="304268" y="0"/>
                  </a:moveTo>
                  <a:lnTo>
                    <a:pt x="304268" y="0"/>
                  </a:lnTo>
                  <a:cubicBezTo>
                    <a:pt x="472310" y="0"/>
                    <a:pt x="608535" y="136225"/>
                    <a:pt x="608535" y="304268"/>
                  </a:cubicBezTo>
                  <a:lnTo>
                    <a:pt x="608535" y="425154"/>
                  </a:lnTo>
                  <a:cubicBezTo>
                    <a:pt x="608535" y="593197"/>
                    <a:pt x="472310" y="729422"/>
                    <a:pt x="304268" y="729422"/>
                  </a:cubicBezTo>
                  <a:lnTo>
                    <a:pt x="304268" y="729422"/>
                  </a:lnTo>
                  <a:cubicBezTo>
                    <a:pt x="136225" y="729422"/>
                    <a:pt x="0" y="593197"/>
                    <a:pt x="0" y="425154"/>
                  </a:cubicBezTo>
                  <a:lnTo>
                    <a:pt x="0" y="304268"/>
                  </a:lnTo>
                  <a:cubicBezTo>
                    <a:pt x="0" y="136225"/>
                    <a:pt x="136225" y="0"/>
                    <a:pt x="304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 txBox="1"/>
            <p:nvPr/>
          </p:nvSpPr>
          <p:spPr>
            <a:xfrm>
              <a:off x="0" y="-38100"/>
              <a:ext cx="608535" cy="7675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16" name="Google Shape;216;p8"/>
          <p:cNvCxnSpPr/>
          <p:nvPr/>
        </p:nvCxnSpPr>
        <p:spPr>
          <a:xfrm>
            <a:off x="11764013" y="5357660"/>
            <a:ext cx="0" cy="1066081"/>
          </a:xfrm>
          <a:prstGeom prst="straightConnector1">
            <a:avLst/>
          </a:prstGeom>
          <a:noFill/>
          <a:ln w="28575" cap="flat" cmpd="sng">
            <a:solidFill>
              <a:srgbClr val="F56204"/>
            </a:solidFill>
            <a:prstDash val="lgDash"/>
            <a:round/>
            <a:headEnd type="none" w="sm" len="sm"/>
            <a:tailEnd type="none" w="sm" len="sm"/>
          </a:ln>
        </p:spPr>
      </p:cxnSp>
      <p:grpSp>
        <p:nvGrpSpPr>
          <p:cNvPr id="217" name="Google Shape;217;p8"/>
          <p:cNvGrpSpPr/>
          <p:nvPr/>
        </p:nvGrpSpPr>
        <p:grpSpPr>
          <a:xfrm>
            <a:off x="11378602" y="5666144"/>
            <a:ext cx="757597" cy="757597"/>
            <a:chOff x="0" y="0"/>
            <a:chExt cx="812800" cy="812800"/>
          </a:xfrm>
        </p:grpSpPr>
        <p:sp>
          <p:nvSpPr>
            <p:cNvPr id="218" name="Google Shape;218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ED6E26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20" name="Google Shape;220;p8"/>
          <p:cNvCxnSpPr/>
          <p:nvPr/>
        </p:nvCxnSpPr>
        <p:spPr>
          <a:xfrm>
            <a:off x="14436704" y="5338610"/>
            <a:ext cx="0" cy="1066081"/>
          </a:xfrm>
          <a:prstGeom prst="straightConnector1">
            <a:avLst/>
          </a:prstGeom>
          <a:noFill/>
          <a:ln w="28575" cap="flat" cmpd="sng">
            <a:solidFill>
              <a:srgbClr val="F56204"/>
            </a:solidFill>
            <a:prstDash val="lgDash"/>
            <a:round/>
            <a:headEnd type="none" w="sm" len="sm"/>
            <a:tailEnd type="none" w="sm" len="sm"/>
          </a:ln>
        </p:spPr>
      </p:cxnSp>
      <p:grpSp>
        <p:nvGrpSpPr>
          <p:cNvPr id="221" name="Google Shape;221;p8"/>
          <p:cNvGrpSpPr/>
          <p:nvPr/>
        </p:nvGrpSpPr>
        <p:grpSpPr>
          <a:xfrm>
            <a:off x="14057906" y="5699289"/>
            <a:ext cx="757597" cy="757597"/>
            <a:chOff x="0" y="0"/>
            <a:chExt cx="812800" cy="812800"/>
          </a:xfrm>
        </p:grpSpPr>
        <p:sp>
          <p:nvSpPr>
            <p:cNvPr id="222" name="Google Shape;22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5757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8"/>
          <p:cNvGrpSpPr/>
          <p:nvPr/>
        </p:nvGrpSpPr>
        <p:grpSpPr>
          <a:xfrm>
            <a:off x="13430428" y="2762590"/>
            <a:ext cx="2012554" cy="2838188"/>
            <a:chOff x="0" y="-38100"/>
            <a:chExt cx="853321" cy="1203389"/>
          </a:xfrm>
        </p:grpSpPr>
        <p:sp>
          <p:nvSpPr>
            <p:cNvPr id="225" name="Google Shape;225;p8"/>
            <p:cNvSpPr/>
            <p:nvPr/>
          </p:nvSpPr>
          <p:spPr>
            <a:xfrm>
              <a:off x="0" y="0"/>
              <a:ext cx="853321" cy="1165289"/>
            </a:xfrm>
            <a:custGeom>
              <a:avLst/>
              <a:gdLst/>
              <a:ahLst/>
              <a:cxnLst/>
              <a:rect l="l" t="t" r="r" b="b"/>
              <a:pathLst>
                <a:path w="853321" h="1165289" extrusionOk="0">
                  <a:moveTo>
                    <a:pt x="426660" y="0"/>
                  </a:moveTo>
                  <a:lnTo>
                    <a:pt x="426660" y="0"/>
                  </a:lnTo>
                  <a:cubicBezTo>
                    <a:pt x="662298" y="0"/>
                    <a:pt x="853321" y="191022"/>
                    <a:pt x="853321" y="426660"/>
                  </a:cubicBezTo>
                  <a:lnTo>
                    <a:pt x="853321" y="738628"/>
                  </a:lnTo>
                  <a:cubicBezTo>
                    <a:pt x="853321" y="851786"/>
                    <a:pt x="808369" y="960308"/>
                    <a:pt x="728355" y="1040323"/>
                  </a:cubicBezTo>
                  <a:cubicBezTo>
                    <a:pt x="648340" y="1120337"/>
                    <a:pt x="539818" y="1165289"/>
                    <a:pt x="426660" y="1165289"/>
                  </a:cubicBezTo>
                  <a:lnTo>
                    <a:pt x="426660" y="1165289"/>
                  </a:lnTo>
                  <a:cubicBezTo>
                    <a:pt x="313503" y="1165289"/>
                    <a:pt x="204980" y="1120337"/>
                    <a:pt x="124966" y="1040323"/>
                  </a:cubicBezTo>
                  <a:cubicBezTo>
                    <a:pt x="44952" y="960308"/>
                    <a:pt x="0" y="851786"/>
                    <a:pt x="0" y="738628"/>
                  </a:cubicBezTo>
                  <a:lnTo>
                    <a:pt x="0" y="426660"/>
                  </a:lnTo>
                  <a:cubicBezTo>
                    <a:pt x="0" y="313503"/>
                    <a:pt x="44952" y="204980"/>
                    <a:pt x="124966" y="124966"/>
                  </a:cubicBezTo>
                  <a:cubicBezTo>
                    <a:pt x="204980" y="44952"/>
                    <a:pt x="313503" y="0"/>
                    <a:pt x="426660" y="0"/>
                  </a:cubicBezTo>
                  <a:close/>
                </a:path>
              </a:pathLst>
            </a:custGeom>
            <a:solidFill>
              <a:srgbClr val="FF5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8"/>
            <p:cNvSpPr txBox="1"/>
            <p:nvPr/>
          </p:nvSpPr>
          <p:spPr>
            <a:xfrm>
              <a:off x="0" y="-38100"/>
              <a:ext cx="853321" cy="12033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" name="Google Shape;227;p8"/>
          <p:cNvGrpSpPr/>
          <p:nvPr/>
        </p:nvGrpSpPr>
        <p:grpSpPr>
          <a:xfrm>
            <a:off x="13719090" y="3225319"/>
            <a:ext cx="1435228" cy="1810198"/>
            <a:chOff x="0" y="-38100"/>
            <a:chExt cx="608535" cy="767522"/>
          </a:xfrm>
        </p:grpSpPr>
        <p:sp>
          <p:nvSpPr>
            <p:cNvPr id="228" name="Google Shape;228;p8"/>
            <p:cNvSpPr/>
            <p:nvPr/>
          </p:nvSpPr>
          <p:spPr>
            <a:xfrm>
              <a:off x="0" y="0"/>
              <a:ext cx="608535" cy="729422"/>
            </a:xfrm>
            <a:custGeom>
              <a:avLst/>
              <a:gdLst/>
              <a:ahLst/>
              <a:cxnLst/>
              <a:rect l="l" t="t" r="r" b="b"/>
              <a:pathLst>
                <a:path w="608535" h="729422" extrusionOk="0">
                  <a:moveTo>
                    <a:pt x="304268" y="0"/>
                  </a:moveTo>
                  <a:lnTo>
                    <a:pt x="304268" y="0"/>
                  </a:lnTo>
                  <a:cubicBezTo>
                    <a:pt x="472310" y="0"/>
                    <a:pt x="608535" y="136225"/>
                    <a:pt x="608535" y="304268"/>
                  </a:cubicBezTo>
                  <a:lnTo>
                    <a:pt x="608535" y="425154"/>
                  </a:lnTo>
                  <a:cubicBezTo>
                    <a:pt x="608535" y="593197"/>
                    <a:pt x="472310" y="729422"/>
                    <a:pt x="304268" y="729422"/>
                  </a:cubicBezTo>
                  <a:lnTo>
                    <a:pt x="304268" y="729422"/>
                  </a:lnTo>
                  <a:cubicBezTo>
                    <a:pt x="136225" y="729422"/>
                    <a:pt x="0" y="593197"/>
                    <a:pt x="0" y="425154"/>
                  </a:cubicBezTo>
                  <a:lnTo>
                    <a:pt x="0" y="304268"/>
                  </a:lnTo>
                  <a:cubicBezTo>
                    <a:pt x="0" y="136225"/>
                    <a:pt x="136225" y="0"/>
                    <a:pt x="304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8"/>
            <p:cNvSpPr txBox="1"/>
            <p:nvPr/>
          </p:nvSpPr>
          <p:spPr>
            <a:xfrm>
              <a:off x="0" y="-38100"/>
              <a:ext cx="608535" cy="7675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0" name="Google Shape;230;p8"/>
          <p:cNvGrpSpPr/>
          <p:nvPr/>
        </p:nvGrpSpPr>
        <p:grpSpPr>
          <a:xfrm>
            <a:off x="16550901" y="5721601"/>
            <a:ext cx="757597" cy="757597"/>
            <a:chOff x="0" y="0"/>
            <a:chExt cx="812800" cy="812800"/>
          </a:xfrm>
        </p:grpSpPr>
        <p:sp>
          <p:nvSpPr>
            <p:cNvPr id="231" name="Google Shape;231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F66C4"/>
            </a:solidFill>
            <a:ln w="76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3" name="Google Shape;233;p8"/>
          <p:cNvGrpSpPr/>
          <p:nvPr/>
        </p:nvGrpSpPr>
        <p:grpSpPr>
          <a:xfrm>
            <a:off x="15895787" y="2711324"/>
            <a:ext cx="2012554" cy="2838188"/>
            <a:chOff x="0" y="-38100"/>
            <a:chExt cx="853321" cy="1203389"/>
          </a:xfrm>
        </p:grpSpPr>
        <p:sp>
          <p:nvSpPr>
            <p:cNvPr id="234" name="Google Shape;234;p8"/>
            <p:cNvSpPr/>
            <p:nvPr/>
          </p:nvSpPr>
          <p:spPr>
            <a:xfrm>
              <a:off x="0" y="0"/>
              <a:ext cx="853321" cy="1165289"/>
            </a:xfrm>
            <a:custGeom>
              <a:avLst/>
              <a:gdLst/>
              <a:ahLst/>
              <a:cxnLst/>
              <a:rect l="l" t="t" r="r" b="b"/>
              <a:pathLst>
                <a:path w="853321" h="1165289" extrusionOk="0">
                  <a:moveTo>
                    <a:pt x="426660" y="0"/>
                  </a:moveTo>
                  <a:lnTo>
                    <a:pt x="426660" y="0"/>
                  </a:lnTo>
                  <a:cubicBezTo>
                    <a:pt x="662298" y="0"/>
                    <a:pt x="853321" y="191022"/>
                    <a:pt x="853321" y="426660"/>
                  </a:cubicBezTo>
                  <a:lnTo>
                    <a:pt x="853321" y="738628"/>
                  </a:lnTo>
                  <a:cubicBezTo>
                    <a:pt x="853321" y="851786"/>
                    <a:pt x="808369" y="960308"/>
                    <a:pt x="728355" y="1040323"/>
                  </a:cubicBezTo>
                  <a:cubicBezTo>
                    <a:pt x="648340" y="1120337"/>
                    <a:pt x="539818" y="1165289"/>
                    <a:pt x="426660" y="1165289"/>
                  </a:cubicBezTo>
                  <a:lnTo>
                    <a:pt x="426660" y="1165289"/>
                  </a:lnTo>
                  <a:cubicBezTo>
                    <a:pt x="313503" y="1165289"/>
                    <a:pt x="204980" y="1120337"/>
                    <a:pt x="124966" y="1040323"/>
                  </a:cubicBezTo>
                  <a:cubicBezTo>
                    <a:pt x="44952" y="960308"/>
                    <a:pt x="0" y="851786"/>
                    <a:pt x="0" y="738628"/>
                  </a:cubicBezTo>
                  <a:lnTo>
                    <a:pt x="0" y="426660"/>
                  </a:lnTo>
                  <a:cubicBezTo>
                    <a:pt x="0" y="313503"/>
                    <a:pt x="44952" y="204980"/>
                    <a:pt x="124966" y="124966"/>
                  </a:cubicBezTo>
                  <a:cubicBezTo>
                    <a:pt x="204980" y="44952"/>
                    <a:pt x="313503" y="0"/>
                    <a:pt x="426660" y="0"/>
                  </a:cubicBezTo>
                  <a:close/>
                </a:path>
              </a:pathLst>
            </a:custGeom>
            <a:solidFill>
              <a:srgbClr val="FF6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8"/>
            <p:cNvSpPr txBox="1"/>
            <p:nvPr/>
          </p:nvSpPr>
          <p:spPr>
            <a:xfrm>
              <a:off x="0" y="-38100"/>
              <a:ext cx="853321" cy="12033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6" name="Google Shape;236;p8"/>
          <p:cNvGrpSpPr/>
          <p:nvPr/>
        </p:nvGrpSpPr>
        <p:grpSpPr>
          <a:xfrm>
            <a:off x="16184450" y="3225319"/>
            <a:ext cx="1435228" cy="1810198"/>
            <a:chOff x="0" y="-38100"/>
            <a:chExt cx="608535" cy="767522"/>
          </a:xfrm>
        </p:grpSpPr>
        <p:sp>
          <p:nvSpPr>
            <p:cNvPr id="237" name="Google Shape;237;p8"/>
            <p:cNvSpPr/>
            <p:nvPr/>
          </p:nvSpPr>
          <p:spPr>
            <a:xfrm>
              <a:off x="0" y="0"/>
              <a:ext cx="608535" cy="729422"/>
            </a:xfrm>
            <a:custGeom>
              <a:avLst/>
              <a:gdLst/>
              <a:ahLst/>
              <a:cxnLst/>
              <a:rect l="l" t="t" r="r" b="b"/>
              <a:pathLst>
                <a:path w="608535" h="729422" extrusionOk="0">
                  <a:moveTo>
                    <a:pt x="304268" y="0"/>
                  </a:moveTo>
                  <a:lnTo>
                    <a:pt x="304268" y="0"/>
                  </a:lnTo>
                  <a:cubicBezTo>
                    <a:pt x="472310" y="0"/>
                    <a:pt x="608535" y="136225"/>
                    <a:pt x="608535" y="304268"/>
                  </a:cubicBezTo>
                  <a:lnTo>
                    <a:pt x="608535" y="425154"/>
                  </a:lnTo>
                  <a:cubicBezTo>
                    <a:pt x="608535" y="593197"/>
                    <a:pt x="472310" y="729422"/>
                    <a:pt x="304268" y="729422"/>
                  </a:cubicBezTo>
                  <a:lnTo>
                    <a:pt x="304268" y="729422"/>
                  </a:lnTo>
                  <a:cubicBezTo>
                    <a:pt x="136225" y="729422"/>
                    <a:pt x="0" y="593197"/>
                    <a:pt x="0" y="425154"/>
                  </a:cubicBezTo>
                  <a:lnTo>
                    <a:pt x="0" y="304268"/>
                  </a:lnTo>
                  <a:cubicBezTo>
                    <a:pt x="0" y="136225"/>
                    <a:pt x="136225" y="0"/>
                    <a:pt x="304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8"/>
            <p:cNvSpPr txBox="1"/>
            <p:nvPr/>
          </p:nvSpPr>
          <p:spPr>
            <a:xfrm>
              <a:off x="0" y="-38100"/>
              <a:ext cx="608535" cy="7675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39" name="Google Shape;239;p8"/>
          <p:cNvCxnSpPr/>
          <p:nvPr/>
        </p:nvCxnSpPr>
        <p:spPr>
          <a:xfrm>
            <a:off x="16902064" y="5035517"/>
            <a:ext cx="0" cy="1066081"/>
          </a:xfrm>
          <a:prstGeom prst="straightConnector1">
            <a:avLst/>
          </a:prstGeom>
          <a:noFill/>
          <a:ln w="28575" cap="flat" cmpd="sng">
            <a:solidFill>
              <a:srgbClr val="FF66C4"/>
            </a:solidFill>
            <a:prstDash val="lgDash"/>
            <a:round/>
            <a:headEnd type="none" w="sm" len="sm"/>
            <a:tailEnd type="none" w="sm" len="sm"/>
          </a:ln>
        </p:spPr>
      </p:cxnSp>
      <p:grpSp>
        <p:nvGrpSpPr>
          <p:cNvPr id="240" name="Google Shape;240;p8"/>
          <p:cNvGrpSpPr/>
          <p:nvPr/>
        </p:nvGrpSpPr>
        <p:grpSpPr>
          <a:xfrm rot="5400000">
            <a:off x="15897810" y="412565"/>
            <a:ext cx="1792753" cy="1650983"/>
            <a:chOff x="0" y="0"/>
            <a:chExt cx="6343650" cy="5842000"/>
          </a:xfrm>
        </p:grpSpPr>
        <p:sp>
          <p:nvSpPr>
            <p:cNvPr id="241" name="Google Shape;241;p8"/>
            <p:cNvSpPr/>
            <p:nvPr/>
          </p:nvSpPr>
          <p:spPr>
            <a:xfrm>
              <a:off x="68580" y="100330"/>
              <a:ext cx="6188710" cy="5651500"/>
            </a:xfrm>
            <a:custGeom>
              <a:avLst/>
              <a:gdLst/>
              <a:ahLst/>
              <a:cxnLst/>
              <a:rect l="l" t="t" r="r" b="b"/>
              <a:pathLst>
                <a:path w="6188710" h="5651500" extrusionOk="0">
                  <a:moveTo>
                    <a:pt x="6188710" y="2825750"/>
                  </a:moveTo>
                  <a:lnTo>
                    <a:pt x="3362960" y="5651500"/>
                  </a:lnTo>
                  <a:lnTo>
                    <a:pt x="2536190" y="4824730"/>
                  </a:lnTo>
                  <a:lnTo>
                    <a:pt x="3933190" y="3404870"/>
                  </a:lnTo>
                  <a:lnTo>
                    <a:pt x="0" y="3402330"/>
                  </a:lnTo>
                  <a:lnTo>
                    <a:pt x="7620" y="2241550"/>
                  </a:lnTo>
                  <a:lnTo>
                    <a:pt x="3967480" y="2247900"/>
                  </a:lnTo>
                  <a:lnTo>
                    <a:pt x="2536190" y="826770"/>
                  </a:lnTo>
                  <a:lnTo>
                    <a:pt x="3362960" y="0"/>
                  </a:lnTo>
                  <a:lnTo>
                    <a:pt x="6188710" y="2825750"/>
                  </a:lnTo>
                  <a:close/>
                </a:path>
              </a:pathLst>
            </a:custGeom>
            <a:solidFill>
              <a:srgbClr val="184F70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0" y="0"/>
              <a:ext cx="6343650" cy="5842000"/>
            </a:xfrm>
            <a:custGeom>
              <a:avLst/>
              <a:gdLst/>
              <a:ahLst/>
              <a:cxnLst/>
              <a:rect l="l" t="t" r="r" b="b"/>
              <a:pathLst>
                <a:path w="6343650" h="5842000" extrusionOk="0">
                  <a:moveTo>
                    <a:pt x="6343650" y="2921000"/>
                  </a:moveTo>
                  <a:lnTo>
                    <a:pt x="3422650" y="5842000"/>
                  </a:lnTo>
                  <a:lnTo>
                    <a:pt x="2500630" y="4919980"/>
                  </a:lnTo>
                  <a:lnTo>
                    <a:pt x="3846830" y="3573780"/>
                  </a:lnTo>
                  <a:lnTo>
                    <a:pt x="0" y="3573780"/>
                  </a:lnTo>
                  <a:lnTo>
                    <a:pt x="0" y="2269490"/>
                  </a:lnTo>
                  <a:lnTo>
                    <a:pt x="3846830" y="2269490"/>
                  </a:lnTo>
                  <a:lnTo>
                    <a:pt x="2500630" y="923290"/>
                  </a:lnTo>
                  <a:lnTo>
                    <a:pt x="3422650" y="0"/>
                  </a:lnTo>
                  <a:lnTo>
                    <a:pt x="6343650" y="2921000"/>
                  </a:lnTo>
                  <a:close/>
                  <a:moveTo>
                    <a:pt x="3422650" y="5662930"/>
                  </a:moveTo>
                  <a:lnTo>
                    <a:pt x="6164580" y="2921000"/>
                  </a:lnTo>
                  <a:lnTo>
                    <a:pt x="3422650" y="179070"/>
                  </a:lnTo>
                  <a:lnTo>
                    <a:pt x="2679700" y="922020"/>
                  </a:lnTo>
                  <a:lnTo>
                    <a:pt x="4152900" y="2395220"/>
                  </a:lnTo>
                  <a:lnTo>
                    <a:pt x="127000" y="2395220"/>
                  </a:lnTo>
                  <a:lnTo>
                    <a:pt x="127000" y="3445510"/>
                  </a:lnTo>
                  <a:lnTo>
                    <a:pt x="4152900" y="3445510"/>
                  </a:lnTo>
                  <a:lnTo>
                    <a:pt x="2679700" y="4918710"/>
                  </a:lnTo>
                  <a:lnTo>
                    <a:pt x="3422650" y="5661660"/>
                  </a:lnTo>
                  <a:close/>
                </a:path>
              </a:pathLst>
            </a:custGeom>
            <a:solidFill>
              <a:srgbClr val="FF66C4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43" name="Google Shape;243;p8"/>
          <p:cNvSpPr txBox="1"/>
          <p:nvPr/>
        </p:nvSpPr>
        <p:spPr>
          <a:xfrm>
            <a:off x="4362125" y="1085562"/>
            <a:ext cx="9563751" cy="1160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 b="1" i="0" u="none" strike="noStrike" cap="none">
                <a:solidFill>
                  <a:srgbClr val="2D2C36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Tijdlijn verdrag</a:t>
            </a:r>
            <a:endParaRPr/>
          </a:p>
        </p:txBody>
      </p:sp>
      <p:sp>
        <p:nvSpPr>
          <p:cNvPr id="244" name="Google Shape;244;p8"/>
          <p:cNvSpPr txBox="1"/>
          <p:nvPr/>
        </p:nvSpPr>
        <p:spPr>
          <a:xfrm>
            <a:off x="806118" y="6527640"/>
            <a:ext cx="2356468" cy="156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1" i="0" u="none" strike="noStrike" cap="none" dirty="0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Het </a:t>
            </a:r>
            <a:r>
              <a:rPr lang="en-US" sz="2799" b="1" i="0" u="none" strike="noStrike" cap="none" dirty="0" err="1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verdrag</a:t>
            </a:r>
            <a:r>
              <a:rPr lang="en-US" sz="2799" b="1" i="0" u="none" strike="noStrike" cap="none" dirty="0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 is </a:t>
            </a:r>
            <a:r>
              <a:rPr lang="en-US" sz="2799" b="1" i="0" u="none" strike="noStrike" cap="none" dirty="0" err="1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aangenomen</a:t>
            </a:r>
            <a:r>
              <a:rPr lang="en-US" sz="2799" b="1" i="0" u="none" strike="noStrike" cap="none" dirty="0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 in Istanbul</a:t>
            </a:r>
            <a:endParaRPr dirty="0"/>
          </a:p>
        </p:txBody>
      </p:sp>
      <p:sp>
        <p:nvSpPr>
          <p:cNvPr id="245" name="Google Shape;245;p8"/>
          <p:cNvSpPr txBox="1"/>
          <p:nvPr/>
        </p:nvSpPr>
        <p:spPr>
          <a:xfrm>
            <a:off x="3148828" y="6507773"/>
            <a:ext cx="2524076" cy="1421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1" i="0" u="none" strike="noStrike" cap="none" dirty="0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Door </a:t>
            </a:r>
            <a:endParaRPr dirty="0"/>
          </a:p>
          <a:p>
            <a:pPr marL="0" marR="0" lvl="0" indent="0" algn="ctr" rtl="0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1" i="0" u="none" strike="noStrike" cap="none" dirty="0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Nederland </a:t>
            </a:r>
            <a:r>
              <a:rPr lang="en-US" sz="2799" b="1" i="0" u="none" strike="noStrike" cap="none" dirty="0" err="1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geratificeerd</a:t>
            </a:r>
            <a:endParaRPr dirty="0"/>
          </a:p>
        </p:txBody>
      </p:sp>
      <p:sp>
        <p:nvSpPr>
          <p:cNvPr id="246" name="Google Shape;246;p8"/>
          <p:cNvSpPr txBox="1"/>
          <p:nvPr/>
        </p:nvSpPr>
        <p:spPr>
          <a:xfrm>
            <a:off x="5837002" y="6529997"/>
            <a:ext cx="1870614" cy="947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1" i="0" u="none" strike="noStrike" cap="none" dirty="0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1e rapport</a:t>
            </a:r>
            <a:endParaRPr dirty="0"/>
          </a:p>
          <a:p>
            <a:pPr marL="0" marR="0" lvl="0" indent="0" algn="ctr" rtl="0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1" i="0" u="none" strike="noStrike" cap="none" dirty="0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Nederland</a:t>
            </a:r>
            <a:endParaRPr dirty="0"/>
          </a:p>
        </p:txBody>
      </p:sp>
      <p:sp>
        <p:nvSpPr>
          <p:cNvPr id="247" name="Google Shape;247;p8"/>
          <p:cNvSpPr txBox="1"/>
          <p:nvPr/>
        </p:nvSpPr>
        <p:spPr>
          <a:xfrm>
            <a:off x="10833128" y="6529996"/>
            <a:ext cx="2083818" cy="788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1" i="0" u="none" strike="noStrike" cap="none" dirty="0" err="1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Schaduw</a:t>
            </a:r>
            <a:r>
              <a:rPr lang="en-US" sz="2799" b="1" i="0" u="none" strike="noStrike" cap="none" dirty="0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-rapportage</a:t>
            </a:r>
            <a:endParaRPr dirty="0"/>
          </a:p>
        </p:txBody>
      </p:sp>
      <p:sp>
        <p:nvSpPr>
          <p:cNvPr id="248" name="Google Shape;248;p8"/>
          <p:cNvSpPr txBox="1"/>
          <p:nvPr/>
        </p:nvSpPr>
        <p:spPr>
          <a:xfrm>
            <a:off x="1316115" y="3785868"/>
            <a:ext cx="131698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mei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2011  </a:t>
            </a:r>
            <a:endParaRPr sz="1800" dirty="0"/>
          </a:p>
        </p:txBody>
      </p:sp>
      <p:sp>
        <p:nvSpPr>
          <p:cNvPr id="249" name="Google Shape;249;p8"/>
          <p:cNvSpPr txBox="1"/>
          <p:nvPr/>
        </p:nvSpPr>
        <p:spPr>
          <a:xfrm>
            <a:off x="3620973" y="3791982"/>
            <a:ext cx="1458765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nov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2015</a:t>
            </a:r>
            <a:endParaRPr sz="1800" dirty="0"/>
          </a:p>
        </p:txBody>
      </p:sp>
      <p:sp>
        <p:nvSpPr>
          <p:cNvPr id="250" name="Google Shape;250;p8"/>
          <p:cNvSpPr txBox="1"/>
          <p:nvPr/>
        </p:nvSpPr>
        <p:spPr>
          <a:xfrm>
            <a:off x="6510520" y="3785868"/>
            <a:ext cx="52357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  <a:endParaRPr sz="1800" dirty="0"/>
          </a:p>
        </p:txBody>
      </p:sp>
      <p:sp>
        <p:nvSpPr>
          <p:cNvPr id="251" name="Google Shape;251;p8"/>
          <p:cNvSpPr txBox="1"/>
          <p:nvPr/>
        </p:nvSpPr>
        <p:spPr>
          <a:xfrm>
            <a:off x="8877814" y="3785868"/>
            <a:ext cx="60707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2020</a:t>
            </a:r>
            <a:r>
              <a:rPr lang="en-US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dirty="0"/>
          </a:p>
        </p:txBody>
      </p:sp>
      <p:sp>
        <p:nvSpPr>
          <p:cNvPr id="252" name="Google Shape;252;p8"/>
          <p:cNvSpPr txBox="1"/>
          <p:nvPr/>
        </p:nvSpPr>
        <p:spPr>
          <a:xfrm>
            <a:off x="11504457" y="3795512"/>
            <a:ext cx="519112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 sz="1800" dirty="0"/>
          </a:p>
        </p:txBody>
      </p:sp>
      <p:sp>
        <p:nvSpPr>
          <p:cNvPr id="253" name="Google Shape;253;p8"/>
          <p:cNvSpPr txBox="1"/>
          <p:nvPr/>
        </p:nvSpPr>
        <p:spPr>
          <a:xfrm>
            <a:off x="8195241" y="6526712"/>
            <a:ext cx="2031654" cy="1895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1" i="0" u="none" strike="noStrike" cap="none" dirty="0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GREVIO baseline report</a:t>
            </a:r>
            <a:endParaRPr dirty="0"/>
          </a:p>
          <a:p>
            <a:pPr marL="0" marR="0" lvl="0" indent="0" algn="ctr" rtl="0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1" i="0" u="none" strike="noStrike" cap="none" dirty="0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(</a:t>
            </a:r>
            <a:r>
              <a:rPr lang="en-US" sz="2799" b="1" i="0" u="none" strike="noStrike" cap="none" dirty="0" err="1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nulmeting</a:t>
            </a:r>
            <a:r>
              <a:rPr lang="en-US" sz="2799" b="1" i="0" u="none" strike="noStrike" cap="none" dirty="0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)</a:t>
            </a:r>
            <a:endParaRPr dirty="0"/>
          </a:p>
        </p:txBody>
      </p:sp>
      <p:sp>
        <p:nvSpPr>
          <p:cNvPr id="254" name="Google Shape;254;p8"/>
          <p:cNvSpPr txBox="1"/>
          <p:nvPr/>
        </p:nvSpPr>
        <p:spPr>
          <a:xfrm>
            <a:off x="13689983" y="3798191"/>
            <a:ext cx="143522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 sz="1800" dirty="0"/>
          </a:p>
        </p:txBody>
      </p:sp>
      <p:sp>
        <p:nvSpPr>
          <p:cNvPr id="255" name="Google Shape;255;p8"/>
          <p:cNvSpPr txBox="1"/>
          <p:nvPr/>
        </p:nvSpPr>
        <p:spPr>
          <a:xfrm>
            <a:off x="16670217" y="3785868"/>
            <a:ext cx="518964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2028</a:t>
            </a:r>
            <a:endParaRPr sz="1800" dirty="0"/>
          </a:p>
        </p:txBody>
      </p:sp>
      <p:sp>
        <p:nvSpPr>
          <p:cNvPr id="256" name="Google Shape;256;p8"/>
          <p:cNvSpPr txBox="1"/>
          <p:nvPr/>
        </p:nvSpPr>
        <p:spPr>
          <a:xfrm>
            <a:off x="15968695" y="6529995"/>
            <a:ext cx="2083818" cy="788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1" i="0" u="none" strike="noStrike" cap="none" dirty="0" err="1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Schaduw</a:t>
            </a:r>
            <a:r>
              <a:rPr lang="en-US" sz="2799" b="1" i="0" u="none" strike="noStrike" cap="none" dirty="0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-rapportage</a:t>
            </a:r>
            <a:endParaRPr dirty="0"/>
          </a:p>
        </p:txBody>
      </p:sp>
      <p:sp>
        <p:nvSpPr>
          <p:cNvPr id="257" name="Google Shape;257;p8"/>
          <p:cNvSpPr txBox="1"/>
          <p:nvPr/>
        </p:nvSpPr>
        <p:spPr>
          <a:xfrm>
            <a:off x="13572368" y="6526712"/>
            <a:ext cx="1870614" cy="117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1" i="0" u="none" strike="noStrike" cap="none" dirty="0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GREVIO rapport</a:t>
            </a:r>
            <a:endParaRPr dirty="0"/>
          </a:p>
          <a:p>
            <a:pPr marL="0" marR="0" lvl="0" indent="0" algn="ctr" rtl="0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99" b="1" i="0" u="none" strike="noStrike" cap="none" dirty="0">
                <a:solidFill>
                  <a:srgbClr val="2D2C36"/>
                </a:solidFill>
                <a:latin typeface="Nunito Sans"/>
                <a:ea typeface="Nunito Sans"/>
                <a:cs typeface="Nunito Sans"/>
                <a:sym typeface="Nunito Sans"/>
              </a:rPr>
              <a:t>Nederland</a:t>
            </a:r>
            <a:endParaRPr dirty="0"/>
          </a:p>
        </p:txBody>
      </p:sp>
      <p:sp>
        <p:nvSpPr>
          <p:cNvPr id="2" name="Google Shape;249;p8">
            <a:extLst>
              <a:ext uri="{FF2B5EF4-FFF2-40B4-BE49-F238E27FC236}">
                <a16:creationId xmlns:a16="http://schemas.microsoft.com/office/drawing/2014/main" id="{617D7B13-3398-2C24-3984-A89D1B078DD9}"/>
              </a:ext>
            </a:extLst>
          </p:cNvPr>
          <p:cNvSpPr txBox="1"/>
          <p:nvPr/>
        </p:nvSpPr>
        <p:spPr>
          <a:xfrm>
            <a:off x="3024379" y="7848721"/>
            <a:ext cx="2707449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Nunito Sans" pitchFamily="2" charset="0"/>
              </a:rPr>
              <a:t>v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Nunito Sans" pitchFamily="2" charset="0"/>
                <a:sym typeface="Arial"/>
              </a:rPr>
              <a:t>an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Nunito Sans" pitchFamily="2" charset="0"/>
                <a:sym typeface="Arial"/>
              </a:rPr>
              <a:t>kracht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Nunito Sans" pitchFamily="2" charset="0"/>
                <a:sym typeface="Arial"/>
              </a:rPr>
              <a:t> 1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Nunito Sans" pitchFamily="2" charset="0"/>
                <a:sym typeface="Arial"/>
              </a:rPr>
              <a:t>maart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Nunito Sans" pitchFamily="2" charset="0"/>
                <a:sym typeface="Arial"/>
              </a:rPr>
              <a:t> 2016</a:t>
            </a:r>
            <a:endParaRPr sz="1800" dirty="0">
              <a:latin typeface="Nunito Sans" pitchFamily="2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2645</TotalTime>
  <Words>2843</Words>
  <Application>Microsoft Office PowerPoint</Application>
  <PresentationFormat>Custom</PresentationFormat>
  <Paragraphs>392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Gill Sans Ultra Bold</vt:lpstr>
      <vt:lpstr>Nunito Sans</vt:lpstr>
      <vt:lpstr>Arial</vt:lpstr>
      <vt:lpstr>Sansita</vt:lpstr>
      <vt:lpstr>Calibri</vt:lpstr>
      <vt:lpstr>Nunito Sans SemiBold</vt:lpstr>
      <vt:lpstr>League Spartan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Wanda Peters</cp:lastModifiedBy>
  <cp:revision>2</cp:revision>
  <dcterms:created xsi:type="dcterms:W3CDTF">2006-08-16T00:00:00Z</dcterms:created>
  <dcterms:modified xsi:type="dcterms:W3CDTF">2026-01-30T20:04:06Z</dcterms:modified>
</cp:coreProperties>
</file>