
<file path=[Content_Types].xml><?xml version="1.0" encoding="utf-8"?>
<Types xmlns="http://schemas.openxmlformats.org/package/2006/content-types">
  <Default Extension="fntdata" ContentType="application/x-fontdata"/>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24.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media/image36.jpg" ContentType="image/jpeg"/>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56" r:id="rId2"/>
    <p:sldId id="281" r:id="rId3"/>
    <p:sldId id="282" r:id="rId4"/>
    <p:sldId id="283" r:id="rId5"/>
    <p:sldId id="258" r:id="rId6"/>
    <p:sldId id="260" r:id="rId7"/>
    <p:sldId id="263" r:id="rId8"/>
    <p:sldId id="285" r:id="rId9"/>
    <p:sldId id="261" r:id="rId10"/>
    <p:sldId id="284" r:id="rId11"/>
    <p:sldId id="264" r:id="rId12"/>
    <p:sldId id="265" r:id="rId13"/>
    <p:sldId id="266" r:id="rId14"/>
    <p:sldId id="268" r:id="rId15"/>
    <p:sldId id="269" r:id="rId16"/>
    <p:sldId id="270" r:id="rId17"/>
    <p:sldId id="271" r:id="rId18"/>
    <p:sldId id="272" r:id="rId19"/>
    <p:sldId id="274" r:id="rId20"/>
    <p:sldId id="273" r:id="rId21"/>
    <p:sldId id="279" r:id="rId22"/>
    <p:sldId id="286" r:id="rId23"/>
    <p:sldId id="289" r:id="rId24"/>
    <p:sldId id="288" r:id="rId25"/>
    <p:sldId id="290" r:id="rId26"/>
    <p:sldId id="291" r:id="rId27"/>
    <p:sldId id="292" r:id="rId28"/>
    <p:sldId id="293" r:id="rId29"/>
    <p:sldId id="294" r:id="rId30"/>
    <p:sldId id="295" r:id="rId31"/>
    <p:sldId id="296" r:id="rId32"/>
    <p:sldId id="297" r:id="rId33"/>
    <p:sldId id="298" r:id="rId34"/>
    <p:sldId id="299" r:id="rId35"/>
    <p:sldId id="301" r:id="rId36"/>
    <p:sldId id="302" r:id="rId37"/>
    <p:sldId id="303" r:id="rId38"/>
    <p:sldId id="300" r:id="rId39"/>
    <p:sldId id="304" r:id="rId40"/>
    <p:sldId id="305" r:id="rId41"/>
    <p:sldId id="278" r:id="rId42"/>
    <p:sldId id="276" r:id="rId43"/>
  </p:sldIdLst>
  <p:sldSz cx="18288000" cy="10287000"/>
  <p:notesSz cx="6858000" cy="9144000"/>
  <p:embeddedFontLst>
    <p:embeddedFont>
      <p:font typeface="Gill Sans Ultra Bold" panose="020B0A02020104020203" pitchFamily="34" charset="0"/>
      <p:regular r:id="rId45"/>
    </p:embeddedFont>
    <p:embeddedFont>
      <p:font typeface="League Spartan" panose="020B0604020202020204" charset="0"/>
      <p:regular r:id="rId46"/>
      <p:bold r:id="rId47"/>
    </p:embeddedFont>
    <p:embeddedFont>
      <p:font typeface="Nunito Sans" pitchFamily="2" charset="0"/>
      <p:regular r:id="rId48"/>
      <p:bold r:id="rId49"/>
      <p:italic r:id="rId50"/>
      <p:boldItalic r:id="rId51"/>
    </p:embeddedFont>
    <p:embeddedFont>
      <p:font typeface="Nunito Sans SemiBold" pitchFamily="2" charset="0"/>
      <p:regular r:id="rId52"/>
      <p:bold r:id="rId53"/>
      <p:italic r:id="rId54"/>
      <p:boldItalic r:id="rId55"/>
    </p:embeddedFont>
    <p:embeddedFont>
      <p:font typeface="Open Sans" panose="020B0606030504020204" pitchFamily="34" charset="0"/>
      <p:regular r:id="rId56"/>
      <p:bold r:id="rId57"/>
      <p:italic r:id="rId58"/>
      <p:boldItalic r:id="rId59"/>
    </p:embeddedFont>
    <p:embeddedFont>
      <p:font typeface="Sansita"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g2+Tu6w99rHtt4pR7aMC3NvQdrA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01E364-A738-481F-AB06-0F9BE7B184D2}" v="3" dt="2026-03-13T13:22:35.1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24" autoAdjust="0"/>
  </p:normalViewPr>
  <p:slideViewPr>
    <p:cSldViewPr snapToGrid="0">
      <p:cViewPr varScale="1">
        <p:scale>
          <a:sx n="52" d="100"/>
          <a:sy n="52" d="100"/>
        </p:scale>
        <p:origin x="1854" y="2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customschemas.google.com/relationships/presentationmetadata" Target="metadata"/><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6.fntdata"/><Relationship Id="rId55"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da Peters" userId="2bf47bc43ea5db03" providerId="LiveId" clId="{B901E364-A738-481F-AB06-0F9BE7B184D2}"/>
    <pc:docChg chg="undo custSel modSld">
      <pc:chgData name="Wanda Peters" userId="2bf47bc43ea5db03" providerId="LiveId" clId="{B901E364-A738-481F-AB06-0F9BE7B184D2}" dt="2026-03-13T13:22:43.058" v="81" actId="1076"/>
      <pc:docMkLst>
        <pc:docMk/>
      </pc:docMkLst>
      <pc:sldChg chg="addSp delSp modSp mod delAnim">
        <pc:chgData name="Wanda Peters" userId="2bf47bc43ea5db03" providerId="LiveId" clId="{B901E364-A738-481F-AB06-0F9BE7B184D2}" dt="2026-03-13T13:22:43.058" v="81" actId="1076"/>
        <pc:sldMkLst>
          <pc:docMk/>
          <pc:sldMk cId="3285991239" sldId="282"/>
        </pc:sldMkLst>
        <pc:spChg chg="add mod">
          <ac:chgData name="Wanda Peters" userId="2bf47bc43ea5db03" providerId="LiveId" clId="{B901E364-A738-481F-AB06-0F9BE7B184D2}" dt="2026-03-13T13:22:11.100" v="76" actId="14100"/>
          <ac:spMkLst>
            <pc:docMk/>
            <pc:sldMk cId="3285991239" sldId="282"/>
            <ac:spMk id="3" creationId="{17DB8C78-EDAD-6852-F034-3C6FD00D981B}"/>
          </ac:spMkLst>
        </pc:spChg>
        <pc:picChg chg="del">
          <ac:chgData name="Wanda Peters" userId="2bf47bc43ea5db03" providerId="LiveId" clId="{B901E364-A738-481F-AB06-0F9BE7B184D2}" dt="2026-03-13T13:20:34.601" v="0" actId="478"/>
          <ac:picMkLst>
            <pc:docMk/>
            <pc:sldMk cId="3285991239" sldId="282"/>
            <ac:picMk id="2" creationId="{34EC2104-7D45-5F0B-DFC4-9263C1A358AE}"/>
          </ac:picMkLst>
        </pc:picChg>
        <pc:picChg chg="add mod">
          <ac:chgData name="Wanda Peters" userId="2bf47bc43ea5db03" providerId="LiveId" clId="{B901E364-A738-481F-AB06-0F9BE7B184D2}" dt="2026-03-13T13:22:43.058" v="81" actId="1076"/>
          <ac:picMkLst>
            <pc:docMk/>
            <pc:sldMk cId="3285991239" sldId="282"/>
            <ac:picMk id="5" creationId="{3E24048B-FA7A-EFDE-66F4-31716E2C9EB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F8E7C430-B427-953A-310F-1C3B79716B09}"/>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55875216-38E0-F237-DC15-7EFDFBEE57BB}"/>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a:extLst>
              <a:ext uri="{FF2B5EF4-FFF2-40B4-BE49-F238E27FC236}">
                <a16:creationId xmlns:a16="http://schemas.microsoft.com/office/drawing/2014/main" id="{EC86C643-7A8C-ADBB-C895-BF58E571DAEC}"/>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3537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dirty="0"/>
              <a:t>Het verdrag bestaat uit een inleidende tekst en 81 artikelen. </a:t>
            </a:r>
            <a:br>
              <a:rPr lang="nl-NL" dirty="0"/>
            </a:br>
            <a:r>
              <a:rPr lang="nl-NL" dirty="0"/>
              <a:t>De inleiding schetst de uitgangspunten van het verdrag en maakt duidelijk waarom het verdrag geweld tegen </a:t>
            </a:r>
            <a:r>
              <a:rPr lang="nl-NL" b="1" dirty="0"/>
              <a:t>vrouwen </a:t>
            </a:r>
            <a:r>
              <a:rPr lang="nl-NL" dirty="0"/>
              <a:t>expliciet benoemt. Het verdrag erkent dat geweld tegen vrouwen een blijk is van ongelijke machtsverhoudingen tussen mannen en vrouwen. En dat dit geweld een sociaal mechanisme is dat vrouwen in een ondergeschikte positie dwingt en houdt. </a:t>
            </a:r>
          </a:p>
          <a:p>
            <a:pPr marL="0" lvl="0" indent="0" algn="l" rtl="0">
              <a:spcBef>
                <a:spcPts val="0"/>
              </a:spcBef>
              <a:spcAft>
                <a:spcPts val="0"/>
              </a:spcAft>
              <a:buNone/>
            </a:pPr>
            <a:endParaRPr lang="nl-NL" dirty="0"/>
          </a:p>
          <a:p>
            <a:pPr marL="0" lvl="0" indent="0" algn="l" rtl="0">
              <a:spcBef>
                <a:spcPts val="0"/>
              </a:spcBef>
              <a:spcAft>
                <a:spcPts val="0"/>
              </a:spcAft>
              <a:buNone/>
            </a:pPr>
            <a:r>
              <a:rPr lang="nl-NL" dirty="0"/>
              <a:t>De artikelen zijn onderverdeeld in artikelen die richtlijnen geven voor preventie, bescherming, vervolging en het coördineren van beleid op die terreinen. De vier P's noemen wij dat: Prevention, </a:t>
            </a:r>
            <a:r>
              <a:rPr lang="nl-NL" dirty="0" err="1"/>
              <a:t>Protection</a:t>
            </a:r>
            <a:r>
              <a:rPr lang="nl-NL" dirty="0"/>
              <a:t>, </a:t>
            </a:r>
            <a:r>
              <a:rPr lang="nl-NL" dirty="0" err="1"/>
              <a:t>Prosecution</a:t>
            </a:r>
            <a:r>
              <a:rPr lang="nl-NL" dirty="0"/>
              <a:t> en </a:t>
            </a:r>
            <a:r>
              <a:rPr lang="nl-NL" dirty="0" err="1"/>
              <a:t>Coordinated</a:t>
            </a:r>
            <a:r>
              <a:rPr lang="nl-NL" dirty="0"/>
              <a:t> Policy. </a:t>
            </a:r>
          </a:p>
          <a:p>
            <a:pPr marL="0" lvl="0" indent="0" algn="l" rtl="0">
              <a:spcBef>
                <a:spcPts val="0"/>
              </a:spcBef>
              <a:spcAft>
                <a:spcPts val="0"/>
              </a:spcAft>
              <a:buNone/>
            </a:pPr>
            <a:endParaRPr dirty="0"/>
          </a:p>
        </p:txBody>
      </p:sp>
      <p:sp>
        <p:nvSpPr>
          <p:cNvPr id="260" name="Google Shape;260;p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5" name="Google Shape;275;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Pascal Franck, </a:t>
            </a:r>
            <a:r>
              <a:rPr lang="en-GB" dirty="0" err="1"/>
              <a:t>Belische</a:t>
            </a:r>
            <a:r>
              <a:rPr lang="en-GB" dirty="0"/>
              <a:t> Sor, one-stop shop</a:t>
            </a:r>
            <a:endParaRPr dirty="0"/>
          </a:p>
        </p:txBody>
      </p:sp>
      <p:sp>
        <p:nvSpPr>
          <p:cNvPr id="281" name="Google Shape;281;p1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Data!!! – Let’s Orange the World / </a:t>
            </a:r>
            <a:r>
              <a:rPr lang="en-GB" dirty="0" err="1"/>
              <a:t>evaluatie</a:t>
            </a:r>
            <a:r>
              <a:rPr lang="en-GB"/>
              <a:t>!!!</a:t>
            </a:r>
            <a:endParaRPr/>
          </a:p>
        </p:txBody>
      </p:sp>
      <p:sp>
        <p:nvSpPr>
          <p:cNvPr id="321" name="Google Shape;321;p1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39" name="Google Shape;339;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40" name="Google Shape;340;p1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200" dirty="0"/>
              <a:t>Iedere vier jaar komt er een groep van experts, de zogenoemde GREVIO, en evalueert hoe Nederland het doet met de naleving van het verdrag. Dat doen ze in alle </a:t>
            </a:r>
            <a:r>
              <a:rPr lang="nl-NL" sz="1200" dirty="0" err="1"/>
              <a:t>verdragslandenZe</a:t>
            </a:r>
            <a:r>
              <a:rPr lang="nl-NL" sz="1200" dirty="0"/>
              <a:t> kijken op landelijk, maar ook op gemeentelijk niveau hoe het gaat.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200" dirty="0"/>
              <a:t>In oktober 2025 kreeg Nederland het GREVIO-rapport. Daarin staan naast een aantal zaken die in de afgelopen 4 jaar verbeterd zijn, ook een behoorlijk lijst punten waarop er nog veel werk aan de winkel is.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200" dirty="0"/>
              <a:t>Op deze sheet zie je een aantal van de dingen die benoemd zijn in het rapport, waar Nederland in de komende vier jaar mee aan de slag moet. </a:t>
            </a:r>
            <a:br>
              <a:rPr lang="nl-NL" sz="1200" dirty="0"/>
            </a:br>
            <a:r>
              <a:rPr lang="nl-NL" sz="1200" dirty="0"/>
              <a:t>Er zijn zeker ook punten benoemd waar vooruitgang op is geboekt. Die kunnen we helaas niet allemaal doornemen, ik noem er een:</a:t>
            </a:r>
            <a:br>
              <a:rPr lang="nl-NL" sz="1200" dirty="0"/>
            </a:br>
            <a:endParaRPr lang="nl-NL"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t>### 🇳🇱 **Wat </a:t>
            </a:r>
            <a:r>
              <a:rPr lang="en-US" dirty="0" err="1"/>
              <a:t>goed</a:t>
            </a:r>
            <a:r>
              <a:rPr lang="en-US" dirty="0"/>
              <a:t> </a:t>
            </a:r>
            <a:r>
              <a:rPr lang="en-US" dirty="0" err="1"/>
              <a:t>gaat</a:t>
            </a:r>
            <a:r>
              <a:rPr lang="en-US" dirty="0"/>
              <a:t> </a:t>
            </a:r>
            <a:r>
              <a:rPr lang="en-US" dirty="0" err="1"/>
              <a:t>volgens</a:t>
            </a:r>
            <a:r>
              <a:rPr lang="en-US" dirty="0"/>
              <a:t> GREVIO (2025)**</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1. **</a:t>
            </a:r>
            <a:r>
              <a:rPr lang="en-US" dirty="0" err="1"/>
              <a:t>Nieuwe</a:t>
            </a:r>
            <a:r>
              <a:rPr lang="en-US" dirty="0"/>
              <a:t> wet </a:t>
            </a:r>
            <a:r>
              <a:rPr lang="en-US" dirty="0" err="1"/>
              <a:t>Seksuele</a:t>
            </a:r>
            <a:r>
              <a:rPr lang="en-US" dirty="0"/>
              <a:t> </a:t>
            </a:r>
            <a:r>
              <a:rPr lang="en-US" dirty="0" err="1"/>
              <a:t>Misdrijven</a:t>
            </a:r>
            <a:r>
              <a:rPr lang="en-US" dirty="0"/>
              <a:t> (2024)**</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 Rape is nu </a:t>
            </a:r>
            <a:r>
              <a:rPr lang="en-US" dirty="0" err="1"/>
              <a:t>gedefinieerd</a:t>
            </a:r>
            <a:r>
              <a:rPr lang="en-US" dirty="0"/>
              <a:t> op basis van *</a:t>
            </a:r>
            <a:r>
              <a:rPr lang="en-US" dirty="0" err="1"/>
              <a:t>afwezigheid</a:t>
            </a:r>
            <a:r>
              <a:rPr lang="en-US" dirty="0"/>
              <a:t> van </a:t>
            </a:r>
            <a:r>
              <a:rPr lang="en-US" dirty="0" err="1"/>
              <a:t>toestemming</a:t>
            </a:r>
            <a:r>
              <a:rPr lang="en-US" dirty="0"/>
              <a:t>*, conform </a:t>
            </a:r>
            <a:r>
              <a:rPr lang="en-US" dirty="0" err="1"/>
              <a:t>artikel</a:t>
            </a:r>
            <a:r>
              <a:rPr lang="en-US" dirty="0"/>
              <a:t> 36 van het </a:t>
            </a:r>
            <a:r>
              <a:rPr lang="en-US" dirty="0" err="1"/>
              <a:t>Verdrag</a:t>
            </a:r>
            <a:r>
              <a:rPr lang="en-US" dirty="0"/>
              <a:t>.</a:t>
            </a:r>
            <a:endParaRPr dirty="0"/>
          </a:p>
          <a:p>
            <a:pPr marL="0" lvl="0" indent="0" algn="l" rtl="0">
              <a:spcBef>
                <a:spcPts val="0"/>
              </a:spcBef>
              <a:spcAft>
                <a:spcPts val="0"/>
              </a:spcAft>
              <a:buNone/>
            </a:pPr>
            <a:r>
              <a:rPr lang="en-US" dirty="0"/>
              <a:t>   * </a:t>
            </a:r>
            <a:r>
              <a:rPr lang="en-US" dirty="0" err="1"/>
              <a:t>Strafbaarstelling</a:t>
            </a:r>
            <a:r>
              <a:rPr lang="en-US" dirty="0"/>
              <a:t> van *</a:t>
            </a:r>
            <a:r>
              <a:rPr lang="en-US" dirty="0" err="1"/>
              <a:t>seksuele</a:t>
            </a:r>
            <a:r>
              <a:rPr lang="en-US" dirty="0"/>
              <a:t> </a:t>
            </a:r>
            <a:r>
              <a:rPr lang="en-US" dirty="0" err="1"/>
              <a:t>intimidatie</a:t>
            </a:r>
            <a:r>
              <a:rPr lang="en-US" dirty="0"/>
              <a:t>* in </a:t>
            </a:r>
            <a:r>
              <a:rPr lang="en-US" dirty="0" err="1"/>
              <a:t>publieke</a:t>
            </a:r>
            <a:r>
              <a:rPr lang="en-US" dirty="0"/>
              <a:t> </a:t>
            </a:r>
            <a:r>
              <a:rPr lang="en-US" dirty="0" err="1"/>
              <a:t>en</a:t>
            </a:r>
            <a:r>
              <a:rPr lang="en-US" dirty="0"/>
              <a:t> </a:t>
            </a:r>
            <a:r>
              <a:rPr lang="en-US" dirty="0" err="1"/>
              <a:t>digitale</a:t>
            </a:r>
            <a:r>
              <a:rPr lang="en-US" dirty="0"/>
              <a:t> </a:t>
            </a:r>
            <a:r>
              <a:rPr lang="en-US" dirty="0" err="1"/>
              <a:t>ruimte</a:t>
            </a:r>
            <a:r>
              <a:rPr lang="en-US" dirty="0"/>
              <a:t> (</a:t>
            </a:r>
            <a:r>
              <a:rPr lang="en-US" dirty="0" err="1"/>
              <a:t>waaronder</a:t>
            </a:r>
            <a:r>
              <a:rPr lang="en-US" dirty="0"/>
              <a:t> catcalling </a:t>
            </a:r>
            <a:r>
              <a:rPr lang="en-US" dirty="0" err="1"/>
              <a:t>en</a:t>
            </a:r>
            <a:r>
              <a:rPr lang="en-US" dirty="0"/>
              <a:t> online </a:t>
            </a:r>
            <a:r>
              <a:rPr lang="en-US" dirty="0" err="1"/>
              <a:t>seksueel</a:t>
            </a:r>
            <a:r>
              <a:rPr lang="en-US" dirty="0"/>
              <a:t> </a:t>
            </a:r>
            <a:r>
              <a:rPr lang="en-US" dirty="0" err="1"/>
              <a:t>grensoverschrijdend</a:t>
            </a:r>
            <a:r>
              <a:rPr lang="en-US" dirty="0"/>
              <a:t> </a:t>
            </a:r>
            <a:r>
              <a:rPr lang="en-US" dirty="0" err="1"/>
              <a:t>gedrag</a:t>
            </a:r>
            <a:r>
              <a:rPr lang="en-US" dirty="0"/>
              <a:t>).</a:t>
            </a:r>
            <a:endParaRPr dirty="0"/>
          </a:p>
          <a:p>
            <a:pPr marL="0" lvl="0" indent="0" algn="l" rtl="0">
              <a:spcBef>
                <a:spcPts val="0"/>
              </a:spcBef>
              <a:spcAft>
                <a:spcPts val="0"/>
              </a:spcAft>
              <a:buNone/>
            </a:pPr>
            <a:r>
              <a:rPr lang="en-US" dirty="0"/>
              <a:t>   * Extra </a:t>
            </a:r>
            <a:r>
              <a:rPr lang="en-US" dirty="0" err="1"/>
              <a:t>middelen</a:t>
            </a:r>
            <a:r>
              <a:rPr lang="en-US" dirty="0"/>
              <a:t> </a:t>
            </a:r>
            <a:r>
              <a:rPr lang="en-US" dirty="0" err="1"/>
              <a:t>beschikbaar</a:t>
            </a:r>
            <a:r>
              <a:rPr lang="en-US" dirty="0"/>
              <a:t> </a:t>
            </a:r>
            <a:r>
              <a:rPr lang="en-US" dirty="0" err="1"/>
              <a:t>gesteld</a:t>
            </a:r>
            <a:r>
              <a:rPr lang="en-US" dirty="0"/>
              <a:t> </a:t>
            </a:r>
            <a:r>
              <a:rPr lang="en-US" dirty="0" err="1"/>
              <a:t>aan</a:t>
            </a:r>
            <a:r>
              <a:rPr lang="en-US" dirty="0"/>
              <a:t> </a:t>
            </a:r>
            <a:r>
              <a:rPr lang="en-US" dirty="0" err="1"/>
              <a:t>politie</a:t>
            </a:r>
            <a:r>
              <a:rPr lang="en-US" dirty="0"/>
              <a:t> </a:t>
            </a:r>
            <a:r>
              <a:rPr lang="en-US" dirty="0" err="1"/>
              <a:t>en</a:t>
            </a:r>
            <a:r>
              <a:rPr lang="en-US" dirty="0"/>
              <a:t> </a:t>
            </a:r>
            <a:r>
              <a:rPr lang="en-US" dirty="0" err="1"/>
              <a:t>justitie</a:t>
            </a:r>
            <a:r>
              <a:rPr lang="en-US" dirty="0"/>
              <a:t> om de </a:t>
            </a:r>
            <a:r>
              <a:rPr lang="en-US" dirty="0" err="1"/>
              <a:t>nieuwe</a:t>
            </a:r>
            <a:r>
              <a:rPr lang="en-US" dirty="0"/>
              <a:t> wet </a:t>
            </a:r>
            <a:r>
              <a:rPr lang="en-US" dirty="0" err="1"/>
              <a:t>goed</a:t>
            </a:r>
            <a:r>
              <a:rPr lang="en-US" dirty="0"/>
              <a:t> </a:t>
            </a:r>
            <a:r>
              <a:rPr lang="en-US" dirty="0" err="1"/>
              <a:t>uit</a:t>
            </a:r>
            <a:r>
              <a:rPr lang="en-US" dirty="0"/>
              <a:t> </a:t>
            </a:r>
            <a:r>
              <a:rPr lang="en-US" dirty="0" err="1"/>
              <a:t>te</a:t>
            </a:r>
            <a:r>
              <a:rPr lang="en-US" dirty="0"/>
              <a:t> </a:t>
            </a:r>
            <a:r>
              <a:rPr lang="en-US" dirty="0" err="1"/>
              <a:t>voeren</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2. **</a:t>
            </a:r>
            <a:r>
              <a:rPr lang="en-US" dirty="0" err="1"/>
              <a:t>Sterkere</a:t>
            </a:r>
            <a:r>
              <a:rPr lang="en-US" dirty="0"/>
              <a:t> focus op </a:t>
            </a:r>
            <a:r>
              <a:rPr lang="en-US" dirty="0" err="1"/>
              <a:t>preventie</a:t>
            </a:r>
            <a:r>
              <a:rPr lang="en-US" dirty="0"/>
              <a:t> </a:t>
            </a:r>
            <a:r>
              <a:rPr lang="en-US" dirty="0" err="1"/>
              <a:t>en</a:t>
            </a:r>
            <a:r>
              <a:rPr lang="en-US" dirty="0"/>
              <a:t> </a:t>
            </a:r>
            <a:r>
              <a:rPr lang="en-US" dirty="0" err="1"/>
              <a:t>cultuurverandering</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 Het **</a:t>
            </a:r>
            <a:r>
              <a:rPr lang="en-US" dirty="0" err="1"/>
              <a:t>Nationaal</a:t>
            </a:r>
            <a:r>
              <a:rPr lang="en-US" dirty="0"/>
              <a:t> </a:t>
            </a:r>
            <a:r>
              <a:rPr lang="en-US" dirty="0" err="1"/>
              <a:t>Actieprogramma</a:t>
            </a:r>
            <a:r>
              <a:rPr lang="en-US" dirty="0"/>
              <a:t> </a:t>
            </a:r>
            <a:r>
              <a:rPr lang="en-US" dirty="0" err="1"/>
              <a:t>Seksueel</a:t>
            </a:r>
            <a:r>
              <a:rPr lang="en-US" dirty="0"/>
              <a:t> </a:t>
            </a:r>
            <a:r>
              <a:rPr lang="en-US" dirty="0" err="1"/>
              <a:t>Grensoverschrijdend</a:t>
            </a:r>
            <a:r>
              <a:rPr lang="en-US" dirty="0"/>
              <a:t> </a:t>
            </a:r>
            <a:r>
              <a:rPr lang="en-US" dirty="0" err="1"/>
              <a:t>Gedrag</a:t>
            </a:r>
            <a:r>
              <a:rPr lang="en-US" dirty="0"/>
              <a:t> </a:t>
            </a:r>
            <a:r>
              <a:rPr lang="en-US" dirty="0" err="1"/>
              <a:t>en</a:t>
            </a:r>
            <a:r>
              <a:rPr lang="en-US" dirty="0"/>
              <a:t> </a:t>
            </a:r>
            <a:r>
              <a:rPr lang="en-US" dirty="0" err="1"/>
              <a:t>Seksueel</a:t>
            </a:r>
            <a:r>
              <a:rPr lang="en-US" dirty="0"/>
              <a:t> </a:t>
            </a:r>
            <a:r>
              <a:rPr lang="en-US" dirty="0" err="1"/>
              <a:t>Geweld</a:t>
            </a:r>
            <a:r>
              <a:rPr lang="en-US" dirty="0"/>
              <a:t>** </a:t>
            </a:r>
            <a:r>
              <a:rPr lang="en-US" dirty="0" err="1"/>
              <a:t>richt</a:t>
            </a:r>
            <a:r>
              <a:rPr lang="en-US" dirty="0"/>
              <a:t> </a:t>
            </a:r>
            <a:r>
              <a:rPr lang="en-US" dirty="0" err="1"/>
              <a:t>zich</a:t>
            </a:r>
            <a:r>
              <a:rPr lang="en-US" dirty="0"/>
              <a:t> op </a:t>
            </a:r>
            <a:r>
              <a:rPr lang="en-US" dirty="0" err="1"/>
              <a:t>bewustwording</a:t>
            </a:r>
            <a:r>
              <a:rPr lang="en-US" dirty="0"/>
              <a:t>, </a:t>
            </a:r>
            <a:r>
              <a:rPr lang="en-US" dirty="0" err="1"/>
              <a:t>gedragsverandering</a:t>
            </a:r>
            <a:r>
              <a:rPr lang="en-US" dirty="0"/>
              <a:t> </a:t>
            </a:r>
            <a:r>
              <a:rPr lang="en-US" dirty="0" err="1"/>
              <a:t>en</a:t>
            </a:r>
            <a:r>
              <a:rPr lang="en-US" dirty="0"/>
              <a:t> de </a:t>
            </a:r>
            <a:r>
              <a:rPr lang="en-US" dirty="0" err="1"/>
              <a:t>digitale</a:t>
            </a:r>
            <a:r>
              <a:rPr lang="en-US" dirty="0"/>
              <a:t> </a:t>
            </a:r>
            <a:r>
              <a:rPr lang="en-US" dirty="0" err="1"/>
              <a:t>dimensie</a:t>
            </a:r>
            <a:r>
              <a:rPr lang="en-US" dirty="0"/>
              <a:t> van </a:t>
            </a:r>
            <a:r>
              <a:rPr lang="en-US" dirty="0" err="1"/>
              <a:t>geweld</a:t>
            </a:r>
            <a:r>
              <a:rPr lang="en-US" dirty="0"/>
              <a:t>.</a:t>
            </a:r>
            <a:endParaRPr dirty="0"/>
          </a:p>
          <a:p>
            <a:pPr marL="0" lvl="0" indent="0" algn="l" rtl="0">
              <a:spcBef>
                <a:spcPts val="0"/>
              </a:spcBef>
              <a:spcAft>
                <a:spcPts val="0"/>
              </a:spcAft>
              <a:buNone/>
            </a:pPr>
            <a:r>
              <a:rPr lang="en-US" dirty="0"/>
              <a:t>   * Nederland </a:t>
            </a:r>
            <a:r>
              <a:rPr lang="en-US" dirty="0" err="1"/>
              <a:t>heeft</a:t>
            </a:r>
            <a:r>
              <a:rPr lang="en-US" dirty="0"/>
              <a:t> </a:t>
            </a:r>
            <a:r>
              <a:rPr lang="en-US" dirty="0" err="1"/>
              <a:t>een</a:t>
            </a:r>
            <a:r>
              <a:rPr lang="en-US" dirty="0"/>
              <a:t> **</a:t>
            </a:r>
            <a:r>
              <a:rPr lang="en-US" dirty="0" err="1"/>
              <a:t>onafhankelijk</a:t>
            </a:r>
            <a:r>
              <a:rPr lang="en-US" dirty="0"/>
              <a:t> </a:t>
            </a:r>
            <a:r>
              <a:rPr lang="en-US" dirty="0" err="1"/>
              <a:t>regeringscommissaris</a:t>
            </a:r>
            <a:r>
              <a:rPr lang="en-US" dirty="0"/>
              <a:t>** </a:t>
            </a:r>
            <a:r>
              <a:rPr lang="en-US" dirty="0" err="1"/>
              <a:t>aangesteld</a:t>
            </a:r>
            <a:r>
              <a:rPr lang="en-US" dirty="0"/>
              <a:t> om </a:t>
            </a:r>
            <a:r>
              <a:rPr lang="en-US" dirty="0" err="1"/>
              <a:t>dit</a:t>
            </a:r>
            <a:r>
              <a:rPr lang="en-US" dirty="0"/>
              <a:t> </a:t>
            </a:r>
            <a:r>
              <a:rPr lang="en-US" dirty="0" err="1"/>
              <a:t>te</a:t>
            </a:r>
            <a:r>
              <a:rPr lang="en-US" dirty="0"/>
              <a:t> </a:t>
            </a:r>
            <a:r>
              <a:rPr lang="en-US" dirty="0" err="1"/>
              <a:t>monitoren</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3. **</a:t>
            </a:r>
            <a:r>
              <a:rPr lang="en-US" dirty="0" err="1"/>
              <a:t>Aandacht</a:t>
            </a:r>
            <a:r>
              <a:rPr lang="en-US" dirty="0"/>
              <a:t> </a:t>
            </a:r>
            <a:r>
              <a:rPr lang="en-US" dirty="0" err="1"/>
              <a:t>voor</a:t>
            </a:r>
            <a:r>
              <a:rPr lang="en-US" dirty="0"/>
              <a:t> </a:t>
            </a:r>
            <a:r>
              <a:rPr lang="en-US" dirty="0" err="1"/>
              <a:t>digitale</a:t>
            </a:r>
            <a:r>
              <a:rPr lang="en-US" dirty="0"/>
              <a:t> </a:t>
            </a:r>
            <a:r>
              <a:rPr lang="en-US" dirty="0" err="1"/>
              <a:t>vormen</a:t>
            </a:r>
            <a:r>
              <a:rPr lang="en-US" dirty="0"/>
              <a:t> van </a:t>
            </a:r>
            <a:r>
              <a:rPr lang="en-US" dirty="0" err="1"/>
              <a:t>geweld</a:t>
            </a:r>
            <a:r>
              <a:rPr lang="en-US" dirty="0"/>
              <a:t> </a:t>
            </a:r>
            <a:r>
              <a:rPr lang="en-US" dirty="0" err="1"/>
              <a:t>tegen</a:t>
            </a:r>
            <a:r>
              <a:rPr lang="en-US" dirty="0"/>
              <a:t> </a:t>
            </a:r>
            <a:r>
              <a:rPr lang="en-US" dirty="0" err="1"/>
              <a:t>vrouwen</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 GREVIO </a:t>
            </a:r>
            <a:r>
              <a:rPr lang="en-US" dirty="0" err="1"/>
              <a:t>prijst</a:t>
            </a:r>
            <a:r>
              <a:rPr lang="en-US" dirty="0"/>
              <a:t> het </a:t>
            </a:r>
            <a:r>
              <a:rPr lang="en-US" dirty="0" err="1"/>
              <a:t>gebruik</a:t>
            </a:r>
            <a:r>
              <a:rPr lang="en-US" dirty="0"/>
              <a:t> van </a:t>
            </a:r>
            <a:r>
              <a:rPr lang="en-US" dirty="0" err="1"/>
              <a:t>haar</a:t>
            </a:r>
            <a:r>
              <a:rPr lang="en-US" dirty="0"/>
              <a:t> eigen </a:t>
            </a:r>
            <a:r>
              <a:rPr lang="en-US" dirty="0" err="1"/>
              <a:t>aanbeveling</a:t>
            </a:r>
            <a:r>
              <a:rPr lang="en-US" dirty="0"/>
              <a:t> nr. 1 over *de </a:t>
            </a:r>
            <a:r>
              <a:rPr lang="en-US" dirty="0" err="1"/>
              <a:t>digitale</a:t>
            </a:r>
            <a:r>
              <a:rPr lang="en-US" dirty="0"/>
              <a:t> </a:t>
            </a:r>
            <a:r>
              <a:rPr lang="en-US" dirty="0" err="1"/>
              <a:t>dimensie</a:t>
            </a:r>
            <a:r>
              <a:rPr lang="en-US" dirty="0"/>
              <a:t> van </a:t>
            </a:r>
            <a:r>
              <a:rPr lang="en-US" dirty="0" err="1"/>
              <a:t>geweld</a:t>
            </a:r>
            <a:r>
              <a:rPr lang="en-US" dirty="0"/>
              <a:t> </a:t>
            </a:r>
            <a:r>
              <a:rPr lang="en-US" dirty="0" err="1"/>
              <a:t>tegen</a:t>
            </a:r>
            <a:r>
              <a:rPr lang="en-US" dirty="0"/>
              <a:t> </a:t>
            </a:r>
            <a:r>
              <a:rPr lang="en-US" dirty="0" err="1"/>
              <a:t>vrouwen</a:t>
            </a:r>
            <a:r>
              <a:rPr lang="en-US" dirty="0"/>
              <a:t>* </a:t>
            </a:r>
            <a:r>
              <a:rPr lang="en-US" dirty="0" err="1"/>
              <a:t>als</a:t>
            </a:r>
            <a:r>
              <a:rPr lang="en-US" dirty="0"/>
              <a:t> </a:t>
            </a:r>
            <a:r>
              <a:rPr lang="en-US" dirty="0" err="1"/>
              <a:t>leidraad</a:t>
            </a:r>
            <a:r>
              <a:rPr lang="en-US" dirty="0"/>
              <a:t> </a:t>
            </a:r>
            <a:r>
              <a:rPr lang="en-US" dirty="0" err="1"/>
              <a:t>voor</a:t>
            </a:r>
            <a:r>
              <a:rPr lang="en-US" dirty="0"/>
              <a:t> </a:t>
            </a:r>
            <a:r>
              <a:rPr lang="en-US" dirty="0" err="1"/>
              <a:t>beleid</a:t>
            </a:r>
            <a:r>
              <a:rPr lang="en-US" dirty="0"/>
              <a:t> </a:t>
            </a:r>
            <a:r>
              <a:rPr lang="en-US" dirty="0" err="1"/>
              <a:t>en</a:t>
            </a:r>
            <a:r>
              <a:rPr lang="en-US" dirty="0"/>
              <a:t> </a:t>
            </a:r>
            <a:r>
              <a:rPr lang="en-US" dirty="0" err="1"/>
              <a:t>wetgeving</a:t>
            </a:r>
            <a:r>
              <a:rPr lang="en-US" dirty="0"/>
              <a:t>.</a:t>
            </a:r>
            <a:endParaRPr dirty="0"/>
          </a:p>
          <a:p>
            <a:pPr marL="0" lvl="0" indent="0" algn="l" rtl="0">
              <a:spcBef>
                <a:spcPts val="0"/>
              </a:spcBef>
              <a:spcAft>
                <a:spcPts val="0"/>
              </a:spcAft>
              <a:buNone/>
            </a:pPr>
            <a:r>
              <a:rPr lang="en-US" dirty="0"/>
              <a:t>   * Nederland </a:t>
            </a:r>
            <a:r>
              <a:rPr lang="en-US" dirty="0" err="1"/>
              <a:t>geldt</a:t>
            </a:r>
            <a:r>
              <a:rPr lang="en-US" dirty="0"/>
              <a:t> </a:t>
            </a:r>
            <a:r>
              <a:rPr lang="en-US" dirty="0" err="1"/>
              <a:t>als</a:t>
            </a:r>
            <a:r>
              <a:rPr lang="en-US" dirty="0"/>
              <a:t> </a:t>
            </a:r>
            <a:r>
              <a:rPr lang="en-US" dirty="0" err="1"/>
              <a:t>een</a:t>
            </a:r>
            <a:r>
              <a:rPr lang="en-US" dirty="0"/>
              <a:t> </a:t>
            </a:r>
            <a:r>
              <a:rPr lang="en-US" dirty="0" err="1"/>
              <a:t>voorbeeld</a:t>
            </a:r>
            <a:r>
              <a:rPr lang="en-US" dirty="0"/>
              <a:t> in het </a:t>
            </a:r>
            <a:r>
              <a:rPr lang="en-US" dirty="0" err="1"/>
              <a:t>meenemen</a:t>
            </a:r>
            <a:r>
              <a:rPr lang="en-US" dirty="0"/>
              <a:t> van online </a:t>
            </a:r>
            <a:r>
              <a:rPr lang="en-US" dirty="0" err="1"/>
              <a:t>misbruik</a:t>
            </a:r>
            <a:r>
              <a:rPr lang="en-US" dirty="0"/>
              <a:t> in </a:t>
            </a:r>
            <a:r>
              <a:rPr lang="en-US" dirty="0" err="1"/>
              <a:t>beleid</a:t>
            </a:r>
            <a:r>
              <a:rPr lang="en-US" dirty="0"/>
              <a:t> </a:t>
            </a:r>
            <a:r>
              <a:rPr lang="en-US" dirty="0" err="1"/>
              <a:t>en</a:t>
            </a:r>
            <a:r>
              <a:rPr lang="en-US" dirty="0"/>
              <a:t> </a:t>
            </a:r>
            <a:r>
              <a:rPr lang="en-US" dirty="0" err="1"/>
              <a:t>strafrecht</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4. **Stop Femicide! </a:t>
            </a:r>
            <a:r>
              <a:rPr lang="en-US" dirty="0" err="1"/>
              <a:t>Actieplan</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 </a:t>
            </a:r>
            <a:r>
              <a:rPr lang="en-US" dirty="0" err="1"/>
              <a:t>Gericht</a:t>
            </a:r>
            <a:r>
              <a:rPr lang="en-US" dirty="0"/>
              <a:t> op het </a:t>
            </a:r>
            <a:r>
              <a:rPr lang="en-US" dirty="0" err="1"/>
              <a:t>voorkomen</a:t>
            </a:r>
            <a:r>
              <a:rPr lang="en-US" dirty="0"/>
              <a:t> van </a:t>
            </a:r>
            <a:r>
              <a:rPr lang="en-US" dirty="0" err="1"/>
              <a:t>vrouwenmoorden</a:t>
            </a:r>
            <a:r>
              <a:rPr lang="en-US" dirty="0"/>
              <a:t> </a:t>
            </a:r>
            <a:r>
              <a:rPr lang="en-US" dirty="0" err="1"/>
              <a:t>en</a:t>
            </a:r>
            <a:r>
              <a:rPr lang="en-US" dirty="0"/>
              <a:t> </a:t>
            </a:r>
            <a:r>
              <a:rPr lang="en-US" dirty="0" err="1"/>
              <a:t>partnergeweld</a:t>
            </a:r>
            <a:r>
              <a:rPr lang="en-US" dirty="0"/>
              <a:t>, </a:t>
            </a:r>
            <a:r>
              <a:rPr lang="en-US" dirty="0" err="1"/>
              <a:t>inclusief</a:t>
            </a:r>
            <a:r>
              <a:rPr lang="en-US" dirty="0"/>
              <a:t> </a:t>
            </a:r>
            <a:r>
              <a:rPr lang="en-US" dirty="0" err="1"/>
              <a:t>scholing</a:t>
            </a:r>
            <a:r>
              <a:rPr lang="en-US" dirty="0"/>
              <a:t> van professionals over </a:t>
            </a:r>
            <a:r>
              <a:rPr lang="en-US" dirty="0" err="1"/>
              <a:t>risicofactoren</a:t>
            </a:r>
            <a:r>
              <a:rPr lang="en-US" dirty="0"/>
              <a:t> </a:t>
            </a:r>
            <a:r>
              <a:rPr lang="en-US" dirty="0" err="1"/>
              <a:t>zoals</a:t>
            </a:r>
            <a:r>
              <a:rPr lang="en-US" dirty="0"/>
              <a:t> </a:t>
            </a:r>
            <a:r>
              <a:rPr lang="en-US" dirty="0" err="1"/>
              <a:t>wurging</a:t>
            </a:r>
            <a:r>
              <a:rPr lang="en-US" dirty="0"/>
              <a:t> </a:t>
            </a:r>
            <a:r>
              <a:rPr lang="en-US" dirty="0" err="1"/>
              <a:t>en</a:t>
            </a:r>
            <a:r>
              <a:rPr lang="en-US" dirty="0"/>
              <a:t> </a:t>
            </a:r>
            <a:r>
              <a:rPr lang="en-US" dirty="0" err="1"/>
              <a:t>dwangcontrole</a:t>
            </a:r>
            <a:r>
              <a:rPr lang="en-US" dirty="0"/>
              <a:t>.</a:t>
            </a:r>
            <a:endParaRPr dirty="0"/>
          </a:p>
          <a:p>
            <a:pPr marL="0" lvl="0" indent="0" algn="l" rtl="0">
              <a:spcBef>
                <a:spcPts val="0"/>
              </a:spcBef>
              <a:spcAft>
                <a:spcPts val="0"/>
              </a:spcAft>
              <a:buNone/>
            </a:pPr>
            <a:r>
              <a:rPr lang="en-US" dirty="0"/>
              <a:t>   * </a:t>
            </a:r>
            <a:r>
              <a:rPr lang="en-US" dirty="0" err="1"/>
              <a:t>Erkenning</a:t>
            </a:r>
            <a:r>
              <a:rPr lang="en-US" dirty="0"/>
              <a:t> </a:t>
            </a:r>
            <a:r>
              <a:rPr lang="en-US" dirty="0" err="1"/>
              <a:t>dat</a:t>
            </a:r>
            <a:r>
              <a:rPr lang="en-US" dirty="0"/>
              <a:t> femicide </a:t>
            </a:r>
            <a:r>
              <a:rPr lang="en-US" dirty="0" err="1"/>
              <a:t>onderdeel</a:t>
            </a:r>
            <a:r>
              <a:rPr lang="en-US" dirty="0"/>
              <a:t> is van </a:t>
            </a:r>
            <a:r>
              <a:rPr lang="en-US" dirty="0" err="1"/>
              <a:t>genderongelijkheid</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5. **</a:t>
            </a:r>
            <a:r>
              <a:rPr lang="en-US" dirty="0" err="1"/>
              <a:t>Betere</a:t>
            </a:r>
            <a:r>
              <a:rPr lang="en-US" dirty="0"/>
              <a:t> </a:t>
            </a:r>
            <a:r>
              <a:rPr lang="en-US" dirty="0" err="1"/>
              <a:t>bewustwording</a:t>
            </a:r>
            <a:r>
              <a:rPr lang="en-US" dirty="0"/>
              <a:t> </a:t>
            </a:r>
            <a:r>
              <a:rPr lang="en-US" dirty="0" err="1"/>
              <a:t>en</a:t>
            </a:r>
            <a:r>
              <a:rPr lang="en-US" dirty="0"/>
              <a:t> </a:t>
            </a:r>
            <a:r>
              <a:rPr lang="en-US" dirty="0" err="1"/>
              <a:t>educatie</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 Meer </a:t>
            </a:r>
            <a:r>
              <a:rPr lang="en-US" dirty="0" err="1"/>
              <a:t>campagnes</a:t>
            </a:r>
            <a:r>
              <a:rPr lang="en-US" dirty="0"/>
              <a:t> over </a:t>
            </a:r>
            <a:r>
              <a:rPr lang="en-US" dirty="0" err="1"/>
              <a:t>seksueel</a:t>
            </a:r>
            <a:r>
              <a:rPr lang="en-US" dirty="0"/>
              <a:t> </a:t>
            </a:r>
            <a:r>
              <a:rPr lang="en-US" dirty="0" err="1"/>
              <a:t>geweld</a:t>
            </a:r>
            <a:r>
              <a:rPr lang="en-US" dirty="0"/>
              <a:t>, </a:t>
            </a:r>
            <a:r>
              <a:rPr lang="en-US" dirty="0" err="1"/>
              <a:t>beeld-gerelateerd</a:t>
            </a:r>
            <a:r>
              <a:rPr lang="en-US" dirty="0"/>
              <a:t> </a:t>
            </a:r>
            <a:r>
              <a:rPr lang="en-US" dirty="0" err="1"/>
              <a:t>misbruik</a:t>
            </a:r>
            <a:r>
              <a:rPr lang="en-US" dirty="0"/>
              <a:t> </a:t>
            </a:r>
            <a:r>
              <a:rPr lang="en-US" dirty="0" err="1"/>
              <a:t>en</a:t>
            </a:r>
            <a:r>
              <a:rPr lang="en-US" dirty="0"/>
              <a:t> </a:t>
            </a:r>
            <a:r>
              <a:rPr lang="en-US" dirty="0" err="1"/>
              <a:t>gedwongen</a:t>
            </a:r>
            <a:r>
              <a:rPr lang="en-US" dirty="0"/>
              <a:t> </a:t>
            </a:r>
            <a:r>
              <a:rPr lang="en-US" dirty="0" err="1"/>
              <a:t>huwelijken</a:t>
            </a:r>
            <a:r>
              <a:rPr lang="en-US" dirty="0"/>
              <a:t>, </a:t>
            </a:r>
            <a:r>
              <a:rPr lang="en-US" dirty="0" err="1"/>
              <a:t>waarin</a:t>
            </a:r>
            <a:r>
              <a:rPr lang="en-US" dirty="0"/>
              <a:t> </a:t>
            </a:r>
            <a:r>
              <a:rPr lang="en-US" dirty="0" err="1"/>
              <a:t>ook</a:t>
            </a:r>
            <a:r>
              <a:rPr lang="en-US" dirty="0"/>
              <a:t> </a:t>
            </a:r>
            <a:r>
              <a:rPr lang="en-US" dirty="0" err="1"/>
              <a:t>vrouwen</a:t>
            </a:r>
            <a:r>
              <a:rPr lang="en-US" dirty="0"/>
              <a:t> met </a:t>
            </a:r>
            <a:r>
              <a:rPr lang="en-US" dirty="0" err="1"/>
              <a:t>een</a:t>
            </a:r>
            <a:r>
              <a:rPr lang="en-US" dirty="0"/>
              <a:t> </a:t>
            </a:r>
            <a:r>
              <a:rPr lang="en-US" dirty="0" err="1"/>
              <a:t>beperking</a:t>
            </a:r>
            <a:r>
              <a:rPr lang="en-US" dirty="0"/>
              <a:t> </a:t>
            </a:r>
            <a:r>
              <a:rPr lang="en-US" dirty="0" err="1"/>
              <a:t>en</a:t>
            </a:r>
            <a:r>
              <a:rPr lang="en-US" dirty="0"/>
              <a:t> LBTI-</a:t>
            </a:r>
            <a:r>
              <a:rPr lang="en-US" dirty="0" err="1"/>
              <a:t>vrouwen</a:t>
            </a:r>
            <a:r>
              <a:rPr lang="en-US" dirty="0"/>
              <a:t> </a:t>
            </a:r>
            <a:r>
              <a:rPr lang="en-US" dirty="0" err="1"/>
              <a:t>worden</a:t>
            </a:r>
            <a:r>
              <a:rPr lang="en-US" dirty="0"/>
              <a:t> </a:t>
            </a:r>
            <a:r>
              <a:rPr lang="en-US" dirty="0" err="1"/>
              <a:t>meegenomen</a:t>
            </a:r>
            <a:r>
              <a:rPr lang="en-US" dirty="0"/>
              <a:t>.</a:t>
            </a:r>
            <a:endParaRPr dirty="0"/>
          </a:p>
          <a:p>
            <a:pPr marL="0" lvl="0" indent="0" algn="l" rtl="0">
              <a:spcBef>
                <a:spcPts val="0"/>
              </a:spcBef>
              <a:spcAft>
                <a:spcPts val="0"/>
              </a:spcAft>
              <a:buNone/>
            </a:pPr>
            <a:r>
              <a:rPr lang="en-US" dirty="0"/>
              <a:t>   * </a:t>
            </a:r>
            <a:r>
              <a:rPr lang="en-US" dirty="0" err="1"/>
              <a:t>Positieve</a:t>
            </a:r>
            <a:r>
              <a:rPr lang="en-US" dirty="0"/>
              <a:t> </a:t>
            </a:r>
            <a:r>
              <a:rPr lang="en-US" dirty="0" err="1"/>
              <a:t>evaluatie</a:t>
            </a:r>
            <a:r>
              <a:rPr lang="en-US" dirty="0"/>
              <a:t> van </a:t>
            </a:r>
            <a:r>
              <a:rPr lang="en-US" dirty="0" err="1"/>
              <a:t>campagnes</a:t>
            </a:r>
            <a:r>
              <a:rPr lang="en-US" dirty="0"/>
              <a:t> die </a:t>
            </a:r>
            <a:r>
              <a:rPr lang="en-US" dirty="0" err="1"/>
              <a:t>slachtoffers</a:t>
            </a:r>
            <a:r>
              <a:rPr lang="en-US" dirty="0"/>
              <a:t> </a:t>
            </a:r>
            <a:r>
              <a:rPr lang="en-US" dirty="0" err="1"/>
              <a:t>een</a:t>
            </a:r>
            <a:r>
              <a:rPr lang="en-US" dirty="0"/>
              <a:t> stem </a:t>
            </a:r>
            <a:r>
              <a:rPr lang="en-US" dirty="0" err="1"/>
              <a:t>geven</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6. **Meer </a:t>
            </a:r>
            <a:r>
              <a:rPr lang="en-US" dirty="0" err="1"/>
              <a:t>aandacht</a:t>
            </a:r>
            <a:r>
              <a:rPr lang="en-US" dirty="0"/>
              <a:t> </a:t>
            </a:r>
            <a:r>
              <a:rPr lang="en-US" dirty="0" err="1"/>
              <a:t>voor</a:t>
            </a:r>
            <a:r>
              <a:rPr lang="en-US" dirty="0"/>
              <a:t> </a:t>
            </a:r>
            <a:r>
              <a:rPr lang="en-US" dirty="0" err="1"/>
              <a:t>genderdimensie</a:t>
            </a:r>
            <a:r>
              <a:rPr lang="en-US" dirty="0"/>
              <a:t> in </a:t>
            </a:r>
            <a:r>
              <a:rPr lang="en-US" dirty="0" err="1"/>
              <a:t>beleid</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 </a:t>
            </a:r>
            <a:r>
              <a:rPr lang="en-US" dirty="0" err="1"/>
              <a:t>Nieuwe</a:t>
            </a:r>
            <a:r>
              <a:rPr lang="en-US" dirty="0"/>
              <a:t> </a:t>
            </a:r>
            <a:r>
              <a:rPr lang="en-US" dirty="0" err="1"/>
              <a:t>actieplannen</a:t>
            </a:r>
            <a:r>
              <a:rPr lang="en-US" dirty="0"/>
              <a:t> (</a:t>
            </a:r>
            <a:r>
              <a:rPr lang="en-US" dirty="0" err="1"/>
              <a:t>zoals</a:t>
            </a:r>
            <a:r>
              <a:rPr lang="en-US" dirty="0"/>
              <a:t> het plan </a:t>
            </a:r>
            <a:r>
              <a:rPr lang="en-US" dirty="0" err="1"/>
              <a:t>tegen</a:t>
            </a:r>
            <a:r>
              <a:rPr lang="en-US" dirty="0"/>
              <a:t> </a:t>
            </a:r>
            <a:r>
              <a:rPr lang="en-US" dirty="0" err="1"/>
              <a:t>seksueel</a:t>
            </a:r>
            <a:r>
              <a:rPr lang="en-US" dirty="0"/>
              <a:t> </a:t>
            </a:r>
            <a:r>
              <a:rPr lang="en-US" dirty="0" err="1"/>
              <a:t>grensoverschrijdend</a:t>
            </a:r>
            <a:r>
              <a:rPr lang="en-US" dirty="0"/>
              <a:t> </a:t>
            </a:r>
            <a:r>
              <a:rPr lang="en-US" dirty="0" err="1"/>
              <a:t>gedrag</a:t>
            </a:r>
            <a:r>
              <a:rPr lang="en-US" dirty="0"/>
              <a:t> </a:t>
            </a:r>
            <a:r>
              <a:rPr lang="en-US" dirty="0" err="1"/>
              <a:t>en</a:t>
            </a:r>
            <a:r>
              <a:rPr lang="en-US" dirty="0"/>
              <a:t> Stop Femicide) </a:t>
            </a:r>
            <a:r>
              <a:rPr lang="en-US" dirty="0" err="1"/>
              <a:t>tonen</a:t>
            </a:r>
            <a:r>
              <a:rPr lang="en-US" dirty="0"/>
              <a:t> </a:t>
            </a:r>
            <a:r>
              <a:rPr lang="en-US" dirty="0" err="1"/>
              <a:t>groeiend</a:t>
            </a:r>
            <a:r>
              <a:rPr lang="en-US" dirty="0"/>
              <a:t> </a:t>
            </a:r>
            <a:r>
              <a:rPr lang="en-US" dirty="0" err="1"/>
              <a:t>bewustzijn</a:t>
            </a:r>
            <a:r>
              <a:rPr lang="en-US" dirty="0"/>
              <a:t> van de </a:t>
            </a:r>
            <a:r>
              <a:rPr lang="en-US" dirty="0" err="1"/>
              <a:t>ongelijke</a:t>
            </a:r>
            <a:r>
              <a:rPr lang="en-US" dirty="0"/>
              <a:t> </a:t>
            </a:r>
            <a:r>
              <a:rPr lang="en-US" dirty="0" err="1"/>
              <a:t>machtsverhoudingen</a:t>
            </a:r>
            <a:r>
              <a:rPr lang="en-US" dirty="0"/>
              <a:t> </a:t>
            </a:r>
            <a:r>
              <a:rPr lang="en-US" dirty="0" err="1"/>
              <a:t>tussen</a:t>
            </a:r>
            <a:r>
              <a:rPr lang="en-US" dirty="0"/>
              <a:t> </a:t>
            </a:r>
            <a:r>
              <a:rPr lang="en-US" dirty="0" err="1"/>
              <a:t>mannen</a:t>
            </a:r>
            <a:r>
              <a:rPr lang="en-US" dirty="0"/>
              <a:t> </a:t>
            </a:r>
            <a:r>
              <a:rPr lang="en-US" dirty="0" err="1"/>
              <a:t>en</a:t>
            </a:r>
            <a:r>
              <a:rPr lang="en-US" dirty="0"/>
              <a:t> </a:t>
            </a:r>
            <a:r>
              <a:rPr lang="en-US" dirty="0" err="1"/>
              <a:t>vrouwen</a:t>
            </a:r>
            <a:r>
              <a:rPr lang="en-US" dirty="0"/>
              <a:t>.</a:t>
            </a:r>
            <a:endParaRPr dirty="0"/>
          </a:p>
          <a:p>
            <a:pPr marL="0" lvl="0" indent="0" algn="l" rtl="0">
              <a:spcBef>
                <a:spcPts val="0"/>
              </a:spcBef>
              <a:spcAft>
                <a:spcPts val="0"/>
              </a:spcAft>
              <a:buNone/>
            </a:pPr>
            <a:r>
              <a:rPr lang="en-US" dirty="0"/>
              <a:t>   * Er is </a:t>
            </a:r>
            <a:r>
              <a:rPr lang="en-US" dirty="0" err="1"/>
              <a:t>een</a:t>
            </a:r>
            <a:r>
              <a:rPr lang="en-US" dirty="0"/>
              <a:t> begin van </a:t>
            </a:r>
            <a:r>
              <a:rPr lang="en-US" dirty="0" err="1"/>
              <a:t>een</a:t>
            </a:r>
            <a:r>
              <a:rPr lang="en-US" dirty="0"/>
              <a:t> “gendered understanding” in </a:t>
            </a:r>
            <a:r>
              <a:rPr lang="en-US" dirty="0" err="1"/>
              <a:t>beleid</a:t>
            </a:r>
            <a:r>
              <a:rPr lang="en-US" dirty="0"/>
              <a:t> </a:t>
            </a:r>
            <a:r>
              <a:rPr lang="en-US" dirty="0" err="1"/>
              <a:t>en</a:t>
            </a:r>
            <a:r>
              <a:rPr lang="en-US" dirty="0"/>
              <a:t> training.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7. **</a:t>
            </a:r>
            <a:r>
              <a:rPr lang="en-US" dirty="0" err="1"/>
              <a:t>Versterking</a:t>
            </a:r>
            <a:r>
              <a:rPr lang="en-US" dirty="0"/>
              <a:t> van </a:t>
            </a:r>
            <a:r>
              <a:rPr lang="en-US" dirty="0" err="1"/>
              <a:t>samenwerking</a:t>
            </a:r>
            <a:r>
              <a:rPr lang="en-US" dirty="0"/>
              <a:t> </a:t>
            </a:r>
            <a:r>
              <a:rPr lang="en-US" dirty="0" err="1"/>
              <a:t>en</a:t>
            </a:r>
            <a:r>
              <a:rPr lang="en-US" dirty="0"/>
              <a:t> multi-agency-</a:t>
            </a:r>
            <a:r>
              <a:rPr lang="en-US" dirty="0" err="1"/>
              <a:t>aanpak</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 </a:t>
            </a:r>
            <a:r>
              <a:rPr lang="en-US" dirty="0" err="1"/>
              <a:t>Uitbreiding</a:t>
            </a:r>
            <a:r>
              <a:rPr lang="en-US" dirty="0"/>
              <a:t> van </a:t>
            </a:r>
            <a:r>
              <a:rPr lang="en-US" dirty="0" err="1"/>
              <a:t>multidisciplinaire</a:t>
            </a:r>
            <a:r>
              <a:rPr lang="en-US" dirty="0"/>
              <a:t> </a:t>
            </a:r>
            <a:r>
              <a:rPr lang="en-US" dirty="0" err="1"/>
              <a:t>samenwerking</a:t>
            </a:r>
            <a:r>
              <a:rPr lang="en-US" dirty="0"/>
              <a:t> in </a:t>
            </a:r>
            <a:r>
              <a:rPr lang="en-US" dirty="0" err="1"/>
              <a:t>risicobeoordeling</a:t>
            </a:r>
            <a:r>
              <a:rPr lang="en-US" dirty="0"/>
              <a:t> </a:t>
            </a:r>
            <a:r>
              <a:rPr lang="en-US" dirty="0" err="1"/>
              <a:t>en</a:t>
            </a:r>
            <a:r>
              <a:rPr lang="en-US" dirty="0"/>
              <a:t> </a:t>
            </a:r>
            <a:r>
              <a:rPr lang="en-US" dirty="0" err="1"/>
              <a:t>slachtofferondersteuning</a:t>
            </a:r>
            <a:r>
              <a:rPr lang="en-US" dirty="0"/>
              <a:t>.</a:t>
            </a:r>
            <a:endParaRPr dirty="0"/>
          </a:p>
          <a:p>
            <a:pPr marL="0" lvl="0" indent="0" algn="l" rtl="0">
              <a:spcBef>
                <a:spcPts val="0"/>
              </a:spcBef>
              <a:spcAft>
                <a:spcPts val="0"/>
              </a:spcAft>
              <a:buNone/>
            </a:pPr>
            <a:r>
              <a:rPr lang="en-US" dirty="0"/>
              <a:t>   * </a:t>
            </a:r>
            <a:r>
              <a:rPr lang="en-US" dirty="0" err="1"/>
              <a:t>Experimenten</a:t>
            </a:r>
            <a:r>
              <a:rPr lang="en-US" dirty="0"/>
              <a:t> met multi-agency-</a:t>
            </a:r>
            <a:r>
              <a:rPr lang="en-US" dirty="0" err="1"/>
              <a:t>ondersteuning</a:t>
            </a:r>
            <a:r>
              <a:rPr lang="en-US" dirty="0"/>
              <a:t> </a:t>
            </a:r>
            <a:r>
              <a:rPr lang="en-US" dirty="0" err="1"/>
              <a:t>voor</a:t>
            </a:r>
            <a:r>
              <a:rPr lang="en-US" dirty="0"/>
              <a:t> </a:t>
            </a:r>
            <a:r>
              <a:rPr lang="en-US" dirty="0" err="1"/>
              <a:t>slachtoffers</a:t>
            </a:r>
            <a:r>
              <a:rPr lang="en-US" dirty="0"/>
              <a:t> van </a:t>
            </a:r>
            <a:r>
              <a:rPr lang="en-US" dirty="0" err="1"/>
              <a:t>seksueel</a:t>
            </a:r>
            <a:r>
              <a:rPr lang="en-US" dirty="0"/>
              <a:t> </a:t>
            </a:r>
            <a:r>
              <a:rPr lang="en-US" dirty="0" err="1"/>
              <a:t>geweld</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8. **</a:t>
            </a:r>
            <a:r>
              <a:rPr lang="en-US" dirty="0" err="1"/>
              <a:t>Aandacht</a:t>
            </a:r>
            <a:r>
              <a:rPr lang="en-US" dirty="0"/>
              <a:t> </a:t>
            </a:r>
            <a:r>
              <a:rPr lang="en-US" dirty="0" err="1"/>
              <a:t>voor</a:t>
            </a:r>
            <a:r>
              <a:rPr lang="en-US" dirty="0"/>
              <a:t> </a:t>
            </a:r>
            <a:r>
              <a:rPr lang="en-US" dirty="0" err="1"/>
              <a:t>seksuele</a:t>
            </a:r>
            <a:r>
              <a:rPr lang="en-US" dirty="0"/>
              <a:t> </a:t>
            </a:r>
            <a:r>
              <a:rPr lang="en-US" dirty="0" err="1"/>
              <a:t>intimidatie</a:t>
            </a:r>
            <a:r>
              <a:rPr lang="en-US" dirty="0"/>
              <a:t> in de sport**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 </a:t>
            </a:r>
            <a:r>
              <a:rPr lang="en-US" dirty="0" err="1"/>
              <a:t>Invoering</a:t>
            </a:r>
            <a:r>
              <a:rPr lang="en-US" dirty="0"/>
              <a:t> </a:t>
            </a:r>
            <a:r>
              <a:rPr lang="en-US" dirty="0" err="1"/>
              <a:t>meldplicht</a:t>
            </a:r>
            <a:r>
              <a:rPr lang="en-US" dirty="0"/>
              <a:t>, </a:t>
            </a:r>
            <a:r>
              <a:rPr lang="en-US" dirty="0" err="1"/>
              <a:t>onafhankelijk</a:t>
            </a:r>
            <a:r>
              <a:rPr lang="en-US" dirty="0"/>
              <a:t> </a:t>
            </a:r>
            <a:r>
              <a:rPr lang="en-US" dirty="0" err="1"/>
              <a:t>meldpunt</a:t>
            </a:r>
            <a:r>
              <a:rPr lang="en-US" dirty="0"/>
              <a:t> </a:t>
            </a:r>
            <a:r>
              <a:rPr lang="en-US" dirty="0" err="1"/>
              <a:t>en</a:t>
            </a:r>
            <a:r>
              <a:rPr lang="en-US" dirty="0"/>
              <a:t> </a:t>
            </a:r>
            <a:r>
              <a:rPr lang="en-US" dirty="0" err="1"/>
              <a:t>disciplinaire</a:t>
            </a:r>
            <a:r>
              <a:rPr lang="en-US" dirty="0"/>
              <a:t> </a:t>
            </a:r>
            <a:r>
              <a:rPr lang="en-US" dirty="0" err="1"/>
              <a:t>hervormingen</a:t>
            </a:r>
            <a:r>
              <a:rPr lang="en-US" dirty="0"/>
              <a:t> in de </a:t>
            </a:r>
            <a:r>
              <a:rPr lang="en-US" dirty="0" err="1"/>
              <a:t>sportsector</a:t>
            </a:r>
            <a:r>
              <a:rPr lang="en-US" dirty="0"/>
              <a:t>.</a:t>
            </a:r>
            <a:endParaRPr dirty="0"/>
          </a:p>
          <a:p>
            <a:pPr marL="0" lvl="0" indent="0" algn="l" rtl="0">
              <a:spcBef>
                <a:spcPts val="0"/>
              </a:spcBef>
              <a:spcAft>
                <a:spcPts val="0"/>
              </a:spcAft>
              <a:buNone/>
            </a:pPr>
            <a:r>
              <a:rPr lang="en-US" dirty="0"/>
              <a:t>   * </a:t>
            </a:r>
            <a:r>
              <a:rPr lang="en-US" dirty="0" err="1"/>
              <a:t>Honderden</a:t>
            </a:r>
            <a:r>
              <a:rPr lang="en-US" dirty="0"/>
              <a:t> </a:t>
            </a:r>
            <a:r>
              <a:rPr lang="en-US" dirty="0" err="1"/>
              <a:t>meldingen</a:t>
            </a:r>
            <a:r>
              <a:rPr lang="en-US" dirty="0"/>
              <a:t> per </a:t>
            </a:r>
            <a:r>
              <a:rPr lang="en-US" dirty="0" err="1"/>
              <a:t>jaar</a:t>
            </a:r>
            <a:r>
              <a:rPr lang="en-US" dirty="0"/>
              <a:t> </a:t>
            </a:r>
            <a:r>
              <a:rPr lang="en-US" dirty="0" err="1"/>
              <a:t>wijzen</a:t>
            </a:r>
            <a:r>
              <a:rPr lang="en-US" dirty="0"/>
              <a:t> op </a:t>
            </a:r>
            <a:r>
              <a:rPr lang="en-US" dirty="0" err="1"/>
              <a:t>groeiend</a:t>
            </a:r>
            <a:r>
              <a:rPr lang="en-US" dirty="0"/>
              <a:t> </a:t>
            </a:r>
            <a:r>
              <a:rPr lang="en-US" dirty="0" err="1"/>
              <a:t>vertrouwen</a:t>
            </a:r>
            <a:r>
              <a:rPr lang="en-US" dirty="0"/>
              <a:t> in </a:t>
            </a:r>
            <a:r>
              <a:rPr lang="en-US" dirty="0" err="1"/>
              <a:t>meldingssystemen</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9. **</a:t>
            </a:r>
            <a:r>
              <a:rPr lang="en-US" dirty="0" err="1"/>
              <a:t>Wetenschappelijke</a:t>
            </a:r>
            <a:r>
              <a:rPr lang="en-US" dirty="0"/>
              <a:t> </a:t>
            </a:r>
            <a:r>
              <a:rPr lang="en-US" dirty="0" err="1"/>
              <a:t>en</a:t>
            </a:r>
            <a:r>
              <a:rPr lang="en-US" dirty="0"/>
              <a:t> </a:t>
            </a:r>
            <a:r>
              <a:rPr lang="en-US" dirty="0" err="1"/>
              <a:t>maatschappelijke</a:t>
            </a:r>
            <a:r>
              <a:rPr lang="en-US" dirty="0"/>
              <a:t> focus op femicide </a:t>
            </a:r>
            <a:r>
              <a:rPr lang="en-US" dirty="0" err="1"/>
              <a:t>en</a:t>
            </a:r>
            <a:r>
              <a:rPr lang="en-US" dirty="0"/>
              <a:t> data-</a:t>
            </a:r>
            <a:r>
              <a:rPr lang="en-US" dirty="0" err="1"/>
              <a:t>analyse</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 </a:t>
            </a:r>
            <a:r>
              <a:rPr lang="en-US" dirty="0" err="1"/>
              <a:t>Gebruik</a:t>
            </a:r>
            <a:r>
              <a:rPr lang="en-US" dirty="0"/>
              <a:t> van </a:t>
            </a:r>
            <a:r>
              <a:rPr lang="en-US" dirty="0" err="1"/>
              <a:t>cijfers</a:t>
            </a:r>
            <a:r>
              <a:rPr lang="en-US" dirty="0"/>
              <a:t> </a:t>
            </a:r>
            <a:r>
              <a:rPr lang="en-US" dirty="0" err="1"/>
              <a:t>en</a:t>
            </a:r>
            <a:r>
              <a:rPr lang="en-US" dirty="0"/>
              <a:t> </a:t>
            </a:r>
            <a:r>
              <a:rPr lang="en-US" dirty="0" err="1"/>
              <a:t>onderzoek</a:t>
            </a:r>
            <a:r>
              <a:rPr lang="en-US" dirty="0"/>
              <a:t> om </a:t>
            </a:r>
            <a:r>
              <a:rPr lang="en-US" dirty="0" err="1"/>
              <a:t>beleid</a:t>
            </a:r>
            <a:r>
              <a:rPr lang="en-US" dirty="0"/>
              <a:t> </a:t>
            </a:r>
            <a:r>
              <a:rPr lang="en-US" dirty="0" err="1"/>
              <a:t>te</a:t>
            </a:r>
            <a:r>
              <a:rPr lang="en-US" dirty="0"/>
              <a:t> </a:t>
            </a:r>
            <a:r>
              <a:rPr lang="en-US" dirty="0" err="1"/>
              <a:t>sturen</a:t>
            </a:r>
            <a:r>
              <a:rPr lang="en-US" dirty="0"/>
              <a:t>.</a:t>
            </a:r>
            <a:endParaRPr dirty="0"/>
          </a:p>
          <a:p>
            <a:pPr marL="0" lvl="0" indent="0" algn="l" rtl="0">
              <a:spcBef>
                <a:spcPts val="0"/>
              </a:spcBef>
              <a:spcAft>
                <a:spcPts val="0"/>
              </a:spcAft>
              <a:buNone/>
            </a:pPr>
            <a:r>
              <a:rPr lang="en-US" dirty="0"/>
              <a:t>   * </a:t>
            </a:r>
            <a:r>
              <a:rPr lang="en-US" dirty="0" err="1"/>
              <a:t>Erkenning</a:t>
            </a:r>
            <a:r>
              <a:rPr lang="en-US" dirty="0"/>
              <a:t> van </a:t>
            </a:r>
            <a:r>
              <a:rPr lang="en-US" dirty="0" err="1"/>
              <a:t>gendergerelateerde</a:t>
            </a:r>
            <a:r>
              <a:rPr lang="en-US" dirty="0"/>
              <a:t> </a:t>
            </a:r>
            <a:r>
              <a:rPr lang="en-US" dirty="0" err="1"/>
              <a:t>moorden</a:t>
            </a:r>
            <a:r>
              <a:rPr lang="en-US" dirty="0"/>
              <a:t> </a:t>
            </a:r>
            <a:r>
              <a:rPr lang="en-US" dirty="0" err="1"/>
              <a:t>als</a:t>
            </a:r>
            <a:r>
              <a:rPr lang="en-US" dirty="0"/>
              <a:t> </a:t>
            </a:r>
            <a:r>
              <a:rPr lang="en-US" dirty="0" err="1"/>
              <a:t>afzonderlijke</a:t>
            </a:r>
            <a:r>
              <a:rPr lang="en-US" dirty="0"/>
              <a:t> </a:t>
            </a:r>
            <a:r>
              <a:rPr lang="en-US" dirty="0" err="1"/>
              <a:t>categorie</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10. **Meer </a:t>
            </a:r>
            <a:r>
              <a:rPr lang="en-US" dirty="0" err="1"/>
              <a:t>preventieve</a:t>
            </a:r>
            <a:r>
              <a:rPr lang="en-US" dirty="0"/>
              <a:t> </a:t>
            </a:r>
            <a:r>
              <a:rPr lang="en-US" dirty="0" err="1"/>
              <a:t>aandacht</a:t>
            </a:r>
            <a:r>
              <a:rPr lang="en-US" dirty="0"/>
              <a:t> in </a:t>
            </a:r>
            <a:r>
              <a:rPr lang="en-US" dirty="0" err="1"/>
              <a:t>hoger</a:t>
            </a:r>
            <a:r>
              <a:rPr lang="en-US" dirty="0"/>
              <a:t> </a:t>
            </a:r>
            <a:r>
              <a:rPr lang="en-US" dirty="0" err="1"/>
              <a:t>onderwijs</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 </a:t>
            </a:r>
            <a:r>
              <a:rPr lang="en-US" dirty="0" err="1"/>
              <a:t>Universiteiten</a:t>
            </a:r>
            <a:r>
              <a:rPr lang="en-US" dirty="0"/>
              <a:t> </a:t>
            </a:r>
            <a:r>
              <a:rPr lang="en-US" dirty="0" err="1"/>
              <a:t>krijgen</a:t>
            </a:r>
            <a:r>
              <a:rPr lang="en-US" dirty="0"/>
              <a:t> </a:t>
            </a:r>
            <a:r>
              <a:rPr lang="en-US" dirty="0" err="1"/>
              <a:t>steun</a:t>
            </a:r>
            <a:r>
              <a:rPr lang="en-US" dirty="0"/>
              <a:t> </a:t>
            </a:r>
            <a:r>
              <a:rPr lang="en-US" dirty="0" err="1"/>
              <a:t>voor</a:t>
            </a:r>
            <a:r>
              <a:rPr lang="en-US" dirty="0"/>
              <a:t> </a:t>
            </a:r>
            <a:r>
              <a:rPr lang="en-US" dirty="0" err="1"/>
              <a:t>programma’s</a:t>
            </a:r>
            <a:r>
              <a:rPr lang="en-US" dirty="0"/>
              <a:t> </a:t>
            </a:r>
            <a:r>
              <a:rPr lang="en-US" dirty="0" err="1"/>
              <a:t>rond</a:t>
            </a:r>
            <a:r>
              <a:rPr lang="en-US" dirty="0"/>
              <a:t> </a:t>
            </a:r>
            <a:r>
              <a:rPr lang="en-US" dirty="0" err="1"/>
              <a:t>grenzen</a:t>
            </a:r>
            <a:r>
              <a:rPr lang="en-US" dirty="0"/>
              <a:t>, </a:t>
            </a:r>
            <a:r>
              <a:rPr lang="en-US" dirty="0" err="1"/>
              <a:t>wederzijdse</a:t>
            </a:r>
            <a:r>
              <a:rPr lang="en-US" dirty="0"/>
              <a:t> </a:t>
            </a:r>
            <a:r>
              <a:rPr lang="en-US" dirty="0" err="1"/>
              <a:t>toestemming</a:t>
            </a:r>
            <a:r>
              <a:rPr lang="en-US" dirty="0"/>
              <a:t> </a:t>
            </a:r>
            <a:r>
              <a:rPr lang="en-US" dirty="0" err="1"/>
              <a:t>en</a:t>
            </a:r>
            <a:r>
              <a:rPr lang="en-US" dirty="0"/>
              <a:t> </a:t>
            </a:r>
            <a:r>
              <a:rPr lang="en-US" dirty="0" err="1"/>
              <a:t>gelijkwaardigheid</a:t>
            </a:r>
            <a:r>
              <a:rPr lang="en-US" dirty="0"/>
              <a:t> (</a:t>
            </a:r>
            <a:r>
              <a:rPr lang="en-US" dirty="0" err="1"/>
              <a:t>bijv</a:t>
            </a:r>
            <a:r>
              <a:rPr lang="en-US" dirty="0"/>
              <a:t>. het </a:t>
            </a:r>
            <a:r>
              <a:rPr lang="en-US" dirty="0" err="1"/>
              <a:t>studenteninitiatief</a:t>
            </a:r>
            <a:r>
              <a:rPr lang="en-US" dirty="0"/>
              <a:t> *</a:t>
            </a:r>
            <a:r>
              <a:rPr lang="en-US" dirty="0" err="1"/>
              <a:t>Gelijkspel</a:t>
            </a:r>
            <a:r>
              <a:rPr lang="en-US" dirty="0"/>
              <a:t>*). </a:t>
            </a:r>
            <a:endParaRPr dirty="0"/>
          </a:p>
        </p:txBody>
      </p:sp>
      <p:sp>
        <p:nvSpPr>
          <p:cNvPr id="342" name="Google Shape;342;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43" name="Google Shape;343;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55" name="Google Shape;355;p1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56" name="Google Shape;356;p1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nl-NL" sz="1200" dirty="0">
                <a:solidFill>
                  <a:schemeClr val="accent1">
                    <a:lumMod val="75000"/>
                  </a:schemeClr>
                </a:solidFill>
              </a:rPr>
              <a:t>Een expliciete genderspecifieke benadering in alle beleidsterreinen, wetten en hulpverlening is nodig</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nl-NL" sz="1200" dirty="0">
                <a:solidFill>
                  <a:schemeClr val="accent1">
                    <a:lumMod val="75000"/>
                  </a:schemeClr>
                </a:solidFill>
              </a:rPr>
              <a:t>Geen goede coördinatie zowel landelijk als bij gemeenten</a:t>
            </a:r>
          </a:p>
          <a:p>
            <a:pPr marL="0" lvl="0" indent="0" algn="l" rtl="0">
              <a:spcBef>
                <a:spcPts val="0"/>
              </a:spcBef>
              <a:spcAft>
                <a:spcPts val="0"/>
              </a:spcAft>
              <a:buNone/>
            </a:pPr>
            <a:r>
              <a:rPr lang="en-GB" sz="1200" dirty="0">
                <a:solidFill>
                  <a:schemeClr val="dk1"/>
                </a:solidFill>
                <a:latin typeface="Calibri"/>
                <a:ea typeface="Calibri"/>
                <a:cs typeface="Calibri"/>
                <a:sym typeface="Calibri"/>
              </a:rPr>
              <a:t>8. </a:t>
            </a:r>
            <a:r>
              <a:rPr lang="en-GB" sz="1200" dirty="0" err="1">
                <a:solidFill>
                  <a:schemeClr val="dk1"/>
                </a:solidFill>
                <a:latin typeface="Calibri"/>
                <a:ea typeface="Calibri"/>
                <a:cs typeface="Calibri"/>
                <a:sym typeface="Calibri"/>
              </a:rPr>
              <a:t>Verboden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worden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laat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ingezet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er </a:t>
            </a:r>
            <a:r>
              <a:rPr lang="en-GB" sz="1200" dirty="0" err="1">
                <a:solidFill>
                  <a:schemeClr val="dk1"/>
                </a:solidFill>
                <a:latin typeface="Calibri"/>
                <a:ea typeface="Calibri"/>
                <a:cs typeface="Calibri"/>
                <a:sym typeface="Calibri"/>
              </a:rPr>
              <a:t>zijn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weinig</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programma’s</a:t>
            </a:r>
            <a:r>
              <a:rPr lang="en-GB" sz="1200" dirty="0">
                <a:solidFill>
                  <a:schemeClr val="dk1"/>
                </a:solidFill>
                <a:latin typeface="Calibri"/>
                <a:ea typeface="Calibri"/>
                <a:cs typeface="Calibri"/>
                <a:sym typeface="Calibri"/>
              </a:rPr>
              <a:t> </a:t>
            </a:r>
          </a:p>
          <a:p>
            <a:pPr marL="0" lvl="0" indent="0" algn="l" rtl="0">
              <a:spcBef>
                <a:spcPts val="0"/>
              </a:spcBef>
              <a:spcAft>
                <a:spcPts val="0"/>
              </a:spcAft>
              <a:buNone/>
            </a:pPr>
            <a:r>
              <a:rPr lang="en-GB" sz="1200" dirty="0">
                <a:solidFill>
                  <a:schemeClr val="dk1"/>
                </a:solidFill>
                <a:latin typeface="Calibri"/>
                <a:ea typeface="Calibri"/>
                <a:cs typeface="Calibri"/>
                <a:sym typeface="Calibri"/>
              </a:rPr>
              <a:t>10. Denk </a:t>
            </a:r>
            <a:r>
              <a:rPr lang="en-GB" sz="1200" dirty="0" err="1">
                <a:solidFill>
                  <a:schemeClr val="dk1"/>
                </a:solidFill>
                <a:latin typeface="Calibri"/>
                <a:ea typeface="Calibri"/>
                <a:cs typeface="Calibri"/>
                <a:sym typeface="Calibri"/>
              </a:rPr>
              <a:t>aan</a:t>
            </a:r>
            <a:r>
              <a:rPr lang="en-GB" sz="1200" dirty="0">
                <a:solidFill>
                  <a:schemeClr val="dk1"/>
                </a:solidFill>
                <a:latin typeface="Calibri"/>
                <a:ea typeface="Calibri"/>
                <a:cs typeface="Calibri"/>
                <a:sym typeface="Calibri"/>
              </a:rPr>
              <a:t> LHBTIQ+, </a:t>
            </a:r>
            <a:r>
              <a:rPr lang="en-GB" sz="1200" dirty="0" err="1">
                <a:solidFill>
                  <a:schemeClr val="dk1"/>
                </a:solidFill>
                <a:latin typeface="Calibri"/>
                <a:ea typeface="Calibri"/>
                <a:cs typeface="Calibri"/>
                <a:sym typeface="Calibri"/>
              </a:rPr>
              <a:t>vrouwen</a:t>
            </a:r>
            <a:r>
              <a:rPr lang="en-GB" sz="1200" dirty="0">
                <a:solidFill>
                  <a:schemeClr val="dk1"/>
                </a:solidFill>
                <a:latin typeface="Calibri"/>
                <a:ea typeface="Calibri"/>
                <a:cs typeface="Calibri"/>
                <a:sym typeface="Calibri"/>
              </a:rPr>
              <a:t> met </a:t>
            </a:r>
            <a:r>
              <a:rPr lang="en-GB" sz="1200" dirty="0" err="1">
                <a:solidFill>
                  <a:schemeClr val="dk1"/>
                </a:solidFill>
                <a:latin typeface="Calibri"/>
                <a:ea typeface="Calibri"/>
                <a:cs typeface="Calibri"/>
                <a:sym typeface="Calibri"/>
              </a:rPr>
              <a:t>een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beperking</a:t>
            </a:r>
            <a:r>
              <a:rPr lang="en-GB"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358" name="Google Shape;358;p1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59" name="Google Shape;359;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200" dirty="0"/>
              <a:t>Uit het verdrag vloeien verplichtingen voort voor de overheid, maar ook voor gemeenten.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200" dirty="0"/>
              <a:t>In artikel 9 van het verdrag staat: </a:t>
            </a:r>
          </a:p>
          <a:p>
            <a:pPr algn="l"/>
            <a:r>
              <a:rPr lang="nl-NL" sz="1200" b="0" i="0" u="none" strike="noStrike" baseline="0" dirty="0">
                <a:solidFill>
                  <a:srgbClr val="000073"/>
                </a:solidFill>
                <a:latin typeface="FrutigerLTStd-Roman"/>
              </a:rPr>
              <a:t>Gemeenten moeten het werk van niet-gouvernementele organisaties (ngo’s) en het maatschappelijk middenveld erkennen,</a:t>
            </a:r>
          </a:p>
          <a:p>
            <a:pPr algn="l"/>
            <a:r>
              <a:rPr lang="nl-NL" sz="1200" b="0" i="0" u="none" strike="noStrike" baseline="0" dirty="0">
                <a:solidFill>
                  <a:srgbClr val="000073"/>
                </a:solidFill>
                <a:latin typeface="FrutigerLTStd-Roman"/>
              </a:rPr>
              <a:t>stimuleren en ondersteunen en effectief met hen samenwerken.</a:t>
            </a:r>
          </a:p>
          <a:p>
            <a:pPr algn="l"/>
            <a:endParaRPr lang="nl-NL" sz="1200" b="0" i="0" u="none" strike="noStrike" baseline="0" dirty="0">
              <a:solidFill>
                <a:srgbClr val="000073"/>
              </a:solidFill>
              <a:latin typeface="FrutigerLTStd-Roman"/>
            </a:endParaRPr>
          </a:p>
          <a:p>
            <a:pPr algn="l"/>
            <a:r>
              <a:rPr lang="nl-NL" sz="1200" dirty="0"/>
              <a:t>Welnu, wij </a:t>
            </a:r>
            <a:r>
              <a:rPr lang="nl-NL" sz="1200" b="1" dirty="0"/>
              <a:t>zijn </a:t>
            </a:r>
            <a:r>
              <a:rPr lang="nl-NL" sz="1200" dirty="0"/>
              <a:t>een NGO en onderdeel van het maatschappelijk middenveld.</a:t>
            </a:r>
            <a:br>
              <a:rPr lang="nl-NL" sz="1200" b="1" i="1" u="none" strike="noStrike" baseline="0" dirty="0">
                <a:solidFill>
                  <a:srgbClr val="8F2CFF"/>
                </a:solidFill>
                <a:latin typeface="FrutigerLTStd-BoldItalic"/>
              </a:rPr>
            </a:br>
            <a:br>
              <a:rPr lang="nl-NL" sz="1200" b="1" i="1" u="none" strike="noStrike" baseline="0" dirty="0">
                <a:solidFill>
                  <a:srgbClr val="8F2CFF"/>
                </a:solidFill>
                <a:latin typeface="FrutigerLTStd-BoldItalic"/>
              </a:rPr>
            </a:br>
            <a:endParaRPr lang="nl-NL" dirty="0"/>
          </a:p>
          <a:p>
            <a:pPr marL="0" lvl="0" indent="0" algn="l" rtl="0">
              <a:spcBef>
                <a:spcPts val="0"/>
              </a:spcBef>
              <a:spcAft>
                <a:spcPts val="0"/>
              </a:spcAft>
              <a:buNone/>
            </a:pPr>
            <a:endParaRPr dirty="0"/>
          </a:p>
        </p:txBody>
      </p:sp>
      <p:sp>
        <p:nvSpPr>
          <p:cNvPr id="389" name="Google Shape;389;p1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B536AD5D-6335-A5C5-62AA-91017A647F74}"/>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B51A3A6D-064B-381C-80B8-E63552D400CA}"/>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a:extLst>
              <a:ext uri="{FF2B5EF4-FFF2-40B4-BE49-F238E27FC236}">
                <a16:creationId xmlns:a16="http://schemas.microsoft.com/office/drawing/2014/main" id="{0CCD3336-B2CF-6188-C6B7-53926BBE30D7}"/>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5982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70" name="Google Shape;370;p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71" name="Google Shape;371;p1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200" dirty="0"/>
              <a:t>Soroptimisten zijn geen experts op het gebeid van het verdrag. En evenmin in gemeentebeleid. Maar als Soroptimisten zien wij het als een van onze taken om zowel de overheid als gemeenten te wijzen op de verplichtingen van het verdrag.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200" dirty="0"/>
              <a:t>Zo hebben we onder andere zowel nationale als lokale politieke partijen aangeschreven in de aanloop naar de verkiezingen met het verzoek om in hun partijprogramma het naleven van het verdrag op te nemen. </a:t>
            </a:r>
          </a:p>
          <a:p>
            <a:pPr marL="0" lvl="0" indent="0" algn="l" rtl="0">
              <a:spcBef>
                <a:spcPts val="0"/>
              </a:spcBef>
              <a:spcAft>
                <a:spcPts val="0"/>
              </a:spcAft>
              <a:buNone/>
            </a:pPr>
            <a:endParaRPr lang="en-GB" dirty="0"/>
          </a:p>
        </p:txBody>
      </p:sp>
      <p:sp>
        <p:nvSpPr>
          <p:cNvPr id="373" name="Google Shape;373;p1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74" name="Google Shape;374;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a:extLst>
            <a:ext uri="{FF2B5EF4-FFF2-40B4-BE49-F238E27FC236}">
              <a16:creationId xmlns:a16="http://schemas.microsoft.com/office/drawing/2014/main" id="{C798F0FC-5E26-F32D-1A4C-50D045B79ADB}"/>
            </a:ext>
          </a:extLst>
        </p:cNvPr>
        <p:cNvGrpSpPr/>
        <p:nvPr/>
      </p:nvGrpSpPr>
      <p:grpSpPr>
        <a:xfrm>
          <a:off x="0" y="0"/>
          <a:ext cx="0" cy="0"/>
          <a:chOff x="0" y="0"/>
          <a:chExt cx="0" cy="0"/>
        </a:xfrm>
      </p:grpSpPr>
      <p:sp>
        <p:nvSpPr>
          <p:cNvPr id="401" name="Google Shape;401;p20:notes">
            <a:extLst>
              <a:ext uri="{FF2B5EF4-FFF2-40B4-BE49-F238E27FC236}">
                <a16:creationId xmlns:a16="http://schemas.microsoft.com/office/drawing/2014/main" id="{EF6D8197-403A-92C0-2C97-699A3E2AC61B}"/>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sz="1200" dirty="0"/>
              <a:t>We hebben een lijst van aandachtspunten voor gemeenten opgesteld. Met het verdrag in de hand kunnen gemeenten hun beleid toetsen op deze aandachtspunten. Vervolgens kunnen ze bepalen waar ze beleid moeten aanscherpen en hoe de uitvoering ervan te borgen. </a:t>
            </a:r>
            <a:br>
              <a:rPr lang="nl-NL" sz="1200" dirty="0"/>
            </a:br>
            <a:endParaRPr lang="nl-NL" sz="1200" dirty="0"/>
          </a:p>
          <a:p>
            <a:pPr marL="0" lvl="0" indent="0" algn="l" rtl="0">
              <a:spcBef>
                <a:spcPts val="0"/>
              </a:spcBef>
              <a:spcAft>
                <a:spcPts val="0"/>
              </a:spcAft>
              <a:buNone/>
            </a:pPr>
            <a:r>
              <a:rPr lang="nl-NL" sz="1200" dirty="0"/>
              <a:t>Ik geef een paar voorbeelden.</a:t>
            </a:r>
          </a:p>
          <a:p>
            <a:pPr marL="0" lvl="0" indent="0" algn="l" rtl="0">
              <a:spcBef>
                <a:spcPts val="0"/>
              </a:spcBef>
              <a:spcAft>
                <a:spcPts val="0"/>
              </a:spcAft>
              <a:buNone/>
            </a:pPr>
            <a:r>
              <a:rPr lang="nl-NL" sz="1200" dirty="0"/>
              <a:t>Bij punt 1. Coördinatie: is het helder onder wiens portefeuille naleving van het verdrag valt? Is er voldoende menskracht en geld beschikbaar gemaakt – dat is punt 15 - om deze taak te gaan invullen? En hoe ziet die taak eruit?</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Bij punt 5. </a:t>
            </a:r>
            <a:r>
              <a:rPr lang="en-GB" dirty="0" err="1"/>
              <a:t>Laagdrempelige</a:t>
            </a:r>
            <a:r>
              <a:rPr lang="en-GB" dirty="0"/>
              <a:t> </a:t>
            </a:r>
            <a:r>
              <a:rPr lang="en-GB" dirty="0" err="1"/>
              <a:t>meldpunten</a:t>
            </a:r>
            <a:r>
              <a:rPr lang="en-GB" dirty="0"/>
              <a:t> </a:t>
            </a:r>
            <a:r>
              <a:rPr lang="en-GB" dirty="0" err="1"/>
              <a:t>en</a:t>
            </a:r>
            <a:r>
              <a:rPr lang="en-GB" dirty="0"/>
              <a:t> </a:t>
            </a:r>
            <a:r>
              <a:rPr lang="en-GB" dirty="0" err="1"/>
              <a:t>toegankelijke</a:t>
            </a:r>
            <a:r>
              <a:rPr lang="en-GB" dirty="0"/>
              <a:t> </a:t>
            </a:r>
            <a:r>
              <a:rPr lang="en-GB" dirty="0" err="1"/>
              <a:t>informatie</a:t>
            </a:r>
            <a:r>
              <a:rPr lang="en-GB" dirty="0"/>
              <a:t>. </a:t>
            </a:r>
          </a:p>
          <a:p>
            <a:pPr marL="0" lvl="0" indent="0" algn="l" rtl="0">
              <a:spcBef>
                <a:spcPts val="0"/>
              </a:spcBef>
              <a:spcAft>
                <a:spcPts val="0"/>
              </a:spcAft>
              <a:buNone/>
            </a:pPr>
            <a:r>
              <a:rPr lang="nl-NL" dirty="0"/>
              <a:t>Idealerwijs zou je op de homepage van de gemeente een duidelijk zichtbare knop **Meld Geweld** willen terugzien. </a:t>
            </a:r>
            <a:endParaRPr lang="en-GB" dirty="0"/>
          </a:p>
          <a:p>
            <a:pPr marL="0" lvl="0" indent="0" algn="l" rtl="0">
              <a:spcBef>
                <a:spcPts val="0"/>
              </a:spcBef>
              <a:spcAft>
                <a:spcPts val="0"/>
              </a:spcAft>
              <a:buNone/>
            </a:pPr>
            <a:r>
              <a:rPr lang="nl-NL" dirty="0"/>
              <a:t>Ik ben zelf eens gaan zoeken op de website van de gemeente en moest best even zoeken om de pagina met informatie over Veilig thuis, de politie, Centrum voor seksueel geweld, e.d. te vinden. Wel zie ik een voorleesfunctie, waarmee de informatie toegankelijker is voor mensen die moeilijk lezen. Ik kon de informatie alleen in het Nederlands vinden. Meerdere talen aanbieden, zou ook een goed idee zijn. </a:t>
            </a:r>
          </a:p>
          <a:p>
            <a:pPr marL="0" lvl="0" indent="0" algn="l" rtl="0">
              <a:spcBef>
                <a:spcPts val="0"/>
              </a:spcBef>
              <a:spcAft>
                <a:spcPts val="0"/>
              </a:spcAft>
              <a:buNone/>
            </a:pPr>
            <a:endParaRPr lang="nl-NL" dirty="0"/>
          </a:p>
          <a:p>
            <a:pPr marL="0" lvl="0" indent="0" algn="l" rtl="0">
              <a:spcBef>
                <a:spcPts val="0"/>
              </a:spcBef>
              <a:spcAft>
                <a:spcPts val="0"/>
              </a:spcAft>
              <a:buNone/>
            </a:pPr>
            <a:r>
              <a:rPr lang="nl-NL" dirty="0"/>
              <a:t>Dat hangt dan weer samen met punt 12: aandacht voor kwetsbare groepen. Denk aan mensen die het Nederlands nog niet goed machtig zijn zoals statushouders. Zij hebben misschien behoefte om die informatie in hun eigen taal, hun moedertaal, te kunnen lezen. Met de huidige digitale middelen is dat eenvoudig te realiseren. </a:t>
            </a:r>
          </a:p>
          <a:p>
            <a:pPr marL="0" lvl="0" indent="0" algn="l" rtl="0">
              <a:spcBef>
                <a:spcPts val="0"/>
              </a:spcBef>
              <a:spcAft>
                <a:spcPts val="0"/>
              </a:spcAft>
              <a:buNone/>
            </a:pPr>
            <a:endParaRPr lang="nl-NL" dirty="0"/>
          </a:p>
          <a:p>
            <a:pPr marL="0" lvl="0" indent="0" algn="l" rtl="0">
              <a:spcBef>
                <a:spcPts val="0"/>
              </a:spcBef>
              <a:spcAft>
                <a:spcPts val="0"/>
              </a:spcAft>
              <a:buNone/>
            </a:pPr>
            <a:r>
              <a:rPr lang="nl-NL" dirty="0"/>
              <a:t>Dan punt 8. Voldoende en gespecialiseerde opvang. In het verdrag staat dat er op iedere 10.000 inwoners één opvangplek moet zijn voor vrouwen die moeten vluchten voor geweld. De Bilt heeft 44.000 inwoners; ik ben heel benieuwd of er in de gemeente opvangplekken zijn. En zo ja hoeveel. Het zouden er dus minimaal 4 of 5 moeten zijn. Het verdrag stelt ook dat opvang niet te ver van bijvoorbeeld de school van kinderen moet zijn. Ik heb wel begrepen dat er samenwerking is in de regio Utrecht voor opvang. En dat is natuurlijk ook nodig. En goed. </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nl-NL" dirty="0"/>
              <a:t>Er is in de korte tijd vandaag beschikbaar natuurlijk absoluut geen mogelijkheid om alle punten door te nemen. Ik wil nog benadrukken: ik ben geen expert op het gebied van het verdrag van Istanbul en ik ben ook niet in detail bekend met het huidige beleid in De Bilt. Wel heb ik gezien dat in het coalitieakkoord van 2022-2026, Ruimte voor morgen, zo goed als niets stond over vrouwenveiligheid. Het woord vrouw komt er niet in voor! Zie punt 2. </a:t>
            </a:r>
            <a:r>
              <a:rPr lang="en-US" sz="1200" dirty="0" err="1">
                <a:solidFill>
                  <a:srgbClr val="035191"/>
                </a:solidFill>
              </a:rPr>
              <a:t>Gendersensitief</a:t>
            </a:r>
            <a:r>
              <a:rPr lang="en-US" sz="1200" dirty="0">
                <a:solidFill>
                  <a:srgbClr val="035191"/>
                </a:solidFill>
              </a:rPr>
              <a:t> </a:t>
            </a:r>
            <a:r>
              <a:rPr lang="en-US" sz="1200" dirty="0" err="1">
                <a:solidFill>
                  <a:srgbClr val="035191"/>
                </a:solidFill>
              </a:rPr>
              <a:t>beleid</a:t>
            </a:r>
            <a:r>
              <a:rPr lang="en-US" sz="1200" dirty="0">
                <a:solidFill>
                  <a:srgbClr val="035191"/>
                </a:solidFill>
              </a:rPr>
              <a:t> </a:t>
            </a:r>
            <a:r>
              <a:rPr lang="en-US" sz="1200" dirty="0" err="1">
                <a:solidFill>
                  <a:srgbClr val="035191"/>
                </a:solidFill>
              </a:rPr>
              <a:t>en</a:t>
            </a:r>
            <a:r>
              <a:rPr lang="en-US" sz="1200" dirty="0">
                <a:solidFill>
                  <a:srgbClr val="035191"/>
                </a:solidFill>
              </a:rPr>
              <a:t> </a:t>
            </a:r>
            <a:r>
              <a:rPr lang="en-US" sz="1200" dirty="0" err="1">
                <a:solidFill>
                  <a:srgbClr val="035191"/>
                </a:solidFill>
              </a:rPr>
              <a:t>uitvoering</a:t>
            </a:r>
            <a:r>
              <a:rPr lang="en-US" sz="1200" dirty="0">
                <a:solidFill>
                  <a:srgbClr val="035191"/>
                </a:solidFill>
              </a:rPr>
              <a:t>. Ook het word </a:t>
            </a:r>
            <a:r>
              <a:rPr lang="en-US" sz="1200" dirty="0" err="1">
                <a:solidFill>
                  <a:srgbClr val="035191"/>
                </a:solidFill>
              </a:rPr>
              <a:t>geweld</a:t>
            </a:r>
            <a:r>
              <a:rPr lang="en-US" sz="1200" dirty="0">
                <a:solidFill>
                  <a:srgbClr val="035191"/>
                </a:solidFill>
              </a:rPr>
              <a:t> </a:t>
            </a:r>
            <a:r>
              <a:rPr lang="en-US" sz="1200" dirty="0" err="1">
                <a:solidFill>
                  <a:srgbClr val="035191"/>
                </a:solidFill>
              </a:rPr>
              <a:t>komt</a:t>
            </a:r>
            <a:r>
              <a:rPr lang="en-US" sz="1200" dirty="0">
                <a:solidFill>
                  <a:srgbClr val="035191"/>
                </a:solidFill>
              </a:rPr>
              <a:t> </a:t>
            </a:r>
            <a:r>
              <a:rPr lang="en-US" sz="1200" dirty="0" err="1">
                <a:solidFill>
                  <a:srgbClr val="035191"/>
                </a:solidFill>
              </a:rPr>
              <a:t>niet</a:t>
            </a:r>
            <a:r>
              <a:rPr lang="en-US" sz="1200" dirty="0">
                <a:solidFill>
                  <a:srgbClr val="035191"/>
                </a:solidFill>
              </a:rPr>
              <a:t> </a:t>
            </a:r>
            <a:r>
              <a:rPr lang="en-US" sz="1200" dirty="0" err="1">
                <a:solidFill>
                  <a:srgbClr val="035191"/>
                </a:solidFill>
              </a:rPr>
              <a:t>voor</a:t>
            </a:r>
            <a:r>
              <a:rPr lang="en-US" sz="1200" dirty="0">
                <a:solidFill>
                  <a:srgbClr val="035191"/>
                </a:solidFill>
              </a:rPr>
              <a:t>. </a:t>
            </a:r>
            <a:r>
              <a:rPr lang="nl-NL" sz="1200" dirty="0">
                <a:solidFill>
                  <a:srgbClr val="035191"/>
                </a:solidFill>
              </a:rPr>
              <a:t>Het woord "veilig" komt er twee keer in voor, en voornamelijk in verband met verkeersveiligheid. </a:t>
            </a:r>
            <a:endParaRPr lang="nl-NL" dirty="0"/>
          </a:p>
          <a:p>
            <a:pPr marL="0" lvl="0" indent="0" algn="l" rtl="0">
              <a:spcBef>
                <a:spcPts val="0"/>
              </a:spcBef>
              <a:spcAft>
                <a:spcPts val="0"/>
              </a:spcAft>
              <a:buNone/>
            </a:pPr>
            <a:r>
              <a:rPr lang="nl-NL" dirty="0"/>
              <a:t>Het is dan ook mijn vurige hoop dat, na de aanstaande verkiezingen, wanneer er een nieuw coalitieakkoord wordt geschreven, er op alle mogelijke manieren tekst in komt te staan die ertoe zal bijdragen dat de gemeente hard aan het werk gaat om op termijn alle verplichtingen uit het verdrag in beleid te vatten en uit te voeren! Soroptimisten kijken en denken graag mee.</a:t>
            </a:r>
            <a:br>
              <a:rPr lang="nl-NL" dirty="0"/>
            </a:br>
            <a:endParaRPr dirty="0"/>
          </a:p>
        </p:txBody>
      </p:sp>
      <p:sp>
        <p:nvSpPr>
          <p:cNvPr id="402" name="Google Shape;402;p20:notes">
            <a:extLst>
              <a:ext uri="{FF2B5EF4-FFF2-40B4-BE49-F238E27FC236}">
                <a16:creationId xmlns:a16="http://schemas.microsoft.com/office/drawing/2014/main" id="{E9D8B91B-5A2F-2930-C997-09FCDEA9CD74}"/>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5703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D70280DF-9C26-DD2B-9E77-8B9AFDFD2151}"/>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4C1DDC93-79D1-9895-04A4-290335F5FD8A}"/>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a:extLst>
              <a:ext uri="{FF2B5EF4-FFF2-40B4-BE49-F238E27FC236}">
                <a16:creationId xmlns:a16="http://schemas.microsoft.com/office/drawing/2014/main" id="{13CEFA0C-66F4-AC2D-7BF2-82DE9701EB9B}"/>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436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BF357586-DC9B-06BF-1484-D422E6E09780}"/>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780E80B8-941B-4288-6CFF-E28B0E4F1578}"/>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a:extLst>
              <a:ext uri="{FF2B5EF4-FFF2-40B4-BE49-F238E27FC236}">
                <a16:creationId xmlns:a16="http://schemas.microsoft.com/office/drawing/2014/main" id="{26B16023-08BE-3D4D-0459-B1766E6FB0D0}"/>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1688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8D34E3CC-F1BB-D767-9351-CF161977E266}"/>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9D9A1966-7747-2A04-BA07-9172AFC7F348}"/>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a:extLst>
              <a:ext uri="{FF2B5EF4-FFF2-40B4-BE49-F238E27FC236}">
                <a16:creationId xmlns:a16="http://schemas.microsoft.com/office/drawing/2014/main" id="{9380D726-8583-F236-091D-9F49D67ECD65}"/>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0460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E3235547-908E-42B2-C24C-16707B9C4012}"/>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352B8BB8-0D4B-90A2-3EE9-72D7D993F617}"/>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a:extLst>
              <a:ext uri="{FF2B5EF4-FFF2-40B4-BE49-F238E27FC236}">
                <a16:creationId xmlns:a16="http://schemas.microsoft.com/office/drawing/2014/main" id="{18C98C59-988B-A55B-2ADC-DD0764EC51E9}"/>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115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30F94193-DA7B-1DCE-02ED-4FCA1AEFC4B4}"/>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43F7E0C4-2217-DE6D-33C4-324EEA388E88}"/>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a:extLst>
              <a:ext uri="{FF2B5EF4-FFF2-40B4-BE49-F238E27FC236}">
                <a16:creationId xmlns:a16="http://schemas.microsoft.com/office/drawing/2014/main" id="{1030FBA9-9E8F-16ED-CECB-6A0F2BEB6490}"/>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4746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375445FD-8017-2AB4-C0FD-6FA50556C214}"/>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675D9F2C-ECA2-177F-9118-83129B8BDCFD}"/>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a:extLst>
              <a:ext uri="{FF2B5EF4-FFF2-40B4-BE49-F238E27FC236}">
                <a16:creationId xmlns:a16="http://schemas.microsoft.com/office/drawing/2014/main" id="{2BF24487-8CE1-516A-C946-91A37B87E35F}"/>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0280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7F4A1937-0A06-91DC-0DDD-E1C6714BF72C}"/>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D901DFFE-71D9-5717-83B2-F3F94CD30F74}"/>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r>
              <a:rPr lang="en-GB" dirty="0"/>
              <a:t>1e bullet - </a:t>
            </a:r>
            <a:r>
              <a:rPr lang="nl-NL" dirty="0"/>
              <a:t>Wanneer mensen zeggen dat het meldpunt “meerdere functies combineert”, bedoelen ze meestal dat het systeem tegelijk is:</a:t>
            </a:r>
          </a:p>
          <a:p>
            <a:pPr>
              <a:buFont typeface="Arial" panose="020B0604020202020204" pitchFamily="34" charset="0"/>
              <a:buChar char="•"/>
            </a:pPr>
            <a:r>
              <a:rPr lang="nl-NL" dirty="0"/>
              <a:t>meldpunt</a:t>
            </a:r>
          </a:p>
          <a:p>
            <a:pPr>
              <a:buFont typeface="Arial" panose="020B0604020202020204" pitchFamily="34" charset="0"/>
              <a:buChar char="•"/>
            </a:pPr>
            <a:r>
              <a:rPr lang="nl-NL" dirty="0"/>
              <a:t>adviespunt</a:t>
            </a:r>
          </a:p>
          <a:p>
            <a:pPr>
              <a:buFont typeface="Arial" panose="020B0604020202020204" pitchFamily="34" charset="0"/>
              <a:buChar char="•"/>
            </a:pPr>
            <a:r>
              <a:rPr lang="nl-NL" dirty="0"/>
              <a:t>onderzoeksinstantie</a:t>
            </a:r>
          </a:p>
          <a:p>
            <a:pPr>
              <a:buFont typeface="Arial" panose="020B0604020202020204" pitchFamily="34" charset="0"/>
              <a:buChar char="•"/>
            </a:pPr>
            <a:r>
              <a:rPr lang="nl-NL" dirty="0"/>
              <a:t>coördinator van hulp</a:t>
            </a:r>
          </a:p>
          <a:p>
            <a:pPr>
              <a:buFont typeface="Arial" panose="020B0604020202020204" pitchFamily="34" charset="0"/>
              <a:buChar char="•"/>
            </a:pPr>
            <a:r>
              <a:rPr lang="nl-NL" dirty="0"/>
              <a:t>schakel met politie en jeugdbescherming</a:t>
            </a:r>
          </a:p>
          <a:p>
            <a:r>
              <a:rPr lang="nl-NL" dirty="0"/>
              <a:t>Dat maakt het </a:t>
            </a:r>
            <a:r>
              <a:rPr lang="nl-NL" b="1" dirty="0"/>
              <a:t>breed en multifunctioneel</a:t>
            </a:r>
            <a:r>
              <a:rPr lang="nl-NL" dirty="0"/>
              <a:t>, maar volgens GREVIO ook kwetsbaar voor </a:t>
            </a:r>
            <a:r>
              <a:rPr lang="nl-NL" b="1" dirty="0"/>
              <a:t>onvoldoende herkenning van </a:t>
            </a:r>
            <a:r>
              <a:rPr lang="nl-NL" b="1" dirty="0" err="1"/>
              <a:t>gendergerelateerd</a:t>
            </a:r>
            <a:r>
              <a:rPr lang="nl-NL" b="1" dirty="0"/>
              <a:t> geweld</a:t>
            </a:r>
            <a:r>
              <a:rPr lang="nl-NL" dirty="0"/>
              <a:t>.</a:t>
            </a:r>
            <a:endParaRPr lang="en-GB" dirty="0"/>
          </a:p>
          <a:p>
            <a:br>
              <a:rPr lang="en-GB" dirty="0"/>
            </a:br>
            <a:r>
              <a:rPr lang="en-GB" dirty="0"/>
              <a:t>2e bullet - ensure that any policies and measures … are coordinated and well-funded, including at and across municipal level</a:t>
            </a:r>
            <a:br>
              <a:rPr lang="en-GB" dirty="0"/>
            </a:br>
            <a:br>
              <a:rPr lang="en-GB" dirty="0"/>
            </a:br>
            <a:r>
              <a:rPr lang="en-GB" dirty="0"/>
              <a:t>3e bullet - This is mirrored in interventions by central actors such as Safe Home Centres (</a:t>
            </a:r>
            <a:r>
              <a:rPr lang="en-GB" dirty="0" err="1"/>
              <a:t>Veilig</a:t>
            </a:r>
            <a:r>
              <a:rPr lang="en-GB" dirty="0"/>
              <a:t> </a:t>
            </a:r>
            <a:r>
              <a:rPr lang="en-GB" dirty="0" err="1"/>
              <a:t>Thuis</a:t>
            </a:r>
            <a:r>
              <a:rPr lang="en-GB" dirty="0"/>
              <a:t>), which result in women’s victimisation at the hands of male perpetrators being overlooked or minimised.</a:t>
            </a:r>
          </a:p>
          <a:p>
            <a:pPr marL="0" lvl="0" indent="0" algn="l" rtl="0">
              <a:spcBef>
                <a:spcPts val="0"/>
              </a:spcBef>
              <a:spcAft>
                <a:spcPts val="0"/>
              </a:spcAft>
              <a:buNone/>
            </a:pPr>
            <a:r>
              <a:rPr lang="en-GB" dirty="0"/>
              <a:t>Violence within a relationship is often viewed as reciprocal or a conflict between two equals, without a thorough understanding of the gendered power dynamics in intimate partner violence.</a:t>
            </a:r>
            <a:endParaRPr dirty="0"/>
          </a:p>
        </p:txBody>
      </p:sp>
      <p:sp>
        <p:nvSpPr>
          <p:cNvPr id="86" name="Google Shape;86;p1:notes">
            <a:extLst>
              <a:ext uri="{FF2B5EF4-FFF2-40B4-BE49-F238E27FC236}">
                <a16:creationId xmlns:a16="http://schemas.microsoft.com/office/drawing/2014/main" id="{93F872F1-1B55-DEC0-7F33-3E46118EF165}"/>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0356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3362E490-76C5-7579-16C5-5A056ED95F33}"/>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1FF128DC-2C04-8409-B939-332563C9C74E}"/>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a:extLst>
              <a:ext uri="{FF2B5EF4-FFF2-40B4-BE49-F238E27FC236}">
                <a16:creationId xmlns:a16="http://schemas.microsoft.com/office/drawing/2014/main" id="{D6E19CE1-0C7A-2ADA-534C-85DEB0F18BC9}"/>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1284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E18EAC5C-0078-A6EE-B67F-3F819827DBB4}"/>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1EE302CA-A5D5-44A5-AAFB-2FD9BF5C7754}"/>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a:extLst>
              <a:ext uri="{FF2B5EF4-FFF2-40B4-BE49-F238E27FC236}">
                <a16:creationId xmlns:a16="http://schemas.microsoft.com/office/drawing/2014/main" id="{9068BBC8-8703-5598-A8A2-D2765ADE8526}"/>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2184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DB239733-3C70-34C9-4ED4-E3B7FFBB4A66}"/>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82BEC532-CA07-5D3F-3740-67F7B6EF1EAB}"/>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a:extLst>
              <a:ext uri="{FF2B5EF4-FFF2-40B4-BE49-F238E27FC236}">
                <a16:creationId xmlns:a16="http://schemas.microsoft.com/office/drawing/2014/main" id="{F2091459-B8FB-8F20-CF2B-604C2B290F13}"/>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5740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B226AFA6-D2EA-4BBA-9FDE-5271093B8EA8}"/>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E903689A-1703-5173-AB06-7A73891E480D}"/>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r>
              <a:rPr lang="en-GB" dirty="0"/>
              <a:t>1e bullet - </a:t>
            </a:r>
            <a:r>
              <a:rPr lang="nl-NL" dirty="0"/>
              <a:t>Wanneer mensen zeggen dat het meldpunt “meerdere functies combineert”, bedoelen ze meestal dat het systeem tegelijk is:</a:t>
            </a:r>
          </a:p>
          <a:p>
            <a:pPr>
              <a:buFont typeface="Arial" panose="020B0604020202020204" pitchFamily="34" charset="0"/>
              <a:buChar char="•"/>
            </a:pPr>
            <a:r>
              <a:rPr lang="nl-NL" dirty="0"/>
              <a:t>meldpunt</a:t>
            </a:r>
          </a:p>
          <a:p>
            <a:pPr>
              <a:buFont typeface="Arial" panose="020B0604020202020204" pitchFamily="34" charset="0"/>
              <a:buChar char="•"/>
            </a:pPr>
            <a:r>
              <a:rPr lang="nl-NL" dirty="0"/>
              <a:t>adviespunt</a:t>
            </a:r>
          </a:p>
          <a:p>
            <a:pPr>
              <a:buFont typeface="Arial" panose="020B0604020202020204" pitchFamily="34" charset="0"/>
              <a:buChar char="•"/>
            </a:pPr>
            <a:r>
              <a:rPr lang="nl-NL" dirty="0"/>
              <a:t>onderzoeksinstantie</a:t>
            </a:r>
          </a:p>
          <a:p>
            <a:pPr>
              <a:buFont typeface="Arial" panose="020B0604020202020204" pitchFamily="34" charset="0"/>
              <a:buChar char="•"/>
            </a:pPr>
            <a:r>
              <a:rPr lang="nl-NL" dirty="0"/>
              <a:t>coördinator van hulp</a:t>
            </a:r>
          </a:p>
          <a:p>
            <a:pPr>
              <a:buFont typeface="Arial" panose="020B0604020202020204" pitchFamily="34" charset="0"/>
              <a:buChar char="•"/>
            </a:pPr>
            <a:r>
              <a:rPr lang="nl-NL" dirty="0"/>
              <a:t>schakel met politie en jeugdbescherming</a:t>
            </a:r>
          </a:p>
          <a:p>
            <a:r>
              <a:rPr lang="nl-NL" dirty="0"/>
              <a:t>Dat maakt het </a:t>
            </a:r>
            <a:r>
              <a:rPr lang="nl-NL" b="1" dirty="0"/>
              <a:t>breed en multifunctioneel</a:t>
            </a:r>
            <a:r>
              <a:rPr lang="nl-NL" dirty="0"/>
              <a:t>, maar volgens GREVIO ook kwetsbaar voor </a:t>
            </a:r>
            <a:r>
              <a:rPr lang="nl-NL" b="1" dirty="0"/>
              <a:t>onvoldoende herkenning van </a:t>
            </a:r>
            <a:r>
              <a:rPr lang="nl-NL" b="1" dirty="0" err="1"/>
              <a:t>gendergerelateerd</a:t>
            </a:r>
            <a:r>
              <a:rPr lang="nl-NL" b="1" dirty="0"/>
              <a:t> geweld</a:t>
            </a:r>
            <a:r>
              <a:rPr lang="nl-NL" dirty="0"/>
              <a:t>.</a:t>
            </a:r>
            <a:endParaRPr lang="en-GB" dirty="0"/>
          </a:p>
          <a:p>
            <a:br>
              <a:rPr lang="en-GB" dirty="0"/>
            </a:br>
            <a:r>
              <a:rPr lang="en-GB" dirty="0"/>
              <a:t>2e bullet - ensure that any policies and measures … are coordinated and well-funded, including at and across municipal level</a:t>
            </a:r>
            <a:br>
              <a:rPr lang="en-GB" dirty="0"/>
            </a:br>
            <a:br>
              <a:rPr lang="en-GB" dirty="0"/>
            </a:br>
            <a:r>
              <a:rPr lang="en-GB" dirty="0"/>
              <a:t>3e bullet - This is mirrored in interventions by central actors such as Safe Home Centres (</a:t>
            </a:r>
            <a:r>
              <a:rPr lang="en-GB" dirty="0" err="1"/>
              <a:t>Veilig</a:t>
            </a:r>
            <a:r>
              <a:rPr lang="en-GB" dirty="0"/>
              <a:t> </a:t>
            </a:r>
            <a:r>
              <a:rPr lang="en-GB" dirty="0" err="1"/>
              <a:t>Thuis</a:t>
            </a:r>
            <a:r>
              <a:rPr lang="en-GB" dirty="0"/>
              <a:t>), which result in women’s victimisation at the hands of male perpetrators being overlooked or minimised.</a:t>
            </a:r>
          </a:p>
          <a:p>
            <a:pPr marL="0" lvl="0" indent="0" algn="l" rtl="0">
              <a:spcBef>
                <a:spcPts val="0"/>
              </a:spcBef>
              <a:spcAft>
                <a:spcPts val="0"/>
              </a:spcAft>
              <a:buNone/>
            </a:pPr>
            <a:r>
              <a:rPr lang="en-GB" dirty="0"/>
              <a:t>Violence within a relationship is often viewed as reciprocal or a conflict between two equals, without a thorough understanding of the gendered power dynamics in intimate partner violence.</a:t>
            </a:r>
            <a:endParaRPr dirty="0"/>
          </a:p>
        </p:txBody>
      </p:sp>
      <p:sp>
        <p:nvSpPr>
          <p:cNvPr id="86" name="Google Shape;86;p1:notes">
            <a:extLst>
              <a:ext uri="{FF2B5EF4-FFF2-40B4-BE49-F238E27FC236}">
                <a16:creationId xmlns:a16="http://schemas.microsoft.com/office/drawing/2014/main" id="{FFAAF44D-2B7D-275A-0061-025E5645015A}"/>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1849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14E9BC58-C842-97DA-2EEB-B93EBBC1E4D6}"/>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D7BAEB7C-A773-7AE3-59AE-46249CF652C6}"/>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a:extLst>
              <a:ext uri="{FF2B5EF4-FFF2-40B4-BE49-F238E27FC236}">
                <a16:creationId xmlns:a16="http://schemas.microsoft.com/office/drawing/2014/main" id="{8BBC88D8-08A8-01AF-2A7E-41135A49FC92}"/>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92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14FACA29-738D-4739-BF72-EC65027FE768}"/>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C3EB794B-E97B-CE6B-3F78-E41E9B2C61C8}"/>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r>
              <a:rPr lang="nl-NL" dirty="0"/>
              <a:t>Die norm komt uit een </a:t>
            </a:r>
            <a:r>
              <a:rPr lang="nl-NL" b="1" dirty="0"/>
              <a:t>aanbeveling van de Raad van Europa</a:t>
            </a:r>
            <a:r>
              <a:rPr lang="nl-NL" dirty="0"/>
              <a:t>, niet uit het verdrag zelf.</a:t>
            </a:r>
          </a:p>
          <a:p>
            <a:r>
              <a:rPr lang="nl-NL" dirty="0"/>
              <a:t>Specifiek uit: </a:t>
            </a:r>
            <a:r>
              <a:rPr lang="nl-NL" b="1" dirty="0"/>
              <a:t>Council of Europe – </a:t>
            </a:r>
            <a:r>
              <a:rPr lang="nl-NL" b="1" dirty="0" err="1"/>
              <a:t>Task</a:t>
            </a:r>
            <a:r>
              <a:rPr lang="nl-NL" b="1" dirty="0"/>
              <a:t> Force </a:t>
            </a:r>
            <a:r>
              <a:rPr lang="nl-NL" b="1" dirty="0" err="1"/>
              <a:t>to</a:t>
            </a:r>
            <a:r>
              <a:rPr lang="nl-NL" b="1" dirty="0"/>
              <a:t> Combat </a:t>
            </a:r>
            <a:r>
              <a:rPr lang="nl-NL" b="1" dirty="0" err="1"/>
              <a:t>Violence</a:t>
            </a:r>
            <a:r>
              <a:rPr lang="nl-NL" b="1" dirty="0"/>
              <a:t> </a:t>
            </a:r>
            <a:r>
              <a:rPr lang="nl-NL" b="1" dirty="0" err="1"/>
              <a:t>against</a:t>
            </a:r>
            <a:r>
              <a:rPr lang="nl-NL" b="1" dirty="0"/>
              <a:t> </a:t>
            </a:r>
            <a:r>
              <a:rPr lang="nl-NL" b="1" dirty="0" err="1"/>
              <a:t>Women</a:t>
            </a:r>
            <a:r>
              <a:rPr lang="nl-NL" b="1" dirty="0"/>
              <a:t> (2008)</a:t>
            </a:r>
            <a:endParaRPr lang="nl-NL"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86" name="Google Shape;86;p1:notes">
            <a:extLst>
              <a:ext uri="{FF2B5EF4-FFF2-40B4-BE49-F238E27FC236}">
                <a16:creationId xmlns:a16="http://schemas.microsoft.com/office/drawing/2014/main" id="{CBF8F735-E7B3-7060-AE77-9A1880C82BB5}"/>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4059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1A8746F0-BA28-BCA0-6A76-85466D83BA86}"/>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CF2531FC-199F-6F25-32FE-6493A6D3A451}"/>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r>
              <a:rPr lang="en-GB" dirty="0"/>
              <a:t>1e bullet - </a:t>
            </a:r>
            <a:r>
              <a:rPr lang="nl-NL" dirty="0"/>
              <a:t>Wanneer mensen zeggen dat het meldpunt “meerdere functies combineert”, bedoelen ze meestal dat het systeem tegelijk is:</a:t>
            </a:r>
          </a:p>
          <a:p>
            <a:pPr>
              <a:buFont typeface="Arial" panose="020B0604020202020204" pitchFamily="34" charset="0"/>
              <a:buChar char="•"/>
            </a:pPr>
            <a:r>
              <a:rPr lang="nl-NL" dirty="0"/>
              <a:t>meldpunt</a:t>
            </a:r>
          </a:p>
          <a:p>
            <a:pPr>
              <a:buFont typeface="Arial" panose="020B0604020202020204" pitchFamily="34" charset="0"/>
              <a:buChar char="•"/>
            </a:pPr>
            <a:r>
              <a:rPr lang="nl-NL" dirty="0"/>
              <a:t>adviespunt</a:t>
            </a:r>
          </a:p>
          <a:p>
            <a:pPr>
              <a:buFont typeface="Arial" panose="020B0604020202020204" pitchFamily="34" charset="0"/>
              <a:buChar char="•"/>
            </a:pPr>
            <a:r>
              <a:rPr lang="nl-NL" dirty="0"/>
              <a:t>onderzoeksinstantie</a:t>
            </a:r>
          </a:p>
          <a:p>
            <a:pPr>
              <a:buFont typeface="Arial" panose="020B0604020202020204" pitchFamily="34" charset="0"/>
              <a:buChar char="•"/>
            </a:pPr>
            <a:r>
              <a:rPr lang="nl-NL" dirty="0"/>
              <a:t>coördinator van hulp</a:t>
            </a:r>
          </a:p>
          <a:p>
            <a:pPr>
              <a:buFont typeface="Arial" panose="020B0604020202020204" pitchFamily="34" charset="0"/>
              <a:buChar char="•"/>
            </a:pPr>
            <a:r>
              <a:rPr lang="nl-NL" dirty="0"/>
              <a:t>schakel met politie en jeugdbescherming</a:t>
            </a:r>
          </a:p>
          <a:p>
            <a:r>
              <a:rPr lang="nl-NL" dirty="0"/>
              <a:t>Dat maakt het </a:t>
            </a:r>
            <a:r>
              <a:rPr lang="nl-NL" b="1" dirty="0"/>
              <a:t>breed en multifunctioneel</a:t>
            </a:r>
            <a:r>
              <a:rPr lang="nl-NL" dirty="0"/>
              <a:t>, maar volgens GREVIO ook kwetsbaar voor </a:t>
            </a:r>
            <a:r>
              <a:rPr lang="nl-NL" b="1" dirty="0"/>
              <a:t>onvoldoende herkenning van </a:t>
            </a:r>
            <a:r>
              <a:rPr lang="nl-NL" b="1" dirty="0" err="1"/>
              <a:t>gendergerelateerd</a:t>
            </a:r>
            <a:r>
              <a:rPr lang="nl-NL" b="1" dirty="0"/>
              <a:t> geweld</a:t>
            </a:r>
            <a:r>
              <a:rPr lang="nl-NL" dirty="0"/>
              <a:t>.</a:t>
            </a:r>
            <a:endParaRPr lang="en-GB" dirty="0"/>
          </a:p>
          <a:p>
            <a:br>
              <a:rPr lang="en-GB" dirty="0"/>
            </a:br>
            <a:r>
              <a:rPr lang="en-GB" dirty="0"/>
              <a:t>2e bullet - ensure that any policies and measures … are coordinated and well-funded, including at and across municipal level</a:t>
            </a:r>
            <a:br>
              <a:rPr lang="en-GB" dirty="0"/>
            </a:br>
            <a:br>
              <a:rPr lang="en-GB" dirty="0"/>
            </a:br>
            <a:r>
              <a:rPr lang="en-GB" dirty="0"/>
              <a:t>3e bullet - This is mirrored in interventions by central actors such as Safe Home Centres (</a:t>
            </a:r>
            <a:r>
              <a:rPr lang="en-GB" dirty="0" err="1"/>
              <a:t>Veilig</a:t>
            </a:r>
            <a:r>
              <a:rPr lang="en-GB" dirty="0"/>
              <a:t> </a:t>
            </a:r>
            <a:r>
              <a:rPr lang="en-GB" dirty="0" err="1"/>
              <a:t>Thuis</a:t>
            </a:r>
            <a:r>
              <a:rPr lang="en-GB" dirty="0"/>
              <a:t>), which result in women’s victimisation at the hands of male perpetrators being overlooked or minimised.</a:t>
            </a:r>
          </a:p>
          <a:p>
            <a:pPr marL="0" lvl="0" indent="0" algn="l" rtl="0">
              <a:spcBef>
                <a:spcPts val="0"/>
              </a:spcBef>
              <a:spcAft>
                <a:spcPts val="0"/>
              </a:spcAft>
              <a:buNone/>
            </a:pPr>
            <a:r>
              <a:rPr lang="en-GB" dirty="0"/>
              <a:t>Violence within a relationship is often viewed as reciprocal or a conflict between two equals, without a thorough understanding of the gendered power dynamics in intimate partner violence.</a:t>
            </a:r>
            <a:endParaRPr dirty="0"/>
          </a:p>
        </p:txBody>
      </p:sp>
      <p:sp>
        <p:nvSpPr>
          <p:cNvPr id="86" name="Google Shape;86;p1:notes">
            <a:extLst>
              <a:ext uri="{FF2B5EF4-FFF2-40B4-BE49-F238E27FC236}">
                <a16:creationId xmlns:a16="http://schemas.microsoft.com/office/drawing/2014/main" id="{3A8ABC97-3CC1-263F-8AF8-14B55598D5A9}"/>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9437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1A19F5EB-2002-5A16-7F11-35915ABE5E9A}"/>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7AE4EBA3-093D-2C08-0FB5-08834F893765}"/>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a:extLst>
              <a:ext uri="{FF2B5EF4-FFF2-40B4-BE49-F238E27FC236}">
                <a16:creationId xmlns:a16="http://schemas.microsoft.com/office/drawing/2014/main" id="{30C41808-2226-4EAB-BF0A-015D5A9BC793}"/>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5567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9F3E8B44-AA51-CBD4-3B21-649FBB110569}"/>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738DA81C-139E-4254-4802-F3B842F7F371}"/>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r>
              <a:rPr lang="nl-NL" dirty="0"/>
              <a:t>Die norm komt uit een </a:t>
            </a:r>
            <a:r>
              <a:rPr lang="nl-NL" b="1" dirty="0"/>
              <a:t>aanbeveling van de Raad van Europa</a:t>
            </a:r>
            <a:r>
              <a:rPr lang="nl-NL" dirty="0"/>
              <a:t>, niet uit het verdrag zelf.</a:t>
            </a:r>
          </a:p>
          <a:p>
            <a:r>
              <a:rPr lang="nl-NL" dirty="0"/>
              <a:t>Specifiek uit: </a:t>
            </a:r>
            <a:r>
              <a:rPr lang="nl-NL" b="1" dirty="0"/>
              <a:t>Council of Europe – </a:t>
            </a:r>
            <a:r>
              <a:rPr lang="nl-NL" b="1" dirty="0" err="1"/>
              <a:t>Task</a:t>
            </a:r>
            <a:r>
              <a:rPr lang="nl-NL" b="1" dirty="0"/>
              <a:t> Force </a:t>
            </a:r>
            <a:r>
              <a:rPr lang="nl-NL" b="1" dirty="0" err="1"/>
              <a:t>to</a:t>
            </a:r>
            <a:r>
              <a:rPr lang="nl-NL" b="1" dirty="0"/>
              <a:t> Combat </a:t>
            </a:r>
            <a:r>
              <a:rPr lang="nl-NL" b="1" dirty="0" err="1"/>
              <a:t>Violence</a:t>
            </a:r>
            <a:r>
              <a:rPr lang="nl-NL" b="1" dirty="0"/>
              <a:t> </a:t>
            </a:r>
            <a:r>
              <a:rPr lang="nl-NL" b="1" dirty="0" err="1"/>
              <a:t>against</a:t>
            </a:r>
            <a:r>
              <a:rPr lang="nl-NL" b="1" dirty="0"/>
              <a:t> </a:t>
            </a:r>
            <a:r>
              <a:rPr lang="nl-NL" b="1" dirty="0" err="1"/>
              <a:t>Women</a:t>
            </a:r>
            <a:r>
              <a:rPr lang="nl-NL" b="1" dirty="0"/>
              <a:t> (2008)</a:t>
            </a:r>
            <a:endParaRPr lang="nl-NL"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86" name="Google Shape;86;p1:notes">
            <a:extLst>
              <a:ext uri="{FF2B5EF4-FFF2-40B4-BE49-F238E27FC236}">
                <a16:creationId xmlns:a16="http://schemas.microsoft.com/office/drawing/2014/main" id="{DD84CBFD-0C04-3A8D-3C1C-EA3B0FE7A62E}"/>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1493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F0C6E3DB-02E3-27AC-5425-3E0F189B9C47}"/>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D9D027B5-EBC0-1337-345D-B8A8EBE1C4DD}"/>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r>
              <a:rPr lang="en-GB" dirty="0"/>
              <a:t>1e bullet - </a:t>
            </a:r>
            <a:r>
              <a:rPr lang="nl-NL" dirty="0"/>
              <a:t>Wanneer mensen zeggen dat het meldpunt “meerdere functies combineert”, bedoelen ze meestal dat het systeem tegelijk is:</a:t>
            </a:r>
          </a:p>
          <a:p>
            <a:pPr>
              <a:buFont typeface="Arial" panose="020B0604020202020204" pitchFamily="34" charset="0"/>
              <a:buChar char="•"/>
            </a:pPr>
            <a:r>
              <a:rPr lang="nl-NL" dirty="0"/>
              <a:t>meldpunt</a:t>
            </a:r>
          </a:p>
          <a:p>
            <a:pPr>
              <a:buFont typeface="Arial" panose="020B0604020202020204" pitchFamily="34" charset="0"/>
              <a:buChar char="•"/>
            </a:pPr>
            <a:r>
              <a:rPr lang="nl-NL" dirty="0"/>
              <a:t>adviespunt</a:t>
            </a:r>
          </a:p>
          <a:p>
            <a:pPr>
              <a:buFont typeface="Arial" panose="020B0604020202020204" pitchFamily="34" charset="0"/>
              <a:buChar char="•"/>
            </a:pPr>
            <a:r>
              <a:rPr lang="nl-NL" dirty="0"/>
              <a:t>onderzoeksinstantie</a:t>
            </a:r>
          </a:p>
          <a:p>
            <a:pPr>
              <a:buFont typeface="Arial" panose="020B0604020202020204" pitchFamily="34" charset="0"/>
              <a:buChar char="•"/>
            </a:pPr>
            <a:r>
              <a:rPr lang="nl-NL" dirty="0"/>
              <a:t>coördinator van hulp</a:t>
            </a:r>
          </a:p>
          <a:p>
            <a:pPr>
              <a:buFont typeface="Arial" panose="020B0604020202020204" pitchFamily="34" charset="0"/>
              <a:buChar char="•"/>
            </a:pPr>
            <a:r>
              <a:rPr lang="nl-NL" dirty="0"/>
              <a:t>schakel met politie en jeugdbescherming</a:t>
            </a:r>
          </a:p>
          <a:p>
            <a:r>
              <a:rPr lang="nl-NL" dirty="0"/>
              <a:t>Dat maakt het </a:t>
            </a:r>
            <a:r>
              <a:rPr lang="nl-NL" b="1" dirty="0"/>
              <a:t>breed en multifunctioneel</a:t>
            </a:r>
            <a:r>
              <a:rPr lang="nl-NL" dirty="0"/>
              <a:t>, maar volgens GREVIO ook kwetsbaar voor </a:t>
            </a:r>
            <a:r>
              <a:rPr lang="nl-NL" b="1" dirty="0"/>
              <a:t>onvoldoende herkenning van </a:t>
            </a:r>
            <a:r>
              <a:rPr lang="nl-NL" b="1" dirty="0" err="1"/>
              <a:t>gendergerelateerd</a:t>
            </a:r>
            <a:r>
              <a:rPr lang="nl-NL" b="1" dirty="0"/>
              <a:t> geweld</a:t>
            </a:r>
            <a:r>
              <a:rPr lang="nl-NL" dirty="0"/>
              <a:t>.</a:t>
            </a:r>
            <a:endParaRPr lang="en-GB" dirty="0"/>
          </a:p>
          <a:p>
            <a:br>
              <a:rPr lang="en-GB" dirty="0"/>
            </a:br>
            <a:r>
              <a:rPr lang="en-GB" dirty="0"/>
              <a:t>2e bullet - ensure that any policies and measures … are coordinated and well-funded, including at and across municipal level</a:t>
            </a:r>
            <a:br>
              <a:rPr lang="en-GB" dirty="0"/>
            </a:br>
            <a:br>
              <a:rPr lang="en-GB" dirty="0"/>
            </a:br>
            <a:r>
              <a:rPr lang="en-GB" dirty="0"/>
              <a:t>3e bullet - This is mirrored in interventions by central actors such as Safe Home Centres (</a:t>
            </a:r>
            <a:r>
              <a:rPr lang="en-GB" dirty="0" err="1"/>
              <a:t>Veilig</a:t>
            </a:r>
            <a:r>
              <a:rPr lang="en-GB" dirty="0"/>
              <a:t> </a:t>
            </a:r>
            <a:r>
              <a:rPr lang="en-GB" dirty="0" err="1"/>
              <a:t>Thuis</a:t>
            </a:r>
            <a:r>
              <a:rPr lang="en-GB" dirty="0"/>
              <a:t>), which result in women’s victimisation at the hands of male perpetrators being overlooked or minimised.</a:t>
            </a:r>
          </a:p>
          <a:p>
            <a:pPr marL="0" lvl="0" indent="0" algn="l" rtl="0">
              <a:spcBef>
                <a:spcPts val="0"/>
              </a:spcBef>
              <a:spcAft>
                <a:spcPts val="0"/>
              </a:spcAft>
              <a:buNone/>
            </a:pPr>
            <a:r>
              <a:rPr lang="en-GB" dirty="0"/>
              <a:t>Violence within a relationship is often viewed as reciprocal or a conflict between two equals, without a thorough understanding of the gendered power dynamics in intimate partner violence.</a:t>
            </a:r>
            <a:endParaRPr dirty="0"/>
          </a:p>
        </p:txBody>
      </p:sp>
      <p:sp>
        <p:nvSpPr>
          <p:cNvPr id="86" name="Google Shape;86;p1:notes">
            <a:extLst>
              <a:ext uri="{FF2B5EF4-FFF2-40B4-BE49-F238E27FC236}">
                <a16:creationId xmlns:a16="http://schemas.microsoft.com/office/drawing/2014/main" id="{A4ABF796-B36F-665E-F2E8-A464211F6651}"/>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54459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D4AFB5D5-23B2-0729-719C-B72DA47564BC}"/>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A68F9538-9035-C043-AABC-76B217F59981}"/>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a:extLst>
              <a:ext uri="{FF2B5EF4-FFF2-40B4-BE49-F238E27FC236}">
                <a16:creationId xmlns:a16="http://schemas.microsoft.com/office/drawing/2014/main" id="{4888E089-60C9-4C7B-5446-8B060A6480F2}"/>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0170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E493750F-EA70-D950-F1E3-BFBB74B5D000}"/>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A4159F69-CFD4-1EAC-AC7F-DAA3674BAF77}"/>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a:extLst>
              <a:ext uri="{FF2B5EF4-FFF2-40B4-BE49-F238E27FC236}">
                <a16:creationId xmlns:a16="http://schemas.microsoft.com/office/drawing/2014/main" id="{E450197D-1462-8F19-0A04-5FC2104F2EF5}"/>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0924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50D0D0DE-EBB8-916E-929F-CBE26E441872}"/>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CDE880C2-499C-1F4A-4605-DBB7C8926C0F}"/>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dirty="0"/>
              <a:t>Het Verdrag van Istanbul werd in Istanbul getekend maar heet voluit: Het verdrag van de Raad van Europa inzake het voorkomen en bestrijden van geweld tegen vrouwen en huiselijk geweld. Een hele mond vol. </a:t>
            </a:r>
            <a:br>
              <a:rPr lang="nl-NL" dirty="0"/>
            </a:br>
            <a:r>
              <a:rPr lang="nl-NL" dirty="0"/>
              <a:t>Als ik verder "verdrag" zeg, heb ik het dus daarover. Huiselijk geweld noem ik zelf liever geweld achter de voordeur. </a:t>
            </a:r>
            <a:br>
              <a:rPr lang="nl-NL" dirty="0"/>
            </a:br>
            <a:endParaRPr dirty="0"/>
          </a:p>
        </p:txBody>
      </p:sp>
      <p:sp>
        <p:nvSpPr>
          <p:cNvPr id="86" name="Google Shape;86;p1:notes">
            <a:extLst>
              <a:ext uri="{FF2B5EF4-FFF2-40B4-BE49-F238E27FC236}">
                <a16:creationId xmlns:a16="http://schemas.microsoft.com/office/drawing/2014/main" id="{D90C484E-F756-F5D3-4E59-52AD5BE8B1E6}"/>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76242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0EAE41CC-360C-8734-56CD-DF0A51814D5B}"/>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6045134E-39B4-7B45-9105-FC5E58347A83}"/>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Mensenrechten.nl</a:t>
            </a:r>
          </a:p>
          <a:p>
            <a:pPr marL="0" lvl="0" indent="0" algn="l" rtl="0">
              <a:spcBef>
                <a:spcPts val="0"/>
              </a:spcBef>
              <a:spcAft>
                <a:spcPts val="0"/>
              </a:spcAft>
              <a:buNone/>
            </a:pPr>
            <a:r>
              <a:rPr lang="en-GB" dirty="0"/>
              <a:t>https://www.mensenrechten.nl/actueel/weblogs/toegelicht/2024/gendersensitief-werken-bij-de-aanpak-van-geweld-een-bundeling-van-kennis-en-praktische-tools</a:t>
            </a:r>
          </a:p>
          <a:p>
            <a:pPr marL="0" lvl="0" indent="0" algn="l" rtl="0">
              <a:spcBef>
                <a:spcPts val="0"/>
              </a:spcBef>
              <a:spcAft>
                <a:spcPts val="0"/>
              </a:spcAft>
              <a:buNone/>
            </a:pPr>
            <a:endParaRPr dirty="0"/>
          </a:p>
        </p:txBody>
      </p:sp>
      <p:sp>
        <p:nvSpPr>
          <p:cNvPr id="86" name="Google Shape;86;p1:notes">
            <a:extLst>
              <a:ext uri="{FF2B5EF4-FFF2-40B4-BE49-F238E27FC236}">
                <a16:creationId xmlns:a16="http://schemas.microsoft.com/office/drawing/2014/main" id="{30D0B298-D369-2CD7-2CB1-2F86F7159BB6}"/>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8568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2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2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dirty="0"/>
              <a:t>Het is het meest uitgebreide internationale kader om geweld tegen vrouwen te bestrijden. Nederland heeft het verdrag geratificeerd, en vanaf 1 maart 2016 is het een wettelijke verplichting geworden voor Nederland om zich in te spannen om te voldoen aan de richtlijnen van het verdrag. </a:t>
            </a:r>
          </a:p>
          <a:p>
            <a:endParaRPr lang="en-GB" dirty="0"/>
          </a:p>
          <a:p>
            <a:r>
              <a:rPr lang="en-GB" dirty="0" err="1"/>
              <a:t>Blauw</a:t>
            </a:r>
            <a:r>
              <a:rPr lang="en-GB" dirty="0"/>
              <a:t> </a:t>
            </a:r>
            <a:r>
              <a:rPr lang="en-GB" dirty="0" err="1"/>
              <a:t>Bulgarije</a:t>
            </a:r>
            <a:r>
              <a:rPr lang="en-GB" dirty="0"/>
              <a:t>, </a:t>
            </a:r>
            <a:r>
              <a:rPr lang="en-GB" dirty="0" err="1"/>
              <a:t>Hongarije</a:t>
            </a:r>
            <a:r>
              <a:rPr lang="en-GB" dirty="0"/>
              <a:t>, </a:t>
            </a:r>
            <a:r>
              <a:rPr lang="en-GB" dirty="0" err="1"/>
              <a:t>Slowakije</a:t>
            </a:r>
            <a:r>
              <a:rPr lang="en-GB" dirty="0"/>
              <a:t>, </a:t>
            </a:r>
            <a:r>
              <a:rPr lang="en-GB" dirty="0" err="1"/>
              <a:t>Tsjechië</a:t>
            </a:r>
            <a:r>
              <a:rPr lang="en-GB" dirty="0"/>
              <a:t>, </a:t>
            </a:r>
            <a:r>
              <a:rPr lang="en-GB" dirty="0" err="1"/>
              <a:t>Litouwen</a:t>
            </a:r>
            <a:br>
              <a:rPr lang="en-GB" dirty="0"/>
            </a:br>
            <a:r>
              <a:rPr lang="en-GB" dirty="0" err="1"/>
              <a:t>Letland</a:t>
            </a:r>
            <a:r>
              <a:rPr lang="en-GB" dirty="0"/>
              <a:t>: </a:t>
            </a:r>
            <a:r>
              <a:rPr lang="en-GB" dirty="0" err="1"/>
              <a:t>goede</a:t>
            </a:r>
            <a:r>
              <a:rPr lang="en-GB" dirty="0"/>
              <a:t> – </a:t>
            </a:r>
            <a:r>
              <a:rPr lang="en-GB" dirty="0" err="1"/>
              <a:t>heeft</a:t>
            </a:r>
            <a:r>
              <a:rPr lang="en-GB" dirty="0"/>
              <a:t> </a:t>
            </a:r>
            <a:r>
              <a:rPr lang="en-GB" dirty="0" err="1"/>
              <a:t>geratificeerd</a:t>
            </a:r>
            <a:r>
              <a:rPr lang="en-GB" dirty="0"/>
              <a:t> maar </a:t>
            </a:r>
            <a:r>
              <a:rPr lang="en-GB" dirty="0" err="1"/>
              <a:t>morie</a:t>
            </a:r>
            <a:r>
              <a:rPr lang="en-GB" dirty="0"/>
              <a:t> om </a:t>
            </a:r>
            <a:r>
              <a:rPr lang="en-GB" dirty="0" err="1"/>
              <a:t>zich</a:t>
            </a:r>
            <a:r>
              <a:rPr lang="en-GB" dirty="0"/>
              <a:t> </a:t>
            </a:r>
            <a:r>
              <a:rPr lang="en-GB" dirty="0" err="1"/>
              <a:t>terug</a:t>
            </a:r>
            <a:r>
              <a:rPr lang="en-GB" dirty="0"/>
              <a:t> </a:t>
            </a:r>
            <a:r>
              <a:rPr lang="en-GB" dirty="0" err="1"/>
              <a:t>te</a:t>
            </a:r>
            <a:r>
              <a:rPr lang="en-GB" dirty="0"/>
              <a:t> </a:t>
            </a:r>
            <a:r>
              <a:rPr lang="en-GB" dirty="0" err="1"/>
              <a:t>trekken</a:t>
            </a:r>
            <a:r>
              <a:rPr lang="en-GB" dirty="0"/>
              <a:t>!</a:t>
            </a:r>
            <a:br>
              <a:rPr lang="en-GB" dirty="0"/>
            </a:br>
            <a:r>
              <a:rPr lang="en-GB" dirty="0"/>
              <a:t>46 </a:t>
            </a:r>
            <a:r>
              <a:rPr lang="en-GB" dirty="0" err="1"/>
              <a:t>staten</a:t>
            </a:r>
            <a:r>
              <a:rPr lang="en-GB" dirty="0"/>
              <a:t>: 1. </a:t>
            </a:r>
            <a:r>
              <a:rPr lang="en-GB" dirty="0" err="1"/>
              <a:t>Albanië</a:t>
            </a:r>
            <a:r>
              <a:rPr lang="en-GB" dirty="0"/>
              <a:t> 2. Andorra 3. </a:t>
            </a:r>
            <a:r>
              <a:rPr lang="en-GB" dirty="0" err="1"/>
              <a:t>Armenië</a:t>
            </a:r>
            <a:r>
              <a:rPr lang="en-GB" dirty="0"/>
              <a:t> 4. </a:t>
            </a:r>
            <a:r>
              <a:rPr lang="en-GB" dirty="0" err="1"/>
              <a:t>Azerbeidzjan</a:t>
            </a:r>
            <a:r>
              <a:rPr lang="en-GB" dirty="0"/>
              <a:t> 5. </a:t>
            </a:r>
            <a:r>
              <a:rPr lang="en-GB" dirty="0" err="1"/>
              <a:t>België</a:t>
            </a:r>
            <a:r>
              <a:rPr lang="en-GB" dirty="0"/>
              <a:t> 6. </a:t>
            </a:r>
            <a:r>
              <a:rPr lang="en-GB" dirty="0" err="1"/>
              <a:t>Bosnië</a:t>
            </a:r>
            <a:r>
              <a:rPr lang="en-GB" dirty="0"/>
              <a:t> </a:t>
            </a:r>
            <a:r>
              <a:rPr lang="en-GB" dirty="0" err="1"/>
              <a:t>en</a:t>
            </a:r>
            <a:r>
              <a:rPr lang="en-GB" dirty="0"/>
              <a:t> Herzegovina 7. </a:t>
            </a:r>
            <a:r>
              <a:rPr lang="en-GB" dirty="0" err="1"/>
              <a:t>Bulgarije</a:t>
            </a:r>
            <a:r>
              <a:rPr lang="en-GB" dirty="0"/>
              <a:t> 8. Cyprus 9. </a:t>
            </a:r>
            <a:r>
              <a:rPr lang="en-GB" dirty="0" err="1"/>
              <a:t>Denemarken</a:t>
            </a:r>
            <a:r>
              <a:rPr lang="en-GB" dirty="0"/>
              <a:t> 10. </a:t>
            </a:r>
            <a:r>
              <a:rPr lang="en-GB" dirty="0" err="1"/>
              <a:t>Duitsland</a:t>
            </a:r>
            <a:r>
              <a:rPr lang="en-GB" dirty="0"/>
              <a:t> 11. </a:t>
            </a:r>
            <a:r>
              <a:rPr lang="en-GB" dirty="0" err="1"/>
              <a:t>Estland</a:t>
            </a:r>
            <a:r>
              <a:rPr lang="en-GB" dirty="0"/>
              <a:t> 12. Finland 13. </a:t>
            </a:r>
            <a:r>
              <a:rPr lang="en-GB" dirty="0" err="1"/>
              <a:t>Frankrijk</a:t>
            </a:r>
            <a:r>
              <a:rPr lang="en-GB" dirty="0"/>
              <a:t> 14. </a:t>
            </a:r>
            <a:r>
              <a:rPr lang="en-GB" dirty="0" err="1"/>
              <a:t>Georgië</a:t>
            </a:r>
            <a:r>
              <a:rPr lang="en-GB" dirty="0"/>
              <a:t> 15. Griekenland 16. </a:t>
            </a:r>
            <a:r>
              <a:rPr lang="en-GB" dirty="0" err="1"/>
              <a:t>Hongarije</a:t>
            </a:r>
            <a:r>
              <a:rPr lang="en-GB" dirty="0"/>
              <a:t> 17. </a:t>
            </a:r>
            <a:r>
              <a:rPr lang="en-GB" dirty="0" err="1"/>
              <a:t>Ierland</a:t>
            </a:r>
            <a:r>
              <a:rPr lang="en-GB" dirty="0"/>
              <a:t> 18. </a:t>
            </a:r>
            <a:r>
              <a:rPr lang="en-GB" dirty="0" err="1"/>
              <a:t>IJsland</a:t>
            </a:r>
            <a:r>
              <a:rPr lang="en-GB" dirty="0"/>
              <a:t> 19. </a:t>
            </a:r>
            <a:r>
              <a:rPr lang="en-GB" dirty="0" err="1"/>
              <a:t>Italië</a:t>
            </a:r>
            <a:r>
              <a:rPr lang="en-GB" dirty="0"/>
              <a:t> 20. </a:t>
            </a:r>
            <a:r>
              <a:rPr lang="en-GB" dirty="0" err="1"/>
              <a:t>Kroatië</a:t>
            </a:r>
            <a:r>
              <a:rPr lang="en-GB" dirty="0"/>
              <a:t> 21. </a:t>
            </a:r>
            <a:r>
              <a:rPr lang="en-GB" dirty="0" err="1"/>
              <a:t>Letland</a:t>
            </a:r>
            <a:r>
              <a:rPr lang="en-GB" dirty="0"/>
              <a:t> 22. Liechtenstein 23. </a:t>
            </a:r>
            <a:r>
              <a:rPr lang="en-GB" dirty="0" err="1"/>
              <a:t>Litouwen</a:t>
            </a:r>
            <a:r>
              <a:rPr lang="en-GB" dirty="0"/>
              <a:t> 24. Luxemburg 25. Malta 26. </a:t>
            </a:r>
            <a:r>
              <a:rPr lang="en-GB" dirty="0" err="1"/>
              <a:t>Moldavië</a:t>
            </a:r>
            <a:r>
              <a:rPr lang="en-GB" dirty="0"/>
              <a:t> 27. Monaco 28. Montenegro 29. Nederland 30. Noord-</a:t>
            </a:r>
            <a:r>
              <a:rPr lang="en-GB" dirty="0" err="1"/>
              <a:t>Macedonië</a:t>
            </a:r>
            <a:r>
              <a:rPr lang="en-GB" dirty="0"/>
              <a:t> 31. </a:t>
            </a:r>
            <a:r>
              <a:rPr lang="en-GB" dirty="0" err="1"/>
              <a:t>Noorwegen</a:t>
            </a:r>
            <a:r>
              <a:rPr lang="en-GB" dirty="0"/>
              <a:t> 32. </a:t>
            </a:r>
            <a:r>
              <a:rPr lang="en-GB" dirty="0" err="1"/>
              <a:t>Oekraïne</a:t>
            </a:r>
            <a:r>
              <a:rPr lang="en-GB" dirty="0"/>
              <a:t> 33. </a:t>
            </a:r>
            <a:r>
              <a:rPr lang="en-GB" dirty="0" err="1"/>
              <a:t>Oostenrijk</a:t>
            </a:r>
            <a:r>
              <a:rPr lang="en-GB" dirty="0"/>
              <a:t> 34. Polen 35. Portugal 36. </a:t>
            </a:r>
            <a:r>
              <a:rPr lang="en-GB" dirty="0" err="1"/>
              <a:t>Roemenië</a:t>
            </a:r>
            <a:r>
              <a:rPr lang="en-GB" dirty="0"/>
              <a:t> 37. San Marino 38. </a:t>
            </a:r>
            <a:r>
              <a:rPr lang="en-GB" dirty="0" err="1"/>
              <a:t>Servië</a:t>
            </a:r>
            <a:r>
              <a:rPr lang="en-GB" dirty="0"/>
              <a:t> 39. </a:t>
            </a:r>
            <a:r>
              <a:rPr lang="en-GB" dirty="0" err="1"/>
              <a:t>Slovenië</a:t>
            </a:r>
            <a:r>
              <a:rPr lang="en-GB" dirty="0"/>
              <a:t> 40. </a:t>
            </a:r>
            <a:r>
              <a:rPr lang="en-GB" dirty="0" err="1"/>
              <a:t>Slowakije</a:t>
            </a:r>
            <a:r>
              <a:rPr lang="en-GB" dirty="0"/>
              <a:t> 41. </a:t>
            </a:r>
            <a:r>
              <a:rPr lang="en-GB" dirty="0" err="1"/>
              <a:t>Spanje</a:t>
            </a:r>
            <a:r>
              <a:rPr lang="en-GB" dirty="0"/>
              <a:t> 42. </a:t>
            </a:r>
            <a:r>
              <a:rPr lang="en-GB" dirty="0" err="1"/>
              <a:t>Tsjechië</a:t>
            </a:r>
            <a:r>
              <a:rPr lang="en-GB" dirty="0"/>
              <a:t> 43. </a:t>
            </a:r>
            <a:r>
              <a:rPr lang="en-GB" dirty="0" err="1"/>
              <a:t>Turkije</a:t>
            </a:r>
            <a:r>
              <a:rPr lang="en-GB" dirty="0"/>
              <a:t> 44. </a:t>
            </a:r>
            <a:r>
              <a:rPr lang="en-GB" dirty="0" err="1"/>
              <a:t>Verenigd</a:t>
            </a:r>
            <a:r>
              <a:rPr lang="en-GB" dirty="0"/>
              <a:t> </a:t>
            </a:r>
            <a:r>
              <a:rPr lang="en-GB" dirty="0" err="1"/>
              <a:t>Koninkrijk</a:t>
            </a:r>
            <a:r>
              <a:rPr lang="en-GB" dirty="0"/>
              <a:t> 45. </a:t>
            </a:r>
            <a:r>
              <a:rPr lang="en-GB" dirty="0" err="1"/>
              <a:t>Zweden</a:t>
            </a:r>
            <a:r>
              <a:rPr lang="en-GB" dirty="0"/>
              <a:t> 46. </a:t>
            </a:r>
            <a:r>
              <a:rPr lang="en-GB" dirty="0" err="1"/>
              <a:t>Zwitserland</a:t>
            </a:r>
            <a:endParaRPr lang="en-GB" dirty="0"/>
          </a:p>
          <a:p>
            <a:r>
              <a:rPr lang="nl-NL" b="0" dirty="0"/>
              <a:t>Rusland is geen lid meer sinds 2022 (sanctie).</a:t>
            </a:r>
          </a:p>
          <a:p>
            <a:r>
              <a:rPr lang="nl-NL" b="0" dirty="0"/>
              <a:t>De Europese Unie is geen lidstaat, maar wel waarnemer en partij bij sommige verdragen.</a:t>
            </a:r>
          </a:p>
          <a:p>
            <a:pPr marL="0" lvl="0" indent="0" algn="l" rtl="0">
              <a:spcBef>
                <a:spcPts val="0"/>
              </a:spcBef>
              <a:spcAft>
                <a:spcPts val="0"/>
              </a:spcAft>
              <a:buNone/>
            </a:pPr>
            <a:endParaRPr dirty="0"/>
          </a:p>
        </p:txBody>
      </p:sp>
      <p:sp>
        <p:nvSpPr>
          <p:cNvPr id="129" name="Google Shape;129;p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https://www.coe.int/en/web/istanbul-convention/Netherlands</a:t>
            </a:r>
          </a:p>
          <a:p>
            <a:pPr>
              <a:buFont typeface="Arial" panose="020B0604020202020204" pitchFamily="34" charset="0"/>
              <a:buChar char="•"/>
            </a:pPr>
            <a:r>
              <a:rPr lang="en-GB" b="0" dirty="0" err="1"/>
              <a:t>Ondertekening</a:t>
            </a:r>
            <a:r>
              <a:rPr lang="en-GB" b="0" dirty="0"/>
              <a:t> (signature): 14 </a:t>
            </a:r>
            <a:r>
              <a:rPr lang="en-GB" b="0" dirty="0" err="1"/>
              <a:t>november</a:t>
            </a:r>
            <a:r>
              <a:rPr lang="en-GB" b="0" dirty="0"/>
              <a:t> 2012</a:t>
            </a:r>
          </a:p>
          <a:p>
            <a:pPr>
              <a:buFont typeface="Arial" panose="020B0604020202020204" pitchFamily="34" charset="0"/>
              <a:buChar char="•"/>
            </a:pPr>
            <a:r>
              <a:rPr lang="en-GB" b="0" dirty="0" err="1"/>
              <a:t>Ratificatie</a:t>
            </a:r>
            <a:r>
              <a:rPr lang="en-GB" b="0" dirty="0"/>
              <a:t> (ratification): 18 </a:t>
            </a:r>
            <a:r>
              <a:rPr lang="en-GB" b="0" dirty="0" err="1"/>
              <a:t>november</a:t>
            </a:r>
            <a:r>
              <a:rPr lang="en-GB" b="0" dirty="0"/>
              <a:t> 2015</a:t>
            </a:r>
          </a:p>
          <a:p>
            <a:pPr>
              <a:buFont typeface="Arial" panose="020B0604020202020204" pitchFamily="34" charset="0"/>
              <a:buChar char="•"/>
            </a:pPr>
            <a:r>
              <a:rPr lang="en-GB" b="0" dirty="0" err="1"/>
              <a:t>Inwerkingtreding</a:t>
            </a:r>
            <a:r>
              <a:rPr lang="en-GB" b="0" dirty="0"/>
              <a:t> in Nederland: 1 </a:t>
            </a:r>
            <a:r>
              <a:rPr lang="en-GB" b="0" dirty="0" err="1"/>
              <a:t>maart</a:t>
            </a:r>
            <a:r>
              <a:rPr lang="en-GB" b="0" dirty="0"/>
              <a:t> 2016</a:t>
            </a:r>
          </a:p>
          <a:p>
            <a:r>
              <a:rPr lang="en-GB" b="0" dirty="0"/>
              <a:t>Welke GREVIO-</a:t>
            </a:r>
            <a:r>
              <a:rPr lang="en-GB" b="0" dirty="0" err="1"/>
              <a:t>rapporten</a:t>
            </a:r>
            <a:r>
              <a:rPr lang="en-GB" b="0" dirty="0"/>
              <a:t> over Nederland </a:t>
            </a:r>
            <a:r>
              <a:rPr lang="en-GB" b="0" dirty="0" err="1"/>
              <a:t>zijn</a:t>
            </a:r>
            <a:r>
              <a:rPr lang="en-GB" b="0" dirty="0"/>
              <a:t> </a:t>
            </a:r>
            <a:r>
              <a:rPr lang="en-GB" b="0" dirty="0" err="1"/>
              <a:t>verschenen</a:t>
            </a:r>
            <a:r>
              <a:rPr lang="en-GB" b="0" dirty="0"/>
              <a:t>?</a:t>
            </a:r>
          </a:p>
          <a:p>
            <a:r>
              <a:rPr lang="en-GB" b="0" dirty="0"/>
              <a:t>GREVIO </a:t>
            </a:r>
            <a:r>
              <a:rPr lang="en-GB" b="0" dirty="0" err="1"/>
              <a:t>publiceert</a:t>
            </a:r>
            <a:r>
              <a:rPr lang="en-GB" b="0" dirty="0"/>
              <a:t> per </a:t>
            </a:r>
            <a:r>
              <a:rPr lang="en-GB" b="0" dirty="0" err="1"/>
              <a:t>evaluatieronde</a:t>
            </a:r>
            <a:r>
              <a:rPr lang="en-GB" b="0" dirty="0"/>
              <a:t> </a:t>
            </a:r>
            <a:r>
              <a:rPr lang="en-GB" b="0" dirty="0" err="1"/>
              <a:t>een</a:t>
            </a:r>
            <a:r>
              <a:rPr lang="en-GB" b="0" dirty="0"/>
              <a:t> </a:t>
            </a:r>
            <a:r>
              <a:rPr lang="en-GB" b="0" dirty="0" err="1"/>
              <a:t>evaluatierapport</a:t>
            </a:r>
            <a:r>
              <a:rPr lang="en-GB" b="0" dirty="0"/>
              <a:t> (</a:t>
            </a:r>
            <a:r>
              <a:rPr lang="en-GB" b="0" dirty="0" err="1"/>
              <a:t>en</a:t>
            </a:r>
            <a:r>
              <a:rPr lang="en-GB" b="0" dirty="0"/>
              <a:t> </a:t>
            </a:r>
            <a:r>
              <a:rPr lang="en-GB" b="0" dirty="0" err="1"/>
              <a:t>vaak</a:t>
            </a:r>
            <a:r>
              <a:rPr lang="en-GB" b="0" dirty="0"/>
              <a:t> </a:t>
            </a:r>
            <a:r>
              <a:rPr lang="en-GB" b="0" dirty="0" err="1"/>
              <a:t>ook</a:t>
            </a:r>
            <a:r>
              <a:rPr lang="en-GB" b="0" dirty="0"/>
              <a:t> de </a:t>
            </a:r>
            <a:r>
              <a:rPr lang="en-GB" b="0" dirty="0" err="1"/>
              <a:t>regeringsreacties</a:t>
            </a:r>
            <a:r>
              <a:rPr lang="en-GB" b="0" dirty="0"/>
              <a:t>/</a:t>
            </a:r>
            <a:r>
              <a:rPr lang="en-GB" b="0" dirty="0" err="1"/>
              <a:t>commentaren</a:t>
            </a:r>
            <a:r>
              <a:rPr lang="en-GB" b="0" dirty="0"/>
              <a:t> </a:t>
            </a:r>
            <a:r>
              <a:rPr lang="en-GB" b="0" dirty="0" err="1"/>
              <a:t>daarbij</a:t>
            </a:r>
            <a:r>
              <a:rPr lang="en-GB" b="0" dirty="0"/>
              <a:t>). </a:t>
            </a:r>
            <a:r>
              <a:rPr lang="en-GB" b="0" dirty="0" err="1"/>
              <a:t>Voor</a:t>
            </a:r>
            <a:r>
              <a:rPr lang="en-GB" b="0" dirty="0"/>
              <a:t> Nederland </a:t>
            </a:r>
            <a:r>
              <a:rPr lang="en-GB" b="0" dirty="0" err="1"/>
              <a:t>staan</a:t>
            </a:r>
            <a:r>
              <a:rPr lang="en-GB" b="0" dirty="0"/>
              <a:t> op de Raad-van-Europa country monitoring-</a:t>
            </a:r>
            <a:r>
              <a:rPr lang="en-GB" b="0" dirty="0" err="1"/>
              <a:t>pagina</a:t>
            </a:r>
            <a:r>
              <a:rPr lang="en-GB" b="0" dirty="0"/>
              <a:t> </a:t>
            </a:r>
            <a:r>
              <a:rPr lang="en-GB" b="0" dirty="0" err="1"/>
              <a:t>deze</a:t>
            </a:r>
            <a:r>
              <a:rPr lang="en-GB" b="0" dirty="0"/>
              <a:t> </a:t>
            </a:r>
            <a:r>
              <a:rPr lang="en-GB" b="0" dirty="0" err="1"/>
              <a:t>publicaties</a:t>
            </a:r>
            <a:r>
              <a:rPr lang="en-GB" b="0" dirty="0"/>
              <a:t>:</a:t>
            </a:r>
          </a:p>
          <a:p>
            <a:r>
              <a:rPr lang="en-GB" b="0" dirty="0"/>
              <a:t>Baseline evaluation round (1e ronde)</a:t>
            </a:r>
          </a:p>
          <a:p>
            <a:pPr>
              <a:buFont typeface="Arial" panose="020B0604020202020204" pitchFamily="34" charset="0"/>
              <a:buChar char="•"/>
            </a:pPr>
            <a:r>
              <a:rPr lang="en-GB" b="0" dirty="0"/>
              <a:t>GREVIO Baseline evaluation report (Nederland) — </a:t>
            </a:r>
            <a:r>
              <a:rPr lang="en-GB" b="0" dirty="0" err="1"/>
              <a:t>gepubliceerd</a:t>
            </a:r>
            <a:r>
              <a:rPr lang="en-GB" b="0" dirty="0"/>
              <a:t> 20 </a:t>
            </a:r>
            <a:r>
              <a:rPr lang="en-GB" b="0" dirty="0" err="1"/>
              <a:t>januari</a:t>
            </a:r>
            <a:r>
              <a:rPr lang="en-GB" b="0" dirty="0"/>
              <a:t> 2020</a:t>
            </a:r>
          </a:p>
          <a:p>
            <a:pPr>
              <a:buFont typeface="Arial" panose="020B0604020202020204" pitchFamily="34" charset="0"/>
              <a:buChar char="•"/>
            </a:pPr>
            <a:r>
              <a:rPr lang="en-GB" b="0" dirty="0"/>
              <a:t>Government comments </a:t>
            </a:r>
            <a:r>
              <a:rPr lang="en-GB" b="0" dirty="0" err="1"/>
              <a:t>bij</a:t>
            </a:r>
            <a:r>
              <a:rPr lang="en-GB" b="0" dirty="0"/>
              <a:t> het baseline report — </a:t>
            </a:r>
            <a:r>
              <a:rPr lang="en-GB" b="0" dirty="0" err="1"/>
              <a:t>gepubliceerd</a:t>
            </a:r>
            <a:r>
              <a:rPr lang="en-GB" b="0" dirty="0"/>
              <a:t> 20 </a:t>
            </a:r>
            <a:r>
              <a:rPr lang="en-GB" b="0" dirty="0" err="1"/>
              <a:t>januari</a:t>
            </a:r>
            <a:r>
              <a:rPr lang="en-GB" b="0" dirty="0"/>
              <a:t> 2020</a:t>
            </a:r>
          </a:p>
          <a:p>
            <a:r>
              <a:rPr lang="en-GB" b="0" dirty="0"/>
              <a:t>First thematic evaluation round (</a:t>
            </a:r>
            <a:r>
              <a:rPr lang="en-GB" b="0" dirty="0" err="1"/>
              <a:t>thematische</a:t>
            </a:r>
            <a:r>
              <a:rPr lang="en-GB" b="0" dirty="0"/>
              <a:t> ronde: “Building trust by delivering support, protection and justice”)</a:t>
            </a:r>
          </a:p>
          <a:p>
            <a:pPr>
              <a:buFont typeface="Arial" panose="020B0604020202020204" pitchFamily="34" charset="0"/>
              <a:buChar char="•"/>
            </a:pPr>
            <a:r>
              <a:rPr lang="en-GB" b="0" dirty="0" err="1"/>
              <a:t>Schaduwrapportage</a:t>
            </a:r>
            <a:r>
              <a:rPr lang="en-GB" b="0" dirty="0"/>
              <a:t> VN-</a:t>
            </a:r>
            <a:r>
              <a:rPr lang="en-GB" b="0" dirty="0" err="1"/>
              <a:t>vrouwennetwerk</a:t>
            </a:r>
            <a:r>
              <a:rPr lang="en-GB" b="0" dirty="0"/>
              <a:t>, </a:t>
            </a:r>
            <a:r>
              <a:rPr lang="en-GB" b="0" dirty="0" err="1"/>
              <a:t>o.a.</a:t>
            </a:r>
            <a:r>
              <a:rPr lang="en-GB" b="0" dirty="0"/>
              <a:t> </a:t>
            </a:r>
            <a:r>
              <a:rPr lang="en-GB" b="0" dirty="0" err="1"/>
              <a:t>onze</a:t>
            </a:r>
            <a:r>
              <a:rPr lang="en-GB" b="0" dirty="0"/>
              <a:t> Unie — </a:t>
            </a:r>
            <a:r>
              <a:rPr lang="en-GB" b="0" dirty="0" err="1"/>
              <a:t>augustus</a:t>
            </a:r>
            <a:r>
              <a:rPr lang="en-GB" b="0" dirty="0"/>
              <a:t> 2024</a:t>
            </a:r>
          </a:p>
          <a:p>
            <a:pPr>
              <a:buFont typeface="Arial" panose="020B0604020202020204" pitchFamily="34" charset="0"/>
              <a:buChar char="•"/>
            </a:pPr>
            <a:r>
              <a:rPr lang="en-GB" b="0" dirty="0"/>
              <a:t>First thematic evaluation report (Nederland) — </a:t>
            </a:r>
            <a:r>
              <a:rPr lang="en-GB" b="0" dirty="0" err="1"/>
              <a:t>gepubliceerd</a:t>
            </a:r>
            <a:r>
              <a:rPr lang="en-GB" b="0" dirty="0"/>
              <a:t> 21 </a:t>
            </a:r>
            <a:r>
              <a:rPr lang="en-GB" b="0" dirty="0" err="1"/>
              <a:t>oktober</a:t>
            </a:r>
            <a:r>
              <a:rPr lang="en-GB" b="0" dirty="0"/>
              <a:t> 2025</a:t>
            </a:r>
          </a:p>
          <a:p>
            <a:pPr>
              <a:buFont typeface="Arial" panose="020B0604020202020204" pitchFamily="34" charset="0"/>
              <a:buChar char="•"/>
            </a:pPr>
            <a:r>
              <a:rPr lang="en-GB" b="0" dirty="0"/>
              <a:t>Initial Government response — </a:t>
            </a:r>
            <a:r>
              <a:rPr lang="en-GB" b="0" dirty="0" err="1"/>
              <a:t>gepubliceerd</a:t>
            </a:r>
            <a:r>
              <a:rPr lang="en-GB" b="0" dirty="0"/>
              <a:t> 21 </a:t>
            </a:r>
            <a:r>
              <a:rPr lang="en-GB" b="0" dirty="0" err="1"/>
              <a:t>oktober</a:t>
            </a:r>
            <a:r>
              <a:rPr lang="en-GB" b="0" dirty="0"/>
              <a:t> 2025</a:t>
            </a:r>
          </a:p>
          <a:p>
            <a:pPr>
              <a:buFont typeface="Arial" panose="020B0604020202020204" pitchFamily="34" charset="0"/>
              <a:buChar char="•"/>
            </a:pPr>
            <a:r>
              <a:rPr lang="en-GB" b="0" dirty="0"/>
              <a:t>Government comments — </a:t>
            </a:r>
            <a:r>
              <a:rPr lang="en-GB" b="0" dirty="0" err="1"/>
              <a:t>ontvangen</a:t>
            </a:r>
            <a:r>
              <a:rPr lang="en-GB" b="0" dirty="0"/>
              <a:t> 27 </a:t>
            </a:r>
            <a:r>
              <a:rPr lang="en-GB" b="0" dirty="0" err="1"/>
              <a:t>november</a:t>
            </a:r>
            <a:r>
              <a:rPr lang="en-GB" b="0" dirty="0"/>
              <a:t> 2025</a:t>
            </a:r>
          </a:p>
          <a:p>
            <a:pPr>
              <a:buFont typeface="Arial" panose="020B0604020202020204" pitchFamily="34" charset="0"/>
              <a:buChar char="•"/>
            </a:pPr>
            <a:r>
              <a:rPr lang="en-GB" b="0" dirty="0"/>
              <a:t>Recommendation of the Committee of the Parties — </a:t>
            </a:r>
            <a:r>
              <a:rPr lang="en-GB" b="0" dirty="0" err="1"/>
              <a:t>aangenomen</a:t>
            </a:r>
            <a:r>
              <a:rPr lang="en-GB" b="0" dirty="0"/>
              <a:t> 11 </a:t>
            </a:r>
            <a:r>
              <a:rPr lang="en-GB" b="0" dirty="0" err="1"/>
              <a:t>december</a:t>
            </a:r>
            <a:r>
              <a:rPr lang="en-GB" b="0" dirty="0"/>
              <a:t> 2025</a:t>
            </a:r>
          </a:p>
          <a:p>
            <a:pPr marL="0" lvl="0" indent="0" algn="l" rtl="0">
              <a:spcBef>
                <a:spcPts val="0"/>
              </a:spcBef>
              <a:spcAft>
                <a:spcPts val="0"/>
              </a:spcAft>
              <a:buNone/>
            </a:pPr>
            <a:endParaRPr dirty="0"/>
          </a:p>
        </p:txBody>
      </p:sp>
      <p:sp>
        <p:nvSpPr>
          <p:cNvPr id="166" name="Google Shape;166;p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CBS </a:t>
            </a:r>
            <a:r>
              <a:rPr lang="en-GB" dirty="0" err="1"/>
              <a:t>registeert</a:t>
            </a:r>
            <a:r>
              <a:rPr lang="en-GB" dirty="0"/>
              <a:t> </a:t>
            </a:r>
            <a:r>
              <a:rPr lang="en-GB" dirty="0" err="1"/>
              <a:t>alleen</a:t>
            </a:r>
            <a:r>
              <a:rPr lang="en-GB" dirty="0"/>
              <a:t> partner of </a:t>
            </a:r>
            <a:r>
              <a:rPr lang="en-GB" dirty="0" err="1"/>
              <a:t>expartner</a:t>
            </a:r>
            <a:r>
              <a:rPr lang="en-GB" dirty="0"/>
              <a:t> </a:t>
            </a:r>
            <a:r>
              <a:rPr lang="en-GB" dirty="0" err="1"/>
              <a:t>en</a:t>
            </a:r>
            <a:r>
              <a:rPr lang="en-GB" dirty="0"/>
              <a:t> </a:t>
            </a:r>
            <a:r>
              <a:rPr lang="en-GB" dirty="0" err="1"/>
              <a:t>noemt</a:t>
            </a:r>
            <a:r>
              <a:rPr lang="en-GB" dirty="0"/>
              <a:t> </a:t>
            </a:r>
            <a:r>
              <a:rPr lang="en-GB" dirty="0" err="1"/>
              <a:t>alleen</a:t>
            </a:r>
            <a:r>
              <a:rPr lang="en-GB" dirty="0"/>
              <a:t> </a:t>
            </a:r>
            <a:r>
              <a:rPr lang="en-GB" dirty="0" err="1"/>
              <a:t>dat</a:t>
            </a:r>
            <a:r>
              <a:rPr lang="en-GB" dirty="0"/>
              <a:t> femicide; </a:t>
            </a:r>
            <a:r>
              <a:rPr lang="en-GB" dirty="0" err="1"/>
              <a:t>alleen</a:t>
            </a:r>
            <a:r>
              <a:rPr lang="en-GB" dirty="0"/>
              <a:t> </a:t>
            </a:r>
            <a:r>
              <a:rPr lang="en-GB" dirty="0" err="1"/>
              <a:t>als</a:t>
            </a:r>
            <a:r>
              <a:rPr lang="en-GB" dirty="0"/>
              <a:t> er op </a:t>
            </a:r>
            <a:r>
              <a:rPr lang="en-GB" dirty="0" err="1"/>
              <a:t>enig</a:t>
            </a:r>
            <a:r>
              <a:rPr lang="en-GB" dirty="0"/>
              <a:t> moment op </a:t>
            </a:r>
            <a:r>
              <a:rPr lang="en-GB" dirty="0" err="1"/>
              <a:t>hetzelfde</a:t>
            </a:r>
            <a:r>
              <a:rPr lang="en-GB" dirty="0"/>
              <a:t> </a:t>
            </a:r>
            <a:r>
              <a:rPr lang="en-GB" dirty="0" err="1"/>
              <a:t>adres</a:t>
            </a:r>
            <a:r>
              <a:rPr lang="en-GB" dirty="0"/>
              <a:t> </a:t>
            </a:r>
            <a:r>
              <a:rPr lang="en-GB" dirty="0" err="1"/>
              <a:t>ingeschreven</a:t>
            </a:r>
            <a:r>
              <a:rPr lang="en-GB" dirty="0"/>
              <a:t> stond!</a:t>
            </a:r>
          </a:p>
          <a:p>
            <a:pPr marL="0" lvl="0" indent="0" algn="l" rtl="0">
              <a:spcBef>
                <a:spcPts val="0"/>
              </a:spcBef>
              <a:spcAft>
                <a:spcPts val="0"/>
              </a:spcAft>
              <a:buNone/>
            </a:pPr>
            <a:r>
              <a:rPr lang="en-GB" dirty="0"/>
              <a:t>Marieke Liem </a:t>
            </a:r>
            <a:r>
              <a:rPr lang="en-GB" dirty="0" err="1"/>
              <a:t>doet</a:t>
            </a:r>
            <a:r>
              <a:rPr lang="en-GB" dirty="0"/>
              <a:t> </a:t>
            </a:r>
            <a:r>
              <a:rPr lang="en-GB" dirty="0" err="1"/>
              <a:t>aan</a:t>
            </a:r>
            <a:r>
              <a:rPr lang="en-GB" dirty="0"/>
              <a:t> de Universiteit van Leiden </a:t>
            </a:r>
            <a:r>
              <a:rPr lang="en-GB" dirty="0" err="1"/>
              <a:t>onderzoek</a:t>
            </a:r>
            <a:r>
              <a:rPr lang="en-GB" dirty="0"/>
              <a:t> </a:t>
            </a:r>
            <a:r>
              <a:rPr lang="en-GB" dirty="0" err="1"/>
              <a:t>naar</a:t>
            </a:r>
            <a:r>
              <a:rPr lang="en-GB" dirty="0"/>
              <a:t> </a:t>
            </a:r>
            <a:r>
              <a:rPr lang="en-GB" dirty="0" err="1"/>
              <a:t>allerlei</a:t>
            </a:r>
            <a:r>
              <a:rPr lang="en-GB" dirty="0"/>
              <a:t> </a:t>
            </a:r>
            <a:r>
              <a:rPr lang="en-GB" dirty="0" err="1"/>
              <a:t>soorten</a:t>
            </a:r>
            <a:r>
              <a:rPr lang="en-GB" dirty="0"/>
              <a:t> femicide </a:t>
            </a:r>
            <a:r>
              <a:rPr lang="en-GB" dirty="0" err="1"/>
              <a:t>en</a:t>
            </a:r>
            <a:r>
              <a:rPr lang="en-GB" dirty="0"/>
              <a:t> </a:t>
            </a:r>
            <a:r>
              <a:rPr lang="en-GB" dirty="0" err="1"/>
              <a:t>aanverwante</a:t>
            </a:r>
            <a:r>
              <a:rPr lang="en-GB" dirty="0"/>
              <a:t> </a:t>
            </a:r>
            <a:r>
              <a:rPr lang="en-GB" dirty="0" err="1"/>
              <a:t>moorden</a:t>
            </a:r>
            <a:r>
              <a:rPr lang="en-GB" dirty="0"/>
              <a:t>, </a:t>
            </a:r>
            <a:r>
              <a:rPr lang="en-GB" dirty="0" err="1"/>
              <a:t>zij</a:t>
            </a:r>
            <a:r>
              <a:rPr lang="en-GB" dirty="0"/>
              <a:t> </a:t>
            </a:r>
            <a:r>
              <a:rPr lang="en-GB" dirty="0" err="1"/>
              <a:t>neemt</a:t>
            </a:r>
            <a:r>
              <a:rPr lang="en-GB" dirty="0"/>
              <a:t> </a:t>
            </a:r>
            <a:r>
              <a:rPr lang="en-GB" dirty="0" err="1"/>
              <a:t>een</a:t>
            </a:r>
            <a:r>
              <a:rPr lang="en-GB" dirty="0"/>
              <a:t> </a:t>
            </a:r>
            <a:r>
              <a:rPr lang="en-GB" dirty="0" err="1"/>
              <a:t>ruimer</a:t>
            </a:r>
            <a:r>
              <a:rPr lang="en-GB" dirty="0"/>
              <a:t> begrip van femicide, </a:t>
            </a:r>
            <a:r>
              <a:rPr lang="en-GB" dirty="0" err="1"/>
              <a:t>een</a:t>
            </a:r>
            <a:r>
              <a:rPr lang="en-GB" dirty="0"/>
              <a:t> vrouw </a:t>
            </a:r>
            <a:r>
              <a:rPr lang="en-GB" dirty="0" err="1"/>
              <a:t>vermoord</a:t>
            </a:r>
            <a:r>
              <a:rPr lang="en-GB" dirty="0"/>
              <a:t> </a:t>
            </a:r>
            <a:r>
              <a:rPr lang="en-GB" dirty="0" err="1"/>
              <a:t>omdat</a:t>
            </a:r>
            <a:r>
              <a:rPr lang="en-GB" dirty="0"/>
              <a:t> ze vrouw is. En </a:t>
            </a:r>
            <a:r>
              <a:rPr lang="en-GB" dirty="0" err="1"/>
              <a:t>kijkt</a:t>
            </a:r>
            <a:r>
              <a:rPr lang="en-GB" dirty="0"/>
              <a:t> </a:t>
            </a:r>
            <a:r>
              <a:rPr lang="en-GB" dirty="0" err="1"/>
              <a:t>ook</a:t>
            </a:r>
            <a:r>
              <a:rPr lang="en-GB" dirty="0"/>
              <a:t> </a:t>
            </a:r>
            <a:r>
              <a:rPr lang="en-GB" dirty="0" err="1"/>
              <a:t>naar</a:t>
            </a:r>
            <a:r>
              <a:rPr lang="en-GB" dirty="0"/>
              <a:t> partners/</a:t>
            </a:r>
            <a:r>
              <a:rPr lang="en-GB" dirty="0" err="1"/>
              <a:t>ouders</a:t>
            </a:r>
            <a:r>
              <a:rPr lang="en-GB" dirty="0"/>
              <a:t>/</a:t>
            </a:r>
            <a:r>
              <a:rPr lang="en-GB" dirty="0" err="1"/>
              <a:t>kinderen</a:t>
            </a:r>
            <a:r>
              <a:rPr lang="en-GB" dirty="0"/>
              <a:t> die met de vrouw </a:t>
            </a:r>
            <a:r>
              <a:rPr lang="en-GB" dirty="0" err="1"/>
              <a:t>vermoord</a:t>
            </a:r>
            <a:r>
              <a:rPr lang="en-GB" dirty="0"/>
              <a:t> </a:t>
            </a:r>
            <a:r>
              <a:rPr lang="en-GB" dirty="0" err="1"/>
              <a:t>worden</a:t>
            </a:r>
            <a:r>
              <a:rPr lang="en-GB"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131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2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3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3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3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a:spLocks noGrp="1"/>
          </p:cNvSpPr>
          <p:nvPr>
            <p:ph type="pic" idx="2"/>
          </p:nvPr>
        </p:nvSpPr>
        <p:spPr>
          <a:xfrm>
            <a:off x="1792288" y="612775"/>
            <a:ext cx="5486400" cy="4114800"/>
          </a:xfrm>
          <a:prstGeom prst="rect">
            <a:avLst/>
          </a:prstGeom>
          <a:noFill/>
          <a:ln>
            <a:noFill/>
          </a:ln>
        </p:spPr>
      </p:sp>
      <p:sp>
        <p:nvSpPr>
          <p:cNvPr id="68" name="Google Shape;68;p3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youtu.be/oHj17UlFJn8?si=5C2vxmukCPxpQtY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p:cNvGrpSpPr/>
        <p:nvPr/>
      </p:nvGrpSpPr>
      <p:grpSpPr>
        <a:xfrm>
          <a:off x="0" y="0"/>
          <a:ext cx="0" cy="0"/>
          <a:chOff x="0" y="0"/>
          <a:chExt cx="0" cy="0"/>
        </a:xfrm>
      </p:grpSpPr>
      <p:sp>
        <p:nvSpPr>
          <p:cNvPr id="88" name="Google Shape;88;p1"/>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 name="Google Shape;89;p1"/>
          <p:cNvGrpSpPr/>
          <p:nvPr/>
        </p:nvGrpSpPr>
        <p:grpSpPr>
          <a:xfrm>
            <a:off x="1982880" y="2001013"/>
            <a:ext cx="14322241" cy="7531098"/>
            <a:chOff x="0" y="-66675"/>
            <a:chExt cx="19096321" cy="10041464"/>
          </a:xfrm>
        </p:grpSpPr>
        <p:sp>
          <p:nvSpPr>
            <p:cNvPr id="90" name="Google Shape;90;p1"/>
            <p:cNvSpPr txBox="1"/>
            <p:nvPr/>
          </p:nvSpPr>
          <p:spPr>
            <a:xfrm>
              <a:off x="0" y="2393556"/>
              <a:ext cx="19096321" cy="4793620"/>
            </a:xfrm>
            <a:prstGeom prst="rect">
              <a:avLst/>
            </a:prstGeom>
            <a:noFill/>
            <a:ln>
              <a:noFill/>
            </a:ln>
          </p:spPr>
          <p:txBody>
            <a:bodyPr spcFirstLastPara="1" wrap="square" lIns="0" tIns="0" rIns="0" bIns="0" anchor="t" anchorCtr="0">
              <a:spAutoFit/>
            </a:bodyPr>
            <a:lstStyle/>
            <a:p>
              <a:pPr marL="0" marR="0" lvl="0" indent="0" algn="ctr" rtl="0">
                <a:lnSpc>
                  <a:spcPct val="104997"/>
                </a:lnSpc>
                <a:spcBef>
                  <a:spcPts val="0"/>
                </a:spcBef>
                <a:spcAft>
                  <a:spcPts val="0"/>
                </a:spcAft>
                <a:buNone/>
              </a:pPr>
              <a:r>
                <a:rPr lang="en-US" sz="11125"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91" name="Google Shape;91;p1"/>
            <p:cNvSpPr txBox="1"/>
            <p:nvPr/>
          </p:nvSpPr>
          <p:spPr>
            <a:xfrm>
              <a:off x="0" y="6798692"/>
              <a:ext cx="19096321" cy="402161"/>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endParaRPr dirty="0"/>
            </a:p>
          </p:txBody>
        </p:sp>
        <p:sp>
          <p:nvSpPr>
            <p:cNvPr id="92" name="Google Shape;92;p1"/>
            <p:cNvSpPr txBox="1"/>
            <p:nvPr/>
          </p:nvSpPr>
          <p:spPr>
            <a:xfrm>
              <a:off x="0" y="-66675"/>
              <a:ext cx="19096200" cy="884773"/>
            </a:xfrm>
            <a:prstGeom prst="rect">
              <a:avLst/>
            </a:prstGeom>
            <a:noFill/>
            <a:ln>
              <a:noFill/>
            </a:ln>
          </p:spPr>
          <p:txBody>
            <a:bodyPr spcFirstLastPara="1" wrap="square" lIns="0" tIns="0" rIns="0" bIns="0" anchor="t" anchorCtr="0">
              <a:spAutoFit/>
            </a:bodyPr>
            <a:lstStyle/>
            <a:p>
              <a:pPr marL="0" marR="0" lvl="0" indent="0" algn="ctr" rtl="0">
                <a:lnSpc>
                  <a:spcPct val="140032"/>
                </a:lnSpc>
                <a:spcBef>
                  <a:spcPts val="0"/>
                </a:spcBef>
                <a:spcAft>
                  <a:spcPts val="0"/>
                </a:spcAft>
                <a:buNone/>
              </a:pPr>
              <a:r>
                <a:rPr lang="en-US" sz="308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UNIE VAN SOROPTIMISTCLUBS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93" name="Google Shape;93;p1"/>
            <p:cNvSpPr txBox="1"/>
            <p:nvPr/>
          </p:nvSpPr>
          <p:spPr>
            <a:xfrm>
              <a:off x="0" y="9409252"/>
              <a:ext cx="19096321" cy="565537"/>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5" name="Google Shape;95;p1"/>
          <p:cNvSpPr/>
          <p:nvPr/>
        </p:nvSpPr>
        <p:spPr>
          <a:xfrm>
            <a:off x="14561388" y="665634"/>
            <a:ext cx="2888197" cy="2912734"/>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pic>
        <p:nvPicPr>
          <p:cNvPr id="2" name="Picture 1" descr="A blue and yellow shield with a yellow stripe&#10;&#10;AI-generated content may be incorrect.">
            <a:extLst>
              <a:ext uri="{FF2B5EF4-FFF2-40B4-BE49-F238E27FC236}">
                <a16:creationId xmlns:a16="http://schemas.microsoft.com/office/drawing/2014/main" id="{CC75BB63-1BC8-B0B4-DD60-52C751E81E38}"/>
              </a:ext>
            </a:extLst>
          </p:cNvPr>
          <p:cNvPicPr>
            <a:picLocks noChangeAspect="1"/>
          </p:cNvPicPr>
          <p:nvPr/>
        </p:nvPicPr>
        <p:blipFill>
          <a:blip r:embed="rId4"/>
          <a:srcRect l="18779"/>
          <a:stretch/>
        </p:blipFill>
        <p:spPr>
          <a:xfrm>
            <a:off x="810884" y="717712"/>
            <a:ext cx="3702690" cy="30391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AD1F0A1B-EC4E-CE11-4F07-7F154B7484F0}"/>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91E9DE1D-B435-E586-0A8C-52DCF1ADC528}"/>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9C1FBC45-A852-4A29-843B-6493675C474B}"/>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9DCCB859-9761-D76C-3950-63F765F8839E}"/>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6" name="Google Shape;102;p2">
            <a:extLst>
              <a:ext uri="{FF2B5EF4-FFF2-40B4-BE49-F238E27FC236}">
                <a16:creationId xmlns:a16="http://schemas.microsoft.com/office/drawing/2014/main" id="{70E295AF-2CC2-9BF0-F475-E0F37DEF90EE}"/>
              </a:ext>
            </a:extLst>
          </p:cNvPr>
          <p:cNvSpPr txBox="1"/>
          <p:nvPr/>
        </p:nvSpPr>
        <p:spPr>
          <a:xfrm>
            <a:off x="838413" y="1048429"/>
            <a:ext cx="16994378" cy="8814721"/>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US" sz="4400"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rPr>
              <a:t>VORMEN</a:t>
            </a:r>
            <a:r>
              <a:rPr lang="en-US" sz="4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 </a:t>
            </a:r>
            <a:r>
              <a:rPr lang="en-US" sz="4400"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rPr>
              <a:t>VAN GEWELD DIE ONDER </a:t>
            </a:r>
          </a:p>
          <a:p>
            <a:pPr marL="0" marR="0" lvl="0" indent="0" algn="ctr" rtl="0">
              <a:lnSpc>
                <a:spcPct val="140018"/>
              </a:lnSpc>
              <a:spcBef>
                <a:spcPts val="0"/>
              </a:spcBef>
              <a:spcAft>
                <a:spcPts val="0"/>
              </a:spcAft>
              <a:buNone/>
            </a:pPr>
            <a:r>
              <a:rPr lang="en-US" sz="4400"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rPr>
              <a:t>HET VERDRAG VALLEN O.A.</a:t>
            </a:r>
          </a:p>
          <a:p>
            <a:pPr marL="0" marR="0" lvl="0" indent="0" algn="ctr" rtl="0">
              <a:lnSpc>
                <a:spcPct val="140018"/>
              </a:lnSpc>
              <a:spcBef>
                <a:spcPts val="0"/>
              </a:spcBef>
              <a:spcAft>
                <a:spcPts val="0"/>
              </a:spcAft>
              <a:buNone/>
            </a:pPr>
            <a:endParaRPr lang="en-US" sz="2000"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endParaRPr>
          </a:p>
          <a:p>
            <a:pPr marL="571500" indent="-571500">
              <a:lnSpc>
                <a:spcPct val="140018"/>
              </a:lnSpc>
              <a:buFont typeface="Arial" panose="020B0604020202020204" pitchFamily="34" charset="0"/>
              <a:buChar char="•"/>
            </a:pPr>
            <a:r>
              <a:rPr lang="nl-NL" sz="3000" dirty="0">
                <a:solidFill>
                  <a:srgbClr val="114778"/>
                </a:solidFill>
                <a:latin typeface="Open Sans" panose="020B0606030504020204" pitchFamily="34" charset="0"/>
                <a:ea typeface="Open Sans" panose="020B0606030504020204" pitchFamily="34" charset="0"/>
                <a:cs typeface="Open Sans" panose="020B0606030504020204" pitchFamily="34" charset="0"/>
              </a:rPr>
              <a:t>psychologisch geweld </a:t>
            </a:r>
            <a:r>
              <a:rPr lang="en-US" sz="3000"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rPr>
              <a:t>OFFLINE EN ONLINE</a:t>
            </a:r>
            <a:endParaRPr lang="nl-NL" sz="3000"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Calibri"/>
            </a:endParaRPr>
          </a:p>
          <a:p>
            <a:pPr marL="571500" indent="-571500">
              <a:lnSpc>
                <a:spcPct val="140018"/>
              </a:lnSpc>
              <a:buFont typeface="Arial" panose="020B0604020202020204" pitchFamily="34" charset="0"/>
              <a:buChar char="•"/>
            </a:pPr>
            <a:r>
              <a:rPr lang="nl-NL" sz="3000" dirty="0">
                <a:solidFill>
                  <a:srgbClr val="114778"/>
                </a:solidFill>
                <a:latin typeface="Open Sans" panose="020B0606030504020204" pitchFamily="34" charset="0"/>
                <a:ea typeface="Open Sans" panose="020B0606030504020204" pitchFamily="34" charset="0"/>
                <a:cs typeface="Open Sans" panose="020B0606030504020204" pitchFamily="34" charset="0"/>
              </a:rPr>
              <a:t>fysiek geweld</a:t>
            </a:r>
          </a:p>
          <a:p>
            <a:pPr marL="571500" indent="-571500">
              <a:lnSpc>
                <a:spcPct val="140018"/>
              </a:lnSpc>
              <a:buFont typeface="Arial" panose="020B0604020202020204" pitchFamily="34" charset="0"/>
              <a:buChar char="•"/>
            </a:pPr>
            <a:r>
              <a:rPr lang="nl-NL" sz="3000" dirty="0" err="1">
                <a:solidFill>
                  <a:srgbClr val="114778"/>
                </a:solidFill>
                <a:latin typeface="Open Sans" panose="020B0606030504020204" pitchFamily="34" charset="0"/>
                <a:ea typeface="Open Sans" panose="020B0606030504020204" pitchFamily="34" charset="0"/>
                <a:cs typeface="Open Sans" panose="020B0606030504020204" pitchFamily="34" charset="0"/>
              </a:rPr>
              <a:t>stalking</a:t>
            </a:r>
            <a:r>
              <a:rPr lang="nl-NL" sz="3000" dirty="0">
                <a:solidFill>
                  <a:srgbClr val="114778"/>
                </a:solidFill>
                <a:latin typeface="Open Sans" panose="020B0606030504020204" pitchFamily="34" charset="0"/>
                <a:ea typeface="Open Sans" panose="020B0606030504020204" pitchFamily="34" charset="0"/>
                <a:cs typeface="Open Sans" panose="020B0606030504020204" pitchFamily="34" charset="0"/>
              </a:rPr>
              <a:t> </a:t>
            </a:r>
            <a:r>
              <a:rPr lang="en-US" sz="3000"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rPr>
              <a:t>OFFLINE EN ONLINE</a:t>
            </a:r>
          </a:p>
          <a:p>
            <a:pPr marL="571500" indent="-571500">
              <a:lnSpc>
                <a:spcPct val="140018"/>
              </a:lnSpc>
              <a:buFont typeface="Arial" panose="020B0604020202020204" pitchFamily="34" charset="0"/>
              <a:buChar char="•"/>
            </a:pPr>
            <a:r>
              <a:rPr lang="nl-NL" sz="3000" dirty="0">
                <a:solidFill>
                  <a:srgbClr val="114778"/>
                </a:solidFill>
                <a:latin typeface="Open Sans" panose="020B0606030504020204" pitchFamily="34" charset="0"/>
                <a:ea typeface="Open Sans" panose="020B0606030504020204" pitchFamily="34" charset="0"/>
                <a:cs typeface="Open Sans" panose="020B0606030504020204" pitchFamily="34" charset="0"/>
              </a:rPr>
              <a:t>seksueel geweld </a:t>
            </a:r>
            <a:r>
              <a:rPr lang="en-US" sz="3000"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rPr>
              <a:t>OFFLINE EN ONLINE</a:t>
            </a:r>
          </a:p>
          <a:p>
            <a:pPr marL="571500" indent="-571500">
              <a:lnSpc>
                <a:spcPct val="140018"/>
              </a:lnSpc>
              <a:buFont typeface="Arial" panose="020B0604020202020204" pitchFamily="34" charset="0"/>
              <a:buChar char="•"/>
            </a:pPr>
            <a:r>
              <a:rPr lang="nl-NL" sz="3000" dirty="0">
                <a:solidFill>
                  <a:srgbClr val="114778"/>
                </a:solidFill>
                <a:latin typeface="Open Sans" panose="020B0606030504020204" pitchFamily="34" charset="0"/>
                <a:ea typeface="Open Sans" panose="020B0606030504020204" pitchFamily="34" charset="0"/>
                <a:cs typeface="Open Sans" panose="020B0606030504020204" pitchFamily="34" charset="0"/>
              </a:rPr>
              <a:t>gedwongen abortus of sterilisatie</a:t>
            </a:r>
          </a:p>
          <a:p>
            <a:pPr marL="571500" indent="-571500">
              <a:lnSpc>
                <a:spcPct val="140018"/>
              </a:lnSpc>
              <a:buFont typeface="Arial" panose="020B0604020202020204" pitchFamily="34" charset="0"/>
              <a:buChar char="•"/>
            </a:pPr>
            <a:r>
              <a:rPr lang="nl-NL" sz="3000" dirty="0">
                <a:solidFill>
                  <a:srgbClr val="114778"/>
                </a:solidFill>
                <a:latin typeface="Open Sans" panose="020B0606030504020204" pitchFamily="34" charset="0"/>
                <a:ea typeface="Open Sans" panose="020B0606030504020204" pitchFamily="34" charset="0"/>
                <a:cs typeface="Open Sans" panose="020B0606030504020204" pitchFamily="34" charset="0"/>
              </a:rPr>
              <a:t>genitale verminking van vrouwen</a:t>
            </a:r>
          </a:p>
          <a:p>
            <a:pPr marL="571500" indent="-571500">
              <a:lnSpc>
                <a:spcPct val="140018"/>
              </a:lnSpc>
              <a:buFont typeface="Arial" panose="020B0604020202020204" pitchFamily="34" charset="0"/>
              <a:buChar char="•"/>
            </a:pPr>
            <a:r>
              <a:rPr lang="nl-NL" sz="3000" dirty="0">
                <a:solidFill>
                  <a:srgbClr val="114778"/>
                </a:solidFill>
                <a:latin typeface="Open Sans" panose="020B0606030504020204" pitchFamily="34" charset="0"/>
                <a:ea typeface="Open Sans" panose="020B0606030504020204" pitchFamily="34" charset="0"/>
                <a:cs typeface="Open Sans" panose="020B0606030504020204" pitchFamily="34" charset="0"/>
              </a:rPr>
              <a:t>seksuele intimidatie </a:t>
            </a:r>
            <a:r>
              <a:rPr lang="en-US" sz="3000"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rPr>
              <a:t>OFFLINE EN ONLINE</a:t>
            </a:r>
          </a:p>
          <a:p>
            <a:pPr marL="571500" lvl="0" indent="-571500" algn="l" rtl="0">
              <a:spcBef>
                <a:spcPts val="0"/>
              </a:spcBef>
              <a:spcAft>
                <a:spcPts val="0"/>
              </a:spcAft>
              <a:buFont typeface="Arial" panose="020B0604020202020204" pitchFamily="34" charset="0"/>
              <a:buChar char="•"/>
            </a:pPr>
            <a:endParaRPr lang="en-US" sz="3600"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endParaRPr>
          </a:p>
          <a:p>
            <a:pPr marL="0" lvl="0" indent="0" algn="l" rtl="0">
              <a:spcBef>
                <a:spcPts val="0"/>
              </a:spcBef>
              <a:spcAft>
                <a:spcPts val="0"/>
              </a:spcAft>
              <a:buNone/>
            </a:pPr>
            <a:r>
              <a:rPr lang="nl-NL" sz="3600" dirty="0">
                <a:solidFill>
                  <a:srgbClr val="114778"/>
                </a:solidFill>
                <a:latin typeface="Open Sans" panose="020B0606030504020204" pitchFamily="34" charset="0"/>
                <a:ea typeface="Open Sans" panose="020B0606030504020204" pitchFamily="34" charset="0"/>
                <a:cs typeface="Open Sans" panose="020B0606030504020204" pitchFamily="34" charset="0"/>
              </a:rPr>
              <a:t>Het gaat dan ook over ONLINE geweld. En over zowel om geweld achter de voordeur als om geweld in de openbare ruimte, of waar dan ook. </a:t>
            </a:r>
            <a:endParaRPr lang="en-US" sz="3600"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endParaRPr>
          </a:p>
          <a:p>
            <a:pPr marL="0" marR="0" lvl="0" indent="0" algn="ctr" rtl="0">
              <a:lnSpc>
                <a:spcPct val="140018"/>
              </a:lnSpc>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object 8">
            <a:extLst>
              <a:ext uri="{FF2B5EF4-FFF2-40B4-BE49-F238E27FC236}">
                <a16:creationId xmlns:a16="http://schemas.microsoft.com/office/drawing/2014/main" id="{E4885564-4E39-510E-ACFF-516C7255BB92}"/>
              </a:ext>
            </a:extLst>
          </p:cNvPr>
          <p:cNvPicPr/>
          <p:nvPr/>
        </p:nvPicPr>
        <p:blipFill>
          <a:blip r:embed="rId4" cstate="print"/>
          <a:stretch>
            <a:fillRect/>
          </a:stretch>
        </p:blipFill>
        <p:spPr>
          <a:xfrm>
            <a:off x="10714349" y="3907978"/>
            <a:ext cx="6600824" cy="3095624"/>
          </a:xfrm>
          <a:prstGeom prst="rect">
            <a:avLst/>
          </a:prstGeom>
        </p:spPr>
      </p:pic>
      <p:sp>
        <p:nvSpPr>
          <p:cNvPr id="8" name="Google Shape;131;p5">
            <a:extLst>
              <a:ext uri="{FF2B5EF4-FFF2-40B4-BE49-F238E27FC236}">
                <a16:creationId xmlns:a16="http://schemas.microsoft.com/office/drawing/2014/main" id="{B54C4E8A-7BF2-C9C7-5D7E-48DA334EFF87}"/>
              </a:ext>
            </a:extLst>
          </p:cNvPr>
          <p:cNvSpPr/>
          <p:nvPr/>
        </p:nvSpPr>
        <p:spPr>
          <a:xfrm>
            <a:off x="645777" y="1018990"/>
            <a:ext cx="1815752" cy="66201"/>
          </a:xfrm>
          <a:custGeom>
            <a:avLst/>
            <a:gdLst/>
            <a:ahLst/>
            <a:cxnLst/>
            <a:rect l="l" t="t" r="r" b="b"/>
            <a:pathLst>
              <a:path w="1815752" h="66201" extrusionOk="0">
                <a:moveTo>
                  <a:pt x="0" y="0"/>
                </a:moveTo>
                <a:lnTo>
                  <a:pt x="1815752" y="0"/>
                </a:lnTo>
                <a:lnTo>
                  <a:pt x="1815752" y="66201"/>
                </a:lnTo>
                <a:lnTo>
                  <a:pt x="0" y="66201"/>
                </a:lnTo>
                <a:lnTo>
                  <a:pt x="0" y="0"/>
                </a:lnTo>
                <a:close/>
              </a:path>
            </a:pathLst>
          </a:custGeom>
          <a:blipFill rotWithShape="1">
            <a:blip r:embed="rId5">
              <a:alphaModFix/>
            </a:blip>
            <a:stretch>
              <a:fillRect t="-1321364" b="-1321364"/>
            </a:stretch>
          </a:blipFill>
          <a:ln>
            <a:noFill/>
          </a:ln>
        </p:spPr>
        <p:txBody>
          <a:bodyPr/>
          <a:lstStyle/>
          <a:p>
            <a:endParaRPr lang="en-GB"/>
          </a:p>
        </p:txBody>
      </p:sp>
      <p:sp>
        <p:nvSpPr>
          <p:cNvPr id="9" name="Google Shape;138;p5">
            <a:extLst>
              <a:ext uri="{FF2B5EF4-FFF2-40B4-BE49-F238E27FC236}">
                <a16:creationId xmlns:a16="http://schemas.microsoft.com/office/drawing/2014/main" id="{72EF5E6F-B885-19C7-C8A6-5914DD4F9162}"/>
              </a:ext>
            </a:extLst>
          </p:cNvPr>
          <p:cNvSpPr txBox="1"/>
          <p:nvPr/>
        </p:nvSpPr>
        <p:spPr>
          <a:xfrm>
            <a:off x="645777" y="706637"/>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 – WAT STAAT ER IN HET VERDRAG? </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22210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261"/>
        <p:cNvGrpSpPr/>
        <p:nvPr/>
      </p:nvGrpSpPr>
      <p:grpSpPr>
        <a:xfrm>
          <a:off x="0" y="0"/>
          <a:ext cx="0" cy="0"/>
          <a:chOff x="0" y="0"/>
          <a:chExt cx="0" cy="0"/>
        </a:xfrm>
      </p:grpSpPr>
      <p:sp>
        <p:nvSpPr>
          <p:cNvPr id="262" name="Google Shape;262;p9"/>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9"/>
          <p:cNvGrpSpPr/>
          <p:nvPr/>
        </p:nvGrpSpPr>
        <p:grpSpPr>
          <a:xfrm>
            <a:off x="724175" y="3647796"/>
            <a:ext cx="5505152" cy="2190973"/>
            <a:chOff x="0" y="-28575"/>
            <a:chExt cx="7340203" cy="2921298"/>
          </a:xfrm>
        </p:grpSpPr>
        <p:sp>
          <p:nvSpPr>
            <p:cNvPr id="264" name="Google Shape;264;p9"/>
            <p:cNvSpPr txBox="1"/>
            <p:nvPr/>
          </p:nvSpPr>
          <p:spPr>
            <a:xfrm>
              <a:off x="0" y="1190923"/>
              <a:ext cx="7340203" cy="170180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4245" b="0" i="0" u="none" strike="noStrike" cap="none">
                  <a:solidFill>
                    <a:srgbClr val="035191"/>
                  </a:solidFill>
                  <a:latin typeface="League Spartan"/>
                  <a:ea typeface="League Spartan"/>
                  <a:cs typeface="League Spartan"/>
                  <a:sym typeface="League Spartan"/>
                </a:rPr>
                <a:t>WAT STAAT ER IN HET VERDRAG?</a:t>
              </a:r>
              <a:endParaRPr/>
            </a:p>
          </p:txBody>
        </p:sp>
        <p:sp>
          <p:nvSpPr>
            <p:cNvPr id="265" name="Google Shape;265;p9"/>
            <p:cNvSpPr txBox="1"/>
            <p:nvPr/>
          </p:nvSpPr>
          <p:spPr>
            <a:xfrm>
              <a:off x="0" y="-28575"/>
              <a:ext cx="7340203" cy="302121"/>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1415" b="1" i="0" u="none" strike="noStrike" cap="none">
                  <a:solidFill>
                    <a:srgbClr val="035191"/>
                  </a:solidFill>
                  <a:latin typeface="Arial"/>
                  <a:ea typeface="Arial"/>
                  <a:cs typeface="Arial"/>
                  <a:sym typeface="Arial"/>
                </a:rPr>
                <a:t>HET VERDRAG VAN ISTANBUL</a:t>
              </a:r>
              <a:endParaRPr/>
            </a:p>
          </p:txBody>
        </p:sp>
        <p:sp>
          <p:nvSpPr>
            <p:cNvPr id="266" name="Google Shape;266;p9"/>
            <p:cNvSpPr/>
            <p:nvPr/>
          </p:nvSpPr>
          <p:spPr>
            <a:xfrm>
              <a:off x="4916740" y="398940"/>
              <a:ext cx="2421003" cy="88268"/>
            </a:xfrm>
            <a:custGeom>
              <a:avLst/>
              <a:gdLst/>
              <a:ahLst/>
              <a:cxnLst/>
              <a:rect l="l" t="t" r="r" b="b"/>
              <a:pathLst>
                <a:path w="2421003" h="88268" extrusionOk="0">
                  <a:moveTo>
                    <a:pt x="0" y="0"/>
                  </a:moveTo>
                  <a:lnTo>
                    <a:pt x="2421003" y="0"/>
                  </a:lnTo>
                  <a:lnTo>
                    <a:pt x="2421003" y="88268"/>
                  </a:lnTo>
                  <a:lnTo>
                    <a:pt x="0" y="88268"/>
                  </a:lnTo>
                  <a:lnTo>
                    <a:pt x="0" y="0"/>
                  </a:lnTo>
                  <a:close/>
                </a:path>
              </a:pathLst>
            </a:custGeom>
            <a:blipFill rotWithShape="1">
              <a:blip r:embed="rId3">
                <a:alphaModFix/>
              </a:blip>
              <a:stretch>
                <a:fillRect t="-1321364" b="-1321364"/>
              </a:stretch>
            </a:blipFill>
            <a:ln>
              <a:noFill/>
            </a:ln>
          </p:spPr>
          <p:txBody>
            <a:bodyPr/>
            <a:lstStyle/>
            <a:p>
              <a:endParaRPr lang="en-GB"/>
            </a:p>
          </p:txBody>
        </p:sp>
      </p:grpSp>
      <p:sp>
        <p:nvSpPr>
          <p:cNvPr id="267" name="Google Shape;267;p9"/>
          <p:cNvSpPr/>
          <p:nvPr/>
        </p:nvSpPr>
        <p:spPr>
          <a:xfrm>
            <a:off x="7045205" y="1028700"/>
            <a:ext cx="9940413" cy="8035167"/>
          </a:xfrm>
          <a:custGeom>
            <a:avLst/>
            <a:gdLst/>
            <a:ahLst/>
            <a:cxnLst/>
            <a:rect l="l" t="t" r="r" b="b"/>
            <a:pathLst>
              <a:path w="9940413" h="8035167" extrusionOk="0">
                <a:moveTo>
                  <a:pt x="0" y="0"/>
                </a:moveTo>
                <a:lnTo>
                  <a:pt x="9940413" y="0"/>
                </a:lnTo>
                <a:lnTo>
                  <a:pt x="9940413" y="8035167"/>
                </a:lnTo>
                <a:lnTo>
                  <a:pt x="0" y="8035167"/>
                </a:lnTo>
                <a:lnTo>
                  <a:pt x="0" y="0"/>
                </a:lnTo>
                <a:close/>
              </a:path>
            </a:pathLst>
          </a:custGeom>
          <a:blipFill rotWithShape="1">
            <a:blip r:embed="rId4">
              <a:alphaModFix/>
            </a:blip>
            <a:stretch>
              <a:fillRect/>
            </a:stretch>
          </a:blipFill>
          <a:ln>
            <a:noFill/>
          </a:ln>
        </p:spPr>
        <p:txBody>
          <a:bodyPr/>
          <a:lstStyle/>
          <a:p>
            <a:endParaRPr lang="en-GB"/>
          </a:p>
        </p:txBody>
      </p:sp>
      <p:sp>
        <p:nvSpPr>
          <p:cNvPr id="268" name="Google Shape;268;p9"/>
          <p:cNvSpPr txBox="1"/>
          <p:nvPr/>
        </p:nvSpPr>
        <p:spPr>
          <a:xfrm>
            <a:off x="7420617" y="2150700"/>
            <a:ext cx="3958754" cy="12096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645" b="0" i="0" u="none" strike="noStrike" cap="none">
                <a:solidFill>
                  <a:srgbClr val="035191"/>
                </a:solidFill>
                <a:latin typeface="League Spartan"/>
                <a:ea typeface="League Spartan"/>
                <a:cs typeface="League Spartan"/>
                <a:sym typeface="League Spartan"/>
              </a:rPr>
              <a:t>PREVENTION</a:t>
            </a:r>
            <a:endParaRPr/>
          </a:p>
          <a:p>
            <a:pPr marL="0" marR="0" lvl="0" indent="0" algn="ctr" rtl="0">
              <a:lnSpc>
                <a:spcPct val="120000"/>
              </a:lnSpc>
              <a:spcBef>
                <a:spcPts val="0"/>
              </a:spcBef>
              <a:spcAft>
                <a:spcPts val="0"/>
              </a:spcAft>
              <a:buNone/>
            </a:pPr>
            <a:r>
              <a:rPr lang="en-US" sz="3345" b="0" i="0" u="none" strike="noStrike" cap="none">
                <a:solidFill>
                  <a:srgbClr val="035191"/>
                </a:solidFill>
                <a:latin typeface="League Spartan"/>
                <a:ea typeface="League Spartan"/>
                <a:cs typeface="League Spartan"/>
                <a:sym typeface="League Spartan"/>
              </a:rPr>
              <a:t>(PREVENTIE)</a:t>
            </a:r>
            <a:endParaRPr/>
          </a:p>
        </p:txBody>
      </p:sp>
      <p:sp>
        <p:nvSpPr>
          <p:cNvPr id="269" name="Google Shape;269;p9"/>
          <p:cNvSpPr txBox="1"/>
          <p:nvPr/>
        </p:nvSpPr>
        <p:spPr>
          <a:xfrm>
            <a:off x="12706007" y="2150700"/>
            <a:ext cx="3989412" cy="12096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645" b="0" i="0" u="none" strike="noStrike" cap="none">
                <a:solidFill>
                  <a:srgbClr val="035191"/>
                </a:solidFill>
                <a:latin typeface="League Spartan"/>
                <a:ea typeface="League Spartan"/>
                <a:cs typeface="League Spartan"/>
                <a:sym typeface="League Spartan"/>
              </a:rPr>
              <a:t>PROTECTION</a:t>
            </a:r>
            <a:endParaRPr/>
          </a:p>
          <a:p>
            <a:pPr marL="0" marR="0" lvl="0" indent="0" algn="ctr" rtl="0">
              <a:lnSpc>
                <a:spcPct val="120000"/>
              </a:lnSpc>
              <a:spcBef>
                <a:spcPts val="0"/>
              </a:spcBef>
              <a:spcAft>
                <a:spcPts val="0"/>
              </a:spcAft>
              <a:buNone/>
            </a:pPr>
            <a:r>
              <a:rPr lang="en-US" sz="3345" b="0" i="0" u="none" strike="noStrike" cap="none">
                <a:solidFill>
                  <a:srgbClr val="035191"/>
                </a:solidFill>
                <a:latin typeface="League Spartan"/>
                <a:ea typeface="League Spartan"/>
                <a:cs typeface="League Spartan"/>
                <a:sym typeface="League Spartan"/>
              </a:rPr>
              <a:t>(BESCHERMING)</a:t>
            </a:r>
            <a:endParaRPr/>
          </a:p>
        </p:txBody>
      </p:sp>
      <p:sp>
        <p:nvSpPr>
          <p:cNvPr id="270" name="Google Shape;270;p9"/>
          <p:cNvSpPr txBox="1"/>
          <p:nvPr/>
        </p:nvSpPr>
        <p:spPr>
          <a:xfrm>
            <a:off x="7168167" y="6673256"/>
            <a:ext cx="4463653" cy="12096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645" b="0" i="0" u="none" strike="noStrike" cap="none">
                <a:solidFill>
                  <a:srgbClr val="035191"/>
                </a:solidFill>
                <a:latin typeface="League Spartan"/>
                <a:ea typeface="League Spartan"/>
                <a:cs typeface="League Spartan"/>
                <a:sym typeface="League Spartan"/>
              </a:rPr>
              <a:t>PROSECUTION</a:t>
            </a:r>
            <a:endParaRPr/>
          </a:p>
          <a:p>
            <a:pPr marL="0" marR="0" lvl="0" indent="0" algn="ctr" rtl="0">
              <a:lnSpc>
                <a:spcPct val="120000"/>
              </a:lnSpc>
              <a:spcBef>
                <a:spcPts val="0"/>
              </a:spcBef>
              <a:spcAft>
                <a:spcPts val="0"/>
              </a:spcAft>
              <a:buNone/>
            </a:pPr>
            <a:r>
              <a:rPr lang="en-US" sz="3345" b="0" i="0" u="none" strike="noStrike" cap="none">
                <a:solidFill>
                  <a:srgbClr val="035191"/>
                </a:solidFill>
                <a:latin typeface="League Spartan"/>
                <a:ea typeface="League Spartan"/>
                <a:cs typeface="League Spartan"/>
                <a:sym typeface="League Spartan"/>
              </a:rPr>
              <a:t>(VERVOLGING)</a:t>
            </a:r>
            <a:endParaRPr/>
          </a:p>
        </p:txBody>
      </p:sp>
      <p:sp>
        <p:nvSpPr>
          <p:cNvPr id="271" name="Google Shape;271;p9"/>
          <p:cNvSpPr txBox="1"/>
          <p:nvPr/>
        </p:nvSpPr>
        <p:spPr>
          <a:xfrm>
            <a:off x="12443516" y="5926353"/>
            <a:ext cx="4812667" cy="295106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645" b="0" i="0" u="none" strike="noStrike" cap="none" dirty="0">
                <a:solidFill>
                  <a:srgbClr val="035191"/>
                </a:solidFill>
                <a:latin typeface="League Spartan"/>
                <a:ea typeface="League Spartan"/>
                <a:cs typeface="League Spartan"/>
                <a:sym typeface="League Spartan"/>
              </a:rPr>
              <a:t>COORDINATED</a:t>
            </a:r>
          </a:p>
          <a:p>
            <a:pPr marL="0" marR="0" lvl="0" indent="0" algn="ctr" rtl="0">
              <a:lnSpc>
                <a:spcPct val="120000"/>
              </a:lnSpc>
              <a:spcBef>
                <a:spcPts val="0"/>
              </a:spcBef>
              <a:spcAft>
                <a:spcPts val="0"/>
              </a:spcAft>
              <a:buNone/>
            </a:pPr>
            <a:r>
              <a:rPr lang="en-US" sz="4645" b="0" i="0" u="none" strike="noStrike" cap="none" dirty="0">
                <a:solidFill>
                  <a:srgbClr val="035191"/>
                </a:solidFill>
                <a:latin typeface="League Spartan"/>
                <a:ea typeface="League Spartan"/>
                <a:cs typeface="League Spartan"/>
                <a:sym typeface="League Spartan"/>
              </a:rPr>
              <a:t>POLICY</a:t>
            </a:r>
            <a:endParaRPr dirty="0"/>
          </a:p>
          <a:p>
            <a:pPr marL="0" marR="0" lvl="0" indent="0" algn="ctr" rtl="0">
              <a:lnSpc>
                <a:spcPct val="120000"/>
              </a:lnSpc>
              <a:spcBef>
                <a:spcPts val="0"/>
              </a:spcBef>
              <a:spcAft>
                <a:spcPts val="0"/>
              </a:spcAft>
              <a:buNone/>
            </a:pPr>
            <a:r>
              <a:rPr lang="en-US" sz="3345" b="0" i="0" u="none" strike="noStrike" cap="none" dirty="0">
                <a:solidFill>
                  <a:srgbClr val="035191"/>
                </a:solidFill>
                <a:latin typeface="League Spartan"/>
                <a:ea typeface="League Spartan"/>
                <a:cs typeface="League Spartan"/>
                <a:sym typeface="League Spartan"/>
              </a:rPr>
              <a:t>(GECO</a:t>
            </a:r>
            <a:r>
              <a:rPr lang="en-GB" sz="3345" dirty="0">
                <a:solidFill>
                  <a:srgbClr val="035191"/>
                </a:solidFill>
                <a:latin typeface="League Spartan"/>
              </a:rPr>
              <a:t>Ö</a:t>
            </a:r>
            <a:r>
              <a:rPr lang="en-US" sz="3345" b="0" i="0" u="none" strike="noStrike" cap="none" dirty="0">
                <a:solidFill>
                  <a:srgbClr val="035191"/>
                </a:solidFill>
                <a:latin typeface="League Spartan"/>
                <a:ea typeface="League Spartan"/>
                <a:cs typeface="League Spartan"/>
                <a:sym typeface="League Spartan"/>
              </a:rPr>
              <a:t>RDINEERD</a:t>
            </a:r>
          </a:p>
          <a:p>
            <a:pPr marL="0" marR="0" lvl="0" indent="0" algn="ctr" rtl="0">
              <a:lnSpc>
                <a:spcPct val="120000"/>
              </a:lnSpc>
              <a:spcBef>
                <a:spcPts val="0"/>
              </a:spcBef>
              <a:spcAft>
                <a:spcPts val="0"/>
              </a:spcAft>
              <a:buNone/>
            </a:pPr>
            <a:r>
              <a:rPr lang="en-US" sz="3345" b="0" i="0" u="none" strike="noStrike" cap="none" dirty="0">
                <a:solidFill>
                  <a:srgbClr val="035191"/>
                </a:solidFill>
                <a:latin typeface="League Spartan"/>
                <a:ea typeface="League Spartan"/>
                <a:cs typeface="League Spartan"/>
                <a:sym typeface="League Spartan"/>
              </a:rPr>
              <a:t>BELEID)</a:t>
            </a:r>
            <a:endParaRPr dirty="0"/>
          </a:p>
        </p:txBody>
      </p:sp>
      <p:sp>
        <p:nvSpPr>
          <p:cNvPr id="272" name="Google Shape;272;p9"/>
          <p:cNvSpPr txBox="1"/>
          <p:nvPr/>
        </p:nvSpPr>
        <p:spPr>
          <a:xfrm>
            <a:off x="11224717" y="4639385"/>
            <a:ext cx="1581389" cy="745337"/>
          </a:xfrm>
          <a:prstGeom prst="rect">
            <a:avLst/>
          </a:prstGeom>
          <a:noFill/>
          <a:ln>
            <a:noFill/>
          </a:ln>
        </p:spPr>
        <p:txBody>
          <a:bodyPr spcFirstLastPara="1" wrap="square" lIns="0" tIns="0" rIns="0" bIns="0" anchor="t" anchorCtr="0">
            <a:spAutoFit/>
          </a:bodyPr>
          <a:lstStyle/>
          <a:p>
            <a:pPr marL="0" marR="0" lvl="0" indent="0" algn="ctr" rtl="0">
              <a:lnSpc>
                <a:spcPct val="119983"/>
              </a:lnSpc>
              <a:spcBef>
                <a:spcPts val="0"/>
              </a:spcBef>
              <a:spcAft>
                <a:spcPts val="0"/>
              </a:spcAft>
              <a:buNone/>
            </a:pPr>
            <a:r>
              <a:rPr lang="en-US" sz="4849" b="0" i="0" u="none" strike="noStrike" cap="none">
                <a:solidFill>
                  <a:srgbClr val="035191"/>
                </a:solidFill>
                <a:latin typeface="League Spartan"/>
                <a:ea typeface="League Spartan"/>
                <a:cs typeface="League Spartan"/>
                <a:sym typeface="League Spartan"/>
              </a:rPr>
              <a:t>4 P’S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276"/>
        <p:cNvGrpSpPr/>
        <p:nvPr/>
      </p:nvGrpSpPr>
      <p:grpSpPr>
        <a:xfrm>
          <a:off x="0" y="0"/>
          <a:ext cx="0" cy="0"/>
          <a:chOff x="0" y="0"/>
          <a:chExt cx="0" cy="0"/>
        </a:xfrm>
      </p:grpSpPr>
      <p:sp>
        <p:nvSpPr>
          <p:cNvPr id="277" name="Google Shape;277;p10"/>
          <p:cNvSpPr/>
          <p:nvPr/>
        </p:nvSpPr>
        <p:spPr>
          <a:xfrm>
            <a:off x="455209" y="487069"/>
            <a:ext cx="17377583" cy="9374458"/>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white and orange poster with text&#10;&#10;AI-generated content may be incorrect.">
            <a:extLst>
              <a:ext uri="{FF2B5EF4-FFF2-40B4-BE49-F238E27FC236}">
                <a16:creationId xmlns:a16="http://schemas.microsoft.com/office/drawing/2014/main" id="{1D315A5C-70B4-AC60-D611-06D6FE65A9EE}"/>
              </a:ext>
            </a:extLst>
          </p:cNvPr>
          <p:cNvPicPr>
            <a:picLocks noChangeAspect="1"/>
          </p:cNvPicPr>
          <p:nvPr/>
        </p:nvPicPr>
        <p:blipFill>
          <a:blip r:embed="rId3"/>
          <a:stretch>
            <a:fillRect/>
          </a:stretch>
        </p:blipFill>
        <p:spPr>
          <a:xfrm>
            <a:off x="455208" y="487069"/>
            <a:ext cx="17377584" cy="937445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282"/>
        <p:cNvGrpSpPr/>
        <p:nvPr/>
      </p:nvGrpSpPr>
      <p:grpSpPr>
        <a:xfrm>
          <a:off x="0" y="0"/>
          <a:ext cx="0" cy="0"/>
          <a:chOff x="0" y="0"/>
          <a:chExt cx="0" cy="0"/>
        </a:xfrm>
      </p:grpSpPr>
      <p:sp>
        <p:nvSpPr>
          <p:cNvPr id="283" name="Google Shape;283;p11"/>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4187676" y="2268372"/>
            <a:ext cx="1635488" cy="919962"/>
          </a:xfrm>
          <a:custGeom>
            <a:avLst/>
            <a:gdLst/>
            <a:ahLst/>
            <a:cxnLst/>
            <a:rect l="l" t="t" r="r" b="b"/>
            <a:pathLst>
              <a:path w="1635488" h="919962" extrusionOk="0">
                <a:moveTo>
                  <a:pt x="0" y="0"/>
                </a:moveTo>
                <a:lnTo>
                  <a:pt x="1635488" y="0"/>
                </a:lnTo>
                <a:lnTo>
                  <a:pt x="1635488" y="919962"/>
                </a:lnTo>
                <a:lnTo>
                  <a:pt x="0" y="919962"/>
                </a:lnTo>
                <a:lnTo>
                  <a:pt x="0" y="0"/>
                </a:lnTo>
                <a:close/>
              </a:path>
            </a:pathLst>
          </a:custGeom>
          <a:blipFill rotWithShape="1">
            <a:blip r:embed="rId3">
              <a:alphaModFix/>
            </a:blip>
            <a:stretch>
              <a:fillRect/>
            </a:stretch>
          </a:blipFill>
          <a:ln>
            <a:noFill/>
          </a:ln>
        </p:spPr>
        <p:txBody>
          <a:bodyPr/>
          <a:lstStyle/>
          <a:p>
            <a:endParaRPr lang="en-GB"/>
          </a:p>
        </p:txBody>
      </p:sp>
      <p:sp>
        <p:nvSpPr>
          <p:cNvPr id="285" name="Google Shape;285;p11"/>
          <p:cNvSpPr/>
          <p:nvPr/>
        </p:nvSpPr>
        <p:spPr>
          <a:xfrm>
            <a:off x="7119351" y="3897856"/>
            <a:ext cx="1635488" cy="262395"/>
          </a:xfrm>
          <a:custGeom>
            <a:avLst/>
            <a:gdLst/>
            <a:ahLst/>
            <a:cxnLst/>
            <a:rect l="l" t="t" r="r" b="b"/>
            <a:pathLst>
              <a:path w="1635488" h="262395" extrusionOk="0">
                <a:moveTo>
                  <a:pt x="0" y="0"/>
                </a:moveTo>
                <a:lnTo>
                  <a:pt x="1635488" y="0"/>
                </a:lnTo>
                <a:lnTo>
                  <a:pt x="1635488" y="262395"/>
                </a:lnTo>
                <a:lnTo>
                  <a:pt x="0" y="262395"/>
                </a:lnTo>
                <a:lnTo>
                  <a:pt x="0" y="0"/>
                </a:lnTo>
                <a:close/>
              </a:path>
            </a:pathLst>
          </a:custGeom>
          <a:blipFill rotWithShape="1">
            <a:blip r:embed="rId3">
              <a:alphaModFix/>
            </a:blip>
            <a:stretch>
              <a:fillRect b="-250594"/>
            </a:stretch>
          </a:blipFill>
          <a:ln>
            <a:noFill/>
          </a:ln>
        </p:spPr>
        <p:txBody>
          <a:bodyPr/>
          <a:lstStyle/>
          <a:p>
            <a:endParaRPr lang="en-GB"/>
          </a:p>
        </p:txBody>
      </p:sp>
      <p:sp>
        <p:nvSpPr>
          <p:cNvPr id="286" name="Google Shape;286;p11"/>
          <p:cNvSpPr/>
          <p:nvPr/>
        </p:nvSpPr>
        <p:spPr>
          <a:xfrm>
            <a:off x="5915989" y="5909858"/>
            <a:ext cx="148236" cy="191437"/>
          </a:xfrm>
          <a:custGeom>
            <a:avLst/>
            <a:gdLst/>
            <a:ahLst/>
            <a:cxnLst/>
            <a:rect l="l" t="t" r="r" b="b"/>
            <a:pathLst>
              <a:path w="148236" h="191437" extrusionOk="0">
                <a:moveTo>
                  <a:pt x="0" y="0"/>
                </a:moveTo>
                <a:lnTo>
                  <a:pt x="148236" y="0"/>
                </a:lnTo>
                <a:lnTo>
                  <a:pt x="148236" y="191437"/>
                </a:lnTo>
                <a:lnTo>
                  <a:pt x="0" y="191437"/>
                </a:lnTo>
                <a:lnTo>
                  <a:pt x="0" y="0"/>
                </a:lnTo>
                <a:close/>
              </a:path>
            </a:pathLst>
          </a:custGeom>
          <a:blipFill rotWithShape="1">
            <a:blip r:embed="rId3">
              <a:alphaModFix/>
            </a:blip>
            <a:stretch>
              <a:fillRect t="-61225" r="-270151"/>
            </a:stretch>
          </a:blipFill>
          <a:ln>
            <a:noFill/>
          </a:ln>
        </p:spPr>
        <p:txBody>
          <a:bodyPr/>
          <a:lstStyle/>
          <a:p>
            <a:endParaRPr lang="en-GB"/>
          </a:p>
        </p:txBody>
      </p:sp>
      <p:sp>
        <p:nvSpPr>
          <p:cNvPr id="287" name="Google Shape;287;p11"/>
          <p:cNvSpPr/>
          <p:nvPr/>
        </p:nvSpPr>
        <p:spPr>
          <a:xfrm>
            <a:off x="8941600" y="2268372"/>
            <a:ext cx="1635488" cy="345050"/>
          </a:xfrm>
          <a:custGeom>
            <a:avLst/>
            <a:gdLst/>
            <a:ahLst/>
            <a:cxnLst/>
            <a:rect l="l" t="t" r="r" b="b"/>
            <a:pathLst>
              <a:path w="1635488" h="345050" extrusionOk="0">
                <a:moveTo>
                  <a:pt x="0" y="0"/>
                </a:moveTo>
                <a:lnTo>
                  <a:pt x="1635487" y="0"/>
                </a:lnTo>
                <a:lnTo>
                  <a:pt x="1635487" y="345049"/>
                </a:lnTo>
                <a:lnTo>
                  <a:pt x="0" y="345049"/>
                </a:lnTo>
                <a:lnTo>
                  <a:pt x="0" y="0"/>
                </a:lnTo>
                <a:close/>
              </a:path>
            </a:pathLst>
          </a:custGeom>
          <a:blipFill rotWithShape="1">
            <a:blip r:embed="rId3">
              <a:alphaModFix/>
            </a:blip>
            <a:stretch>
              <a:fillRect b="-166616"/>
            </a:stretch>
          </a:blipFill>
          <a:ln>
            <a:noFill/>
          </a:ln>
        </p:spPr>
        <p:txBody>
          <a:bodyPr/>
          <a:lstStyle/>
          <a:p>
            <a:endParaRPr lang="en-GB"/>
          </a:p>
        </p:txBody>
      </p:sp>
      <p:pic>
        <p:nvPicPr>
          <p:cNvPr id="3" name="Picture 2" descr="A diagram of a person's body&#10;&#10;AI-generated content may be incorrect.">
            <a:extLst>
              <a:ext uri="{FF2B5EF4-FFF2-40B4-BE49-F238E27FC236}">
                <a16:creationId xmlns:a16="http://schemas.microsoft.com/office/drawing/2014/main" id="{FF685385-8221-4920-38F8-FF63C7A3D658}"/>
              </a:ext>
            </a:extLst>
          </p:cNvPr>
          <p:cNvPicPr>
            <a:picLocks noChangeAspect="1"/>
          </p:cNvPicPr>
          <p:nvPr/>
        </p:nvPicPr>
        <p:blipFill>
          <a:blip r:embed="rId4"/>
          <a:stretch>
            <a:fillRect/>
          </a:stretch>
        </p:blipFill>
        <p:spPr>
          <a:xfrm>
            <a:off x="455208" y="408522"/>
            <a:ext cx="17377583" cy="939140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316"/>
        <p:cNvGrpSpPr/>
        <p:nvPr/>
      </p:nvGrpSpPr>
      <p:grpSpPr>
        <a:xfrm>
          <a:off x="0" y="0"/>
          <a:ext cx="0" cy="0"/>
          <a:chOff x="0" y="0"/>
          <a:chExt cx="0" cy="0"/>
        </a:xfrm>
      </p:grpSpPr>
      <p:sp>
        <p:nvSpPr>
          <p:cNvPr id="317" name="Google Shape;317;p13"/>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graphic of a person's body&#10;&#10;AI-generated content may be incorrect.">
            <a:extLst>
              <a:ext uri="{FF2B5EF4-FFF2-40B4-BE49-F238E27FC236}">
                <a16:creationId xmlns:a16="http://schemas.microsoft.com/office/drawing/2014/main" id="{4D18524D-6CBA-097D-D5E7-D8B35C6A1DA5}"/>
              </a:ext>
            </a:extLst>
          </p:cNvPr>
          <p:cNvPicPr>
            <a:picLocks noChangeAspect="1"/>
          </p:cNvPicPr>
          <p:nvPr/>
        </p:nvPicPr>
        <p:blipFill>
          <a:blip r:embed="rId3"/>
          <a:stretch>
            <a:fillRect/>
          </a:stretch>
        </p:blipFill>
        <p:spPr>
          <a:xfrm>
            <a:off x="455208" y="487069"/>
            <a:ext cx="17377584" cy="931286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322"/>
        <p:cNvGrpSpPr/>
        <p:nvPr/>
      </p:nvGrpSpPr>
      <p:grpSpPr>
        <a:xfrm>
          <a:off x="0" y="0"/>
          <a:ext cx="0" cy="0"/>
          <a:chOff x="0" y="0"/>
          <a:chExt cx="0" cy="0"/>
        </a:xfrm>
      </p:grpSpPr>
      <p:sp>
        <p:nvSpPr>
          <p:cNvPr id="323" name="Google Shape;323;p14"/>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white and grey card with text and icons&#10;&#10;AI-generated content may be incorrect.">
            <a:extLst>
              <a:ext uri="{FF2B5EF4-FFF2-40B4-BE49-F238E27FC236}">
                <a16:creationId xmlns:a16="http://schemas.microsoft.com/office/drawing/2014/main" id="{DBE5588E-377B-8F52-6E46-163849103A9B}"/>
              </a:ext>
            </a:extLst>
          </p:cNvPr>
          <p:cNvPicPr>
            <a:picLocks noChangeAspect="1"/>
          </p:cNvPicPr>
          <p:nvPr/>
        </p:nvPicPr>
        <p:blipFill>
          <a:blip r:embed="rId3"/>
          <a:stretch>
            <a:fillRect/>
          </a:stretch>
        </p:blipFill>
        <p:spPr>
          <a:xfrm>
            <a:off x="455208" y="487069"/>
            <a:ext cx="17377584" cy="931286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C214"/>
        </a:solidFill>
        <a:effectLst/>
      </p:bgPr>
    </p:bg>
    <p:spTree>
      <p:nvGrpSpPr>
        <p:cNvPr id="1" name="Shape 328"/>
        <p:cNvGrpSpPr/>
        <p:nvPr/>
      </p:nvGrpSpPr>
      <p:grpSpPr>
        <a:xfrm>
          <a:off x="0" y="0"/>
          <a:ext cx="0" cy="0"/>
          <a:chOff x="0" y="0"/>
          <a:chExt cx="0" cy="0"/>
        </a:xfrm>
      </p:grpSpPr>
      <p:sp>
        <p:nvSpPr>
          <p:cNvPr id="329" name="Google Shape;329;p15"/>
          <p:cNvSpPr/>
          <p:nvPr/>
        </p:nvSpPr>
        <p:spPr>
          <a:xfrm>
            <a:off x="346986" y="2610808"/>
            <a:ext cx="6053814" cy="5860962"/>
          </a:xfrm>
          <a:custGeom>
            <a:avLst/>
            <a:gdLst/>
            <a:ahLst/>
            <a:cxnLst/>
            <a:rect l="l" t="t" r="r" b="b"/>
            <a:pathLst>
              <a:path w="8577653" h="8634564" extrusionOk="0">
                <a:moveTo>
                  <a:pt x="0" y="0"/>
                </a:moveTo>
                <a:lnTo>
                  <a:pt x="8577653" y="0"/>
                </a:lnTo>
                <a:lnTo>
                  <a:pt x="8577653" y="8634563"/>
                </a:lnTo>
                <a:lnTo>
                  <a:pt x="0" y="8634563"/>
                </a:lnTo>
                <a:lnTo>
                  <a:pt x="0" y="0"/>
                </a:lnTo>
                <a:close/>
              </a:path>
            </a:pathLst>
          </a:custGeom>
          <a:blipFill rotWithShape="1">
            <a:blip r:embed="rId3">
              <a:alphaModFix/>
            </a:blip>
            <a:stretch>
              <a:fillRect l="-44389" t="-330067" r="-327086" b="-38272"/>
            </a:stretch>
          </a:blipFill>
          <a:ln>
            <a:noFill/>
          </a:ln>
        </p:spPr>
        <p:txBody>
          <a:bodyPr/>
          <a:lstStyle/>
          <a:p>
            <a:endParaRPr lang="en-GB"/>
          </a:p>
        </p:txBody>
      </p:sp>
      <p:sp>
        <p:nvSpPr>
          <p:cNvPr id="330" name="Google Shape;330;p15"/>
          <p:cNvSpPr/>
          <p:nvPr/>
        </p:nvSpPr>
        <p:spPr>
          <a:xfrm>
            <a:off x="688944" y="756493"/>
            <a:ext cx="1815752" cy="66201"/>
          </a:xfrm>
          <a:custGeom>
            <a:avLst/>
            <a:gdLst/>
            <a:ahLst/>
            <a:cxnLst/>
            <a:rect l="l" t="t" r="r" b="b"/>
            <a:pathLst>
              <a:path w="1815752" h="66201" extrusionOk="0">
                <a:moveTo>
                  <a:pt x="0" y="0"/>
                </a:moveTo>
                <a:lnTo>
                  <a:pt x="1815753" y="0"/>
                </a:lnTo>
                <a:lnTo>
                  <a:pt x="1815753" y="66201"/>
                </a:lnTo>
                <a:lnTo>
                  <a:pt x="0" y="66201"/>
                </a:lnTo>
                <a:lnTo>
                  <a:pt x="0" y="0"/>
                </a:lnTo>
                <a:close/>
              </a:path>
            </a:pathLst>
          </a:custGeom>
          <a:blipFill rotWithShape="1">
            <a:blip r:embed="rId4">
              <a:alphaModFix/>
            </a:blip>
            <a:stretch>
              <a:fillRect t="-1321364" b="-1321364"/>
            </a:stretch>
          </a:blipFill>
          <a:ln>
            <a:noFill/>
          </a:ln>
        </p:spPr>
        <p:txBody>
          <a:bodyPr/>
          <a:lstStyle/>
          <a:p>
            <a:endParaRPr lang="en-GB"/>
          </a:p>
        </p:txBody>
      </p:sp>
      <p:sp>
        <p:nvSpPr>
          <p:cNvPr id="331" name="Google Shape;331;p15"/>
          <p:cNvSpPr/>
          <p:nvPr/>
        </p:nvSpPr>
        <p:spPr>
          <a:xfrm>
            <a:off x="14670445" y="202450"/>
            <a:ext cx="3519016" cy="2077357"/>
          </a:xfrm>
          <a:custGeom>
            <a:avLst/>
            <a:gdLst/>
            <a:ahLst/>
            <a:cxnLst/>
            <a:rect l="l" t="t" r="r" b="b"/>
            <a:pathLst>
              <a:path w="2550137" h="1653339" extrusionOk="0">
                <a:moveTo>
                  <a:pt x="0" y="0"/>
                </a:moveTo>
                <a:lnTo>
                  <a:pt x="2550136" y="0"/>
                </a:lnTo>
                <a:lnTo>
                  <a:pt x="2550136" y="1653339"/>
                </a:lnTo>
                <a:lnTo>
                  <a:pt x="0" y="1653339"/>
                </a:lnTo>
                <a:lnTo>
                  <a:pt x="0" y="0"/>
                </a:lnTo>
                <a:close/>
              </a:path>
            </a:pathLst>
          </a:custGeom>
          <a:blipFill rotWithShape="1">
            <a:blip r:embed="rId5">
              <a:alphaModFix/>
            </a:blip>
            <a:stretch>
              <a:fillRect/>
            </a:stretch>
          </a:blipFill>
          <a:ln>
            <a:noFill/>
          </a:ln>
        </p:spPr>
        <p:txBody>
          <a:bodyPr/>
          <a:lstStyle/>
          <a:p>
            <a:endParaRPr lang="en-GB"/>
          </a:p>
        </p:txBody>
      </p:sp>
      <p:grpSp>
        <p:nvGrpSpPr>
          <p:cNvPr id="332" name="Google Shape;332;p15"/>
          <p:cNvGrpSpPr/>
          <p:nvPr/>
        </p:nvGrpSpPr>
        <p:grpSpPr>
          <a:xfrm>
            <a:off x="-2723554" y="4121797"/>
            <a:ext cx="13727836" cy="2054269"/>
            <a:chOff x="-2480376" y="-989476"/>
            <a:chExt cx="18303782" cy="2739026"/>
          </a:xfrm>
        </p:grpSpPr>
        <p:sp>
          <p:nvSpPr>
            <p:cNvPr id="333" name="Google Shape;333;p15"/>
            <p:cNvSpPr txBox="1"/>
            <p:nvPr/>
          </p:nvSpPr>
          <p:spPr>
            <a:xfrm>
              <a:off x="-2480376" y="-989476"/>
              <a:ext cx="15823406" cy="209048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45"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EN HOE GAAT HET</a:t>
              </a:r>
            </a:p>
            <a:p>
              <a:pPr marL="0" marR="0" lvl="0" indent="0" algn="ctr" rtl="0">
                <a:lnSpc>
                  <a:spcPct val="120000"/>
                </a:lnSpc>
                <a:spcBef>
                  <a:spcPts val="0"/>
                </a:spcBef>
                <a:spcAft>
                  <a:spcPts val="0"/>
                </a:spcAft>
                <a:buNone/>
              </a:pPr>
              <a:r>
                <a:rPr lang="en-US" sz="4245"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IN NEDERLAND? </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34" name="Google Shape;334;p15"/>
            <p:cNvSpPr txBox="1"/>
            <p:nvPr/>
          </p:nvSpPr>
          <p:spPr>
            <a:xfrm>
              <a:off x="0" y="1283271"/>
              <a:ext cx="15823406" cy="466279"/>
            </a:xfrm>
            <a:prstGeom prst="rect">
              <a:avLst/>
            </a:prstGeom>
            <a:noFill/>
            <a:ln>
              <a:noFill/>
            </a:ln>
          </p:spPr>
          <p:txBody>
            <a:bodyPr spcFirstLastPara="1" wrap="square" lIns="0" tIns="0" rIns="0" bIns="0" anchor="t" anchorCtr="0">
              <a:spAutoFit/>
            </a:bodyPr>
            <a:lstStyle/>
            <a:p>
              <a:pPr marL="0" marR="0" lvl="0" indent="0" algn="ctr" rtl="0">
                <a:lnSpc>
                  <a:spcPct val="16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5" name="Google Shape;335;p15"/>
          <p:cNvSpPr txBox="1"/>
          <p:nvPr/>
        </p:nvSpPr>
        <p:spPr>
          <a:xfrm>
            <a:off x="-3400452" y="464726"/>
            <a:ext cx="10744789" cy="30482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36" name="Google Shape;336;p15"/>
          <p:cNvSpPr txBox="1"/>
          <p:nvPr/>
        </p:nvSpPr>
        <p:spPr>
          <a:xfrm>
            <a:off x="15764987" y="430074"/>
            <a:ext cx="1677583" cy="129266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VOLGENS </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40000"/>
              </a:lnSpc>
              <a:spcBef>
                <a:spcPts val="0"/>
              </a:spcBef>
              <a:spcAft>
                <a:spcPts val="0"/>
              </a:spcAft>
              <a:buNone/>
            </a:pPr>
            <a:r>
              <a:rPr lang="en-US" sz="2000"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EXPERTS </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40000"/>
              </a:lnSpc>
              <a:spcBef>
                <a:spcPts val="0"/>
              </a:spcBef>
              <a:spcAft>
                <a:spcPts val="0"/>
              </a:spcAft>
              <a:buNone/>
            </a:pPr>
            <a:r>
              <a:rPr lang="en-US" sz="2000"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VAN GREVIO</a:t>
            </a:r>
            <a:endParaRPr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brochure of a person sitting at a desk&#10;&#10;AI-generated content may be incorrect.">
            <a:extLst>
              <a:ext uri="{FF2B5EF4-FFF2-40B4-BE49-F238E27FC236}">
                <a16:creationId xmlns:a16="http://schemas.microsoft.com/office/drawing/2014/main" id="{6F6120D9-0494-BE46-7569-EB0BA86047F3}"/>
              </a:ext>
            </a:extLst>
          </p:cNvPr>
          <p:cNvPicPr>
            <a:picLocks noChangeAspect="1"/>
          </p:cNvPicPr>
          <p:nvPr/>
        </p:nvPicPr>
        <p:blipFill>
          <a:blip r:embed="rId6"/>
          <a:stretch>
            <a:fillRect/>
          </a:stretch>
        </p:blipFill>
        <p:spPr>
          <a:xfrm>
            <a:off x="6994416" y="0"/>
            <a:ext cx="7274347" cy="10287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344"/>
        <p:cNvGrpSpPr/>
        <p:nvPr/>
      </p:nvGrpSpPr>
      <p:grpSpPr>
        <a:xfrm>
          <a:off x="0" y="0"/>
          <a:ext cx="0" cy="0"/>
          <a:chOff x="0" y="0"/>
          <a:chExt cx="0" cy="0"/>
        </a:xfrm>
      </p:grpSpPr>
      <p:sp>
        <p:nvSpPr>
          <p:cNvPr id="345" name="Google Shape;345;p16"/>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 name="Google Shape;346;p16"/>
          <p:cNvGrpSpPr/>
          <p:nvPr/>
        </p:nvGrpSpPr>
        <p:grpSpPr>
          <a:xfrm>
            <a:off x="825844" y="1397871"/>
            <a:ext cx="16823801" cy="8354020"/>
            <a:chOff x="-1" y="-147549"/>
            <a:chExt cx="22431734" cy="11138692"/>
          </a:xfrm>
        </p:grpSpPr>
        <p:sp>
          <p:nvSpPr>
            <p:cNvPr id="347" name="Google Shape;347;p16"/>
            <p:cNvSpPr txBox="1"/>
            <p:nvPr/>
          </p:nvSpPr>
          <p:spPr>
            <a:xfrm>
              <a:off x="251576" y="-147549"/>
              <a:ext cx="22180157" cy="1939162"/>
            </a:xfrm>
            <a:prstGeom prst="rect">
              <a:avLst/>
            </a:prstGeom>
            <a:noFill/>
            <a:ln>
              <a:noFill/>
            </a:ln>
          </p:spPr>
          <p:txBody>
            <a:bodyPr spcFirstLastPara="1" wrap="square" lIns="0" tIns="0" rIns="0" bIns="0" anchor="t" anchorCtr="0">
              <a:spAutoFit/>
            </a:bodyPr>
            <a:lstStyle/>
            <a:p>
              <a:pPr marL="0" marR="0" lvl="0" indent="0" algn="l" rtl="0">
                <a:lnSpc>
                  <a:spcPct val="120018"/>
                </a:lnSpc>
                <a:spcBef>
                  <a:spcPts val="0"/>
                </a:spcBef>
                <a:spcAft>
                  <a:spcPts val="0"/>
                </a:spcAft>
                <a:buNone/>
              </a:pPr>
              <a:r>
                <a:rPr lang="en-US" sz="427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WAT GAAT ER GOED IN NEDERLAND?</a:t>
              </a:r>
            </a:p>
            <a:p>
              <a:pPr marL="0" marR="0" lvl="0" indent="0" algn="l" rtl="0">
                <a:lnSpc>
                  <a:spcPct val="120018"/>
                </a:lnSpc>
                <a:spcBef>
                  <a:spcPts val="0"/>
                </a:spcBef>
                <a:spcAft>
                  <a:spcPts val="0"/>
                </a:spcAft>
                <a:buNone/>
              </a:pPr>
              <a:r>
                <a:rPr lang="en-US" sz="3600"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GREVIO </a:t>
              </a:r>
              <a:r>
                <a:rPr lang="en-US" sz="3600"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constateert</a:t>
              </a:r>
              <a:r>
                <a:rPr lang="en-US" sz="3600"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 </a:t>
              </a:r>
              <a:r>
                <a:rPr lang="en-US" sz="3600"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vooruitgang</a:t>
              </a:r>
              <a:r>
                <a:rPr lang="en-US" sz="3600"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 op het </a:t>
              </a:r>
              <a:r>
                <a:rPr lang="en-US" sz="3600"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gebied</a:t>
              </a:r>
              <a:r>
                <a:rPr lang="en-US" sz="3600"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 van:</a:t>
              </a:r>
              <a:r>
                <a:rPr lang="en-US" sz="360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  </a:t>
              </a:r>
              <a:endParaRPr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348" name="Google Shape;348;p16"/>
            <p:cNvSpPr txBox="1"/>
            <p:nvPr/>
          </p:nvSpPr>
          <p:spPr>
            <a:xfrm>
              <a:off x="-1" y="2017576"/>
              <a:ext cx="21994662" cy="8973567"/>
            </a:xfrm>
            <a:prstGeom prst="rect">
              <a:avLst/>
            </a:prstGeom>
            <a:noFill/>
            <a:ln>
              <a:noFill/>
            </a:ln>
          </p:spPr>
          <p:txBody>
            <a:bodyPr spcFirstLastPara="1" wrap="square" lIns="0" tIns="0" rIns="0" bIns="0" anchor="t" anchorCtr="0">
              <a:spAutoFit/>
            </a:bodyPr>
            <a:lstStyle/>
            <a:p>
              <a:pPr marL="716677" marR="0" lvl="1" indent="-457200" algn="l" rtl="0">
                <a:lnSpc>
                  <a:spcPct val="140033"/>
                </a:lnSpc>
                <a:spcBef>
                  <a:spcPts val="0"/>
                </a:spcBef>
                <a:spcAft>
                  <a:spcPts val="0"/>
                </a:spcAft>
                <a:buClr>
                  <a:srgbClr val="035191"/>
                </a:buClr>
                <a:buSzPts val="2403"/>
                <a:buFont typeface="+mj-lt"/>
                <a:buAutoNum type="arabicParenR"/>
              </a:pP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Wetgeving</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 </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Nieuwe</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wet </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Seksuele</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Misdrijven</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(2024)</a:t>
              </a:r>
              <a:endParaRPr dirty="0">
                <a:latin typeface="Open Sans" panose="020B0606030504020204" pitchFamily="34" charset="0"/>
                <a:ea typeface="Open Sans" panose="020B0606030504020204" pitchFamily="34" charset="0"/>
                <a:cs typeface="Open Sans" panose="020B0606030504020204" pitchFamily="34" charset="0"/>
              </a:endParaRPr>
            </a:p>
            <a:p>
              <a:pPr marL="716677" marR="0" lvl="1" indent="-457200" algn="l" rtl="0">
                <a:lnSpc>
                  <a:spcPct val="140033"/>
                </a:lnSpc>
                <a:spcBef>
                  <a:spcPts val="0"/>
                </a:spcBef>
                <a:spcAft>
                  <a:spcPts val="0"/>
                </a:spcAft>
                <a:buClr>
                  <a:srgbClr val="035191"/>
                </a:buClr>
                <a:buSzPts val="2403"/>
                <a:buFont typeface="+mj-lt"/>
                <a:buAutoNum type="arabicParenR"/>
              </a:pP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Bewustwordingscampagnes</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 </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sterkere</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focus op </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preventie</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cultuurverandering</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Nationaal</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Actieprogramma</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Seksueel</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Grensoverschrijdend</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Gedrag</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en</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Seksueel</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Geweld</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a:t>
              </a:r>
              <a:endParaRPr sz="2403" dirty="0">
                <a:solidFill>
                  <a:srgbClr val="035191"/>
                </a:solidFill>
                <a:latin typeface="Open Sans" panose="020B0606030504020204" pitchFamily="34" charset="0"/>
                <a:ea typeface="Open Sans" panose="020B0606030504020204" pitchFamily="34" charset="0"/>
                <a:cs typeface="Open Sans" panose="020B0606030504020204" pitchFamily="34" charset="0"/>
              </a:endParaRPr>
            </a:p>
            <a:p>
              <a:pPr marL="716677" marR="0" lvl="1" indent="-457200" algn="l" rtl="0">
                <a:lnSpc>
                  <a:spcPct val="140033"/>
                </a:lnSpc>
                <a:spcBef>
                  <a:spcPts val="0"/>
                </a:spcBef>
                <a:spcAft>
                  <a:spcPts val="0"/>
                </a:spcAft>
                <a:buClr>
                  <a:srgbClr val="035191"/>
                </a:buClr>
                <a:buSzPts val="2403"/>
                <a:buFont typeface="+mj-lt"/>
                <a:buAutoNum type="arabicParenR"/>
              </a:pP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Aandacht</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voor</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digitale</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vormen</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van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geweld</a:t>
              </a:r>
              <a:endPar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endParaRPr>
            </a:p>
            <a:p>
              <a:pPr marL="716677" lvl="1" indent="-457200">
                <a:lnSpc>
                  <a:spcPct val="140033"/>
                </a:lnSpc>
                <a:buClr>
                  <a:srgbClr val="035191"/>
                </a:buClr>
                <a:buSzPts val="2403"/>
                <a:buFont typeface="+mj-lt"/>
                <a:buAutoNum type="arabicParenR"/>
              </a:pP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Meer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publieke</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aandacht</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voor</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seksueel</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geweld</a:t>
              </a:r>
              <a:endPar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endParaRPr>
            </a:p>
            <a:p>
              <a:pPr marL="716677" lvl="1" indent="-457200">
                <a:lnSpc>
                  <a:spcPct val="140033"/>
                </a:lnSpc>
                <a:buClr>
                  <a:srgbClr val="035191"/>
                </a:buClr>
                <a:buSzPts val="2403"/>
                <a:buFont typeface="+mj-lt"/>
                <a:buAutoNum type="arabicParenR"/>
              </a:pP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Actieplan</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Stop Femicide!</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716677" lvl="1" indent="-457200">
                <a:lnSpc>
                  <a:spcPct val="140033"/>
                </a:lnSpc>
                <a:buClr>
                  <a:srgbClr val="035191"/>
                </a:buClr>
                <a:buSzPts val="2403"/>
                <a:buFont typeface="+mj-lt"/>
                <a:buAutoNum type="arabicParenR"/>
              </a:pP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Begin van ‘gendered understanding’</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716677" marR="0" lvl="1" indent="-457200" algn="l" rtl="0">
                <a:lnSpc>
                  <a:spcPct val="140033"/>
                </a:lnSpc>
                <a:spcBef>
                  <a:spcPts val="0"/>
                </a:spcBef>
                <a:spcAft>
                  <a:spcPts val="0"/>
                </a:spcAft>
                <a:buClr>
                  <a:srgbClr val="035191"/>
                </a:buClr>
                <a:buSzPts val="2403"/>
                <a:buFont typeface="+mj-lt"/>
                <a:buAutoNum type="arabicParenR"/>
              </a:pP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Erkenning</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van </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intersectionaliteit</a:t>
              </a:r>
              <a:endPar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endParaRPr>
            </a:p>
            <a:p>
              <a:pPr marL="716677" marR="0" lvl="1" indent="-457200" algn="l" rtl="0">
                <a:lnSpc>
                  <a:spcPct val="140033"/>
                </a:lnSpc>
                <a:spcBef>
                  <a:spcPts val="0"/>
                </a:spcBef>
                <a:spcAft>
                  <a:spcPts val="0"/>
                </a:spcAft>
                <a:buClr>
                  <a:srgbClr val="035191"/>
                </a:buClr>
                <a:buSzPts val="2403"/>
                <a:buFont typeface="+mj-lt"/>
                <a:buAutoNum type="arabicParenR"/>
              </a:pP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Aandacht</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voor</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seksuele</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intimidatie</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in de sport</a:t>
              </a:r>
            </a:p>
            <a:p>
              <a:pPr marL="716677" marR="0" lvl="1" indent="-457200" algn="l" rtl="0">
                <a:lnSpc>
                  <a:spcPct val="140033"/>
                </a:lnSpc>
                <a:spcBef>
                  <a:spcPts val="0"/>
                </a:spcBef>
                <a:spcAft>
                  <a:spcPts val="0"/>
                </a:spcAft>
                <a:buClr>
                  <a:srgbClr val="035191"/>
                </a:buClr>
                <a:buSzPts val="2403"/>
                <a:buFont typeface="+mj-lt"/>
                <a:buAutoNum type="arabicParenR"/>
              </a:pP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Meer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preventieve</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aandacht</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in het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hoger</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onderwijs</a:t>
              </a:r>
              <a:endPar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endParaRPr>
            </a:p>
            <a:p>
              <a:pPr marL="716677" marR="0" lvl="1" indent="-457200" algn="l" rtl="0">
                <a:lnSpc>
                  <a:spcPct val="140033"/>
                </a:lnSpc>
                <a:spcBef>
                  <a:spcPts val="0"/>
                </a:spcBef>
                <a:spcAft>
                  <a:spcPts val="0"/>
                </a:spcAft>
                <a:buClr>
                  <a:srgbClr val="035191"/>
                </a:buClr>
                <a:buSzPts val="2403"/>
                <a:buFont typeface="+mj-lt"/>
                <a:buAutoNum type="arabicParenR"/>
              </a:pP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Samenwerking</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tussen</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instanties</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p>
            <a:p>
              <a:pPr marL="716677" marR="0" lvl="1" indent="-457200" algn="l" rtl="0">
                <a:lnSpc>
                  <a:spcPct val="140033"/>
                </a:lnSpc>
                <a:spcBef>
                  <a:spcPts val="0"/>
                </a:spcBef>
                <a:spcAft>
                  <a:spcPts val="0"/>
                </a:spcAft>
                <a:buClr>
                  <a:srgbClr val="035191"/>
                </a:buClr>
                <a:buSzPts val="2403"/>
                <a:buFont typeface="+mj-lt"/>
                <a:buAutoNum type="arabicParenR"/>
              </a:pP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Meer financiering</a:t>
              </a:r>
            </a:p>
            <a:p>
              <a:pPr marL="716677" lvl="1" indent="-457200">
                <a:lnSpc>
                  <a:spcPct val="140033"/>
                </a:lnSpc>
                <a:buClr>
                  <a:srgbClr val="035191"/>
                </a:buClr>
                <a:buSzPts val="2403"/>
                <a:buFont typeface="+mj-lt"/>
                <a:buAutoNum type="arabicParenR"/>
              </a:pP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Data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en</a:t>
              </a:r>
              <a:r>
                <a:rPr lang="en-US" sz="2403" dirty="0">
                  <a:solidFill>
                    <a:srgbClr val="035191"/>
                  </a:solidFill>
                  <a:latin typeface="Open Sans" panose="020B0606030504020204" pitchFamily="34" charset="0"/>
                  <a:ea typeface="Open Sans" panose="020B0606030504020204" pitchFamily="34" charset="0"/>
                  <a:cs typeface="Open Sans" panose="020B0606030504020204" pitchFamily="34" charset="0"/>
                </a:rPr>
                <a:t> monitoring - </a:t>
              </a:r>
              <a:r>
                <a:rPr lang="en-US" sz="24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m</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eer</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cijfers</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(data-</a:t>
              </a:r>
              <a:r>
                <a:rPr lang="en-US" sz="24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analyse</a:t>
              </a:r>
              <a:r>
                <a:rPr lang="en-US" sz="24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a:t>
              </a:r>
            </a:p>
          </p:txBody>
        </p:sp>
      </p:grpSp>
      <p:sp>
        <p:nvSpPr>
          <p:cNvPr id="349" name="Google Shape;349;p16"/>
          <p:cNvSpPr/>
          <p:nvPr/>
        </p:nvSpPr>
        <p:spPr>
          <a:xfrm>
            <a:off x="11956487" y="6090984"/>
            <a:ext cx="4482778" cy="3144465"/>
          </a:xfrm>
          <a:custGeom>
            <a:avLst/>
            <a:gdLst/>
            <a:ahLst/>
            <a:cxnLst/>
            <a:rect l="l" t="t" r="r" b="b"/>
            <a:pathLst>
              <a:path w="5878729" h="4589915" extrusionOk="0">
                <a:moveTo>
                  <a:pt x="0" y="0"/>
                </a:moveTo>
                <a:lnTo>
                  <a:pt x="5878729" y="0"/>
                </a:lnTo>
                <a:lnTo>
                  <a:pt x="5878729" y="4589916"/>
                </a:lnTo>
                <a:lnTo>
                  <a:pt x="0" y="4589916"/>
                </a:lnTo>
                <a:lnTo>
                  <a:pt x="0" y="0"/>
                </a:lnTo>
                <a:close/>
              </a:path>
            </a:pathLst>
          </a:custGeom>
          <a:blipFill rotWithShape="1">
            <a:blip r:embed="rId3">
              <a:alphaModFix/>
            </a:blip>
            <a:stretch>
              <a:fillRect l="-7569" r="-2521" b="-29693"/>
            </a:stretch>
          </a:blipFill>
          <a:ln>
            <a:noFill/>
          </a:ln>
        </p:spPr>
        <p:txBody>
          <a:bodyPr/>
          <a:lstStyle/>
          <a:p>
            <a:endParaRPr lang="en-GB"/>
          </a:p>
        </p:txBody>
      </p:sp>
      <p:sp>
        <p:nvSpPr>
          <p:cNvPr id="350" name="Google Shape;350;p16"/>
          <p:cNvSpPr/>
          <p:nvPr/>
        </p:nvSpPr>
        <p:spPr>
          <a:xfrm rot="5400000">
            <a:off x="12444145" y="5145645"/>
            <a:ext cx="3610978" cy="5000639"/>
          </a:xfrm>
          <a:custGeom>
            <a:avLst/>
            <a:gdLst/>
            <a:ahLst/>
            <a:cxnLst/>
            <a:rect l="l" t="t" r="r" b="b"/>
            <a:pathLst>
              <a:path w="5270874" h="6557853" extrusionOk="0">
                <a:moveTo>
                  <a:pt x="0" y="0"/>
                </a:moveTo>
                <a:lnTo>
                  <a:pt x="5270875" y="0"/>
                </a:lnTo>
                <a:lnTo>
                  <a:pt x="5270875" y="6557853"/>
                </a:lnTo>
                <a:lnTo>
                  <a:pt x="0" y="6557853"/>
                </a:lnTo>
                <a:lnTo>
                  <a:pt x="0" y="0"/>
                </a:lnTo>
                <a:close/>
              </a:path>
            </a:pathLst>
          </a:custGeom>
          <a:blipFill rotWithShape="1">
            <a:blip r:embed="rId4">
              <a:alphaModFix/>
            </a:blip>
            <a:stretch>
              <a:fillRect/>
            </a:stretch>
          </a:blipFill>
          <a:ln>
            <a:noFill/>
          </a:ln>
        </p:spPr>
        <p:txBody>
          <a:bodyPr/>
          <a:lstStyle/>
          <a:p>
            <a:endParaRPr lang="en-GB" dirty="0"/>
          </a:p>
        </p:txBody>
      </p:sp>
      <p:sp>
        <p:nvSpPr>
          <p:cNvPr id="351" name="Google Shape;351;p16"/>
          <p:cNvSpPr txBox="1"/>
          <p:nvPr/>
        </p:nvSpPr>
        <p:spPr>
          <a:xfrm>
            <a:off x="1028700" y="827595"/>
            <a:ext cx="6509742" cy="23373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Arial"/>
                <a:ea typeface="Arial"/>
                <a:cs typeface="Arial"/>
                <a:sym typeface="Arial"/>
              </a:rPr>
              <a:t>HET VERDRAG VAN ISTANBUL </a:t>
            </a:r>
            <a:endParaRPr dirty="0"/>
          </a:p>
        </p:txBody>
      </p:sp>
      <p:sp>
        <p:nvSpPr>
          <p:cNvPr id="352" name="Google Shape;352;p16"/>
          <p:cNvSpPr/>
          <p:nvPr/>
        </p:nvSpPr>
        <p:spPr>
          <a:xfrm>
            <a:off x="1028700" y="111938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5">
              <a:alphaModFix/>
            </a:blip>
            <a:stretch>
              <a:fillRect t="-1321364" b="-1321364"/>
            </a:stretch>
          </a:blipFill>
          <a:ln>
            <a:noFill/>
          </a:ln>
        </p:spPr>
        <p:txBody>
          <a:body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360"/>
        <p:cNvGrpSpPr/>
        <p:nvPr/>
      </p:nvGrpSpPr>
      <p:grpSpPr>
        <a:xfrm>
          <a:off x="0" y="0"/>
          <a:ext cx="0" cy="0"/>
          <a:chOff x="0" y="0"/>
          <a:chExt cx="0" cy="0"/>
        </a:xfrm>
      </p:grpSpPr>
      <p:sp>
        <p:nvSpPr>
          <p:cNvPr id="361" name="Google Shape;361;p17"/>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7"/>
          <p:cNvSpPr txBox="1"/>
          <p:nvPr/>
        </p:nvSpPr>
        <p:spPr>
          <a:xfrm>
            <a:off x="1028700" y="1000125"/>
            <a:ext cx="6509742" cy="23373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Arial"/>
                <a:ea typeface="Arial"/>
                <a:cs typeface="Arial"/>
                <a:sym typeface="Arial"/>
              </a:rPr>
              <a:t>HET VERDRAG VAN ISTANBUL </a:t>
            </a:r>
            <a:endParaRPr dirty="0"/>
          </a:p>
        </p:txBody>
      </p:sp>
      <p:sp>
        <p:nvSpPr>
          <p:cNvPr id="363" name="Google Shape;363;p17"/>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3">
              <a:alphaModFix/>
            </a:blip>
            <a:stretch>
              <a:fillRect t="-1321364" b="-1321364"/>
            </a:stretch>
          </a:blipFill>
          <a:ln>
            <a:noFill/>
          </a:ln>
        </p:spPr>
        <p:txBody>
          <a:bodyPr/>
          <a:lstStyle/>
          <a:p>
            <a:endParaRPr lang="en-GB"/>
          </a:p>
        </p:txBody>
      </p:sp>
      <p:sp>
        <p:nvSpPr>
          <p:cNvPr id="364" name="Google Shape;364;p17"/>
          <p:cNvSpPr/>
          <p:nvPr/>
        </p:nvSpPr>
        <p:spPr>
          <a:xfrm>
            <a:off x="8681647" y="1028700"/>
            <a:ext cx="8577653" cy="8634564"/>
          </a:xfrm>
          <a:custGeom>
            <a:avLst/>
            <a:gdLst/>
            <a:ahLst/>
            <a:cxnLst/>
            <a:rect l="l" t="t" r="r" b="b"/>
            <a:pathLst>
              <a:path w="8577653" h="8634564" extrusionOk="0">
                <a:moveTo>
                  <a:pt x="0" y="0"/>
                </a:moveTo>
                <a:lnTo>
                  <a:pt x="8577653" y="0"/>
                </a:lnTo>
                <a:lnTo>
                  <a:pt x="8577653" y="8634564"/>
                </a:lnTo>
                <a:lnTo>
                  <a:pt x="0" y="8634564"/>
                </a:lnTo>
                <a:lnTo>
                  <a:pt x="0" y="0"/>
                </a:lnTo>
                <a:close/>
              </a:path>
            </a:pathLst>
          </a:custGeom>
          <a:blipFill rotWithShape="1">
            <a:blip r:embed="rId4">
              <a:alphaModFix/>
            </a:blip>
            <a:stretch>
              <a:fillRect l="-44394" t="-330098" r="-327081" b="-38285"/>
            </a:stretch>
          </a:blipFill>
          <a:ln>
            <a:noFill/>
          </a:ln>
        </p:spPr>
        <p:txBody>
          <a:bodyPr/>
          <a:lstStyle/>
          <a:p>
            <a:endParaRPr lang="en-GB"/>
          </a:p>
        </p:txBody>
      </p:sp>
      <p:grpSp>
        <p:nvGrpSpPr>
          <p:cNvPr id="365" name="Google Shape;365;p17"/>
          <p:cNvGrpSpPr/>
          <p:nvPr/>
        </p:nvGrpSpPr>
        <p:grpSpPr>
          <a:xfrm>
            <a:off x="621044" y="1713449"/>
            <a:ext cx="17045854" cy="8891831"/>
            <a:chOff x="-481330" y="-9525"/>
            <a:chExt cx="20126153" cy="11855777"/>
          </a:xfrm>
        </p:grpSpPr>
        <p:sp>
          <p:nvSpPr>
            <p:cNvPr id="366" name="Google Shape;366;p17"/>
            <p:cNvSpPr txBox="1"/>
            <p:nvPr/>
          </p:nvSpPr>
          <p:spPr>
            <a:xfrm>
              <a:off x="0" y="-9525"/>
              <a:ext cx="19644823" cy="1114664"/>
            </a:xfrm>
            <a:prstGeom prst="rect">
              <a:avLst/>
            </a:prstGeom>
            <a:noFill/>
            <a:ln>
              <a:noFill/>
            </a:ln>
          </p:spPr>
          <p:txBody>
            <a:bodyPr spcFirstLastPara="1" wrap="square" lIns="0" tIns="0" rIns="0" bIns="0" anchor="t" anchorCtr="0">
              <a:spAutoFit/>
            </a:bodyPr>
            <a:lstStyle/>
            <a:p>
              <a:pPr marL="0" marR="0" lvl="0" indent="0" algn="l" rtl="0">
                <a:lnSpc>
                  <a:spcPct val="120013"/>
                </a:lnSpc>
                <a:spcBef>
                  <a:spcPts val="0"/>
                </a:spcBef>
                <a:spcAft>
                  <a:spcPts val="0"/>
                </a:spcAft>
                <a:buNone/>
              </a:pPr>
              <a:r>
                <a:rPr lang="en-US" sz="4527"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WAT ZIJN DE AANDACHTSPUNTEN VOOR NEDERLAND?  </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67" name="Google Shape;367;p17"/>
            <p:cNvSpPr txBox="1"/>
            <p:nvPr/>
          </p:nvSpPr>
          <p:spPr>
            <a:xfrm>
              <a:off x="-481330" y="1350214"/>
              <a:ext cx="19644901" cy="10496038"/>
            </a:xfrm>
            <a:prstGeom prst="rect">
              <a:avLst/>
            </a:prstGeom>
            <a:noFill/>
            <a:ln>
              <a:noFill/>
            </a:ln>
          </p:spPr>
          <p:txBody>
            <a:bodyPr spcFirstLastPara="1" wrap="square" lIns="0" tIns="0" rIns="0" bIns="0" anchor="t" anchorCtr="0">
              <a:spAutoFit/>
            </a:bodyPr>
            <a:lstStyle/>
            <a:p>
              <a:pPr marL="806194" marR="0" lvl="1" indent="-514350" algn="l" rtl="0">
                <a:lnSpc>
                  <a:spcPct val="139992"/>
                </a:lnSpc>
                <a:spcBef>
                  <a:spcPts val="0"/>
                </a:spcBef>
                <a:spcAft>
                  <a:spcPts val="0"/>
                </a:spcAft>
                <a:buClr>
                  <a:srgbClr val="035191"/>
                </a:buClr>
                <a:buSzPts val="2703"/>
                <a:buFont typeface="+mj-lt"/>
                <a:buAutoNum type="arabicParenR"/>
              </a:pP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Gebrek</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aan</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genderperspectief</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in het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beleid</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te</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genderneutraal</a:t>
              </a:r>
              <a:endParaRPr dirty="0">
                <a:latin typeface="Open Sans" panose="020B0606030504020204" pitchFamily="34" charset="0"/>
                <a:ea typeface="Open Sans" panose="020B0606030504020204" pitchFamily="34" charset="0"/>
                <a:cs typeface="Open Sans" panose="020B0606030504020204" pitchFamily="34" charset="0"/>
              </a:endParaRPr>
            </a:p>
            <a:p>
              <a:pPr marL="806194" marR="0" lvl="1" indent="-514350" algn="l" rtl="0">
                <a:lnSpc>
                  <a:spcPct val="139992"/>
                </a:lnSpc>
                <a:spcBef>
                  <a:spcPts val="0"/>
                </a:spcBef>
                <a:spcAft>
                  <a:spcPts val="0"/>
                </a:spcAft>
                <a:buClr>
                  <a:srgbClr val="035191"/>
                </a:buClr>
                <a:buSzPts val="2703"/>
                <a:buFont typeface="+mj-lt"/>
                <a:buAutoNum type="arabicParenR"/>
              </a:pP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Versnipperd</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beleid</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gebrekkige</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coördinatie</a:t>
              </a:r>
              <a:endParaRPr dirty="0">
                <a:latin typeface="Open Sans" panose="020B0606030504020204" pitchFamily="34" charset="0"/>
                <a:ea typeface="Open Sans" panose="020B0606030504020204" pitchFamily="34" charset="0"/>
                <a:cs typeface="Open Sans" panose="020B0606030504020204" pitchFamily="34" charset="0"/>
              </a:endParaRPr>
            </a:p>
            <a:p>
              <a:pPr marL="806194" marR="0" lvl="1" indent="-514350" algn="l" rtl="0">
                <a:lnSpc>
                  <a:spcPct val="139992"/>
                </a:lnSpc>
                <a:spcBef>
                  <a:spcPts val="0"/>
                </a:spcBef>
                <a:spcAft>
                  <a:spcPts val="0"/>
                </a:spcAft>
                <a:buClr>
                  <a:srgbClr val="035191"/>
                </a:buClr>
                <a:buSzPts val="2703"/>
                <a:buFont typeface="+mj-lt"/>
                <a:buAutoNum type="arabicParenR"/>
              </a:pP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Behoefte</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aan</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betere</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samenwerking</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tussen</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zorg</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veiligheid</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806194" marR="0" lvl="1" indent="-514350" algn="l" rtl="0">
                <a:lnSpc>
                  <a:spcPct val="139992"/>
                </a:lnSpc>
                <a:spcBef>
                  <a:spcPts val="0"/>
                </a:spcBef>
                <a:spcAft>
                  <a:spcPts val="0"/>
                </a:spcAft>
                <a:buClr>
                  <a:srgbClr val="035191"/>
                </a:buClr>
                <a:buSzPts val="2703"/>
                <a:buFont typeface="+mj-lt"/>
                <a:buAutoNum type="arabicParenR"/>
              </a:pP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Onvoldoende</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structurele</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financiering</a:t>
              </a:r>
              <a:endParaRPr dirty="0">
                <a:latin typeface="Open Sans" panose="020B0606030504020204" pitchFamily="34" charset="0"/>
                <a:ea typeface="Open Sans" panose="020B0606030504020204" pitchFamily="34" charset="0"/>
                <a:cs typeface="Open Sans" panose="020B0606030504020204" pitchFamily="34" charset="0"/>
              </a:endParaRPr>
            </a:p>
            <a:p>
              <a:pPr marL="806194" marR="0" lvl="1" indent="-514350" algn="l" rtl="0">
                <a:lnSpc>
                  <a:spcPct val="139992"/>
                </a:lnSpc>
                <a:spcBef>
                  <a:spcPts val="0"/>
                </a:spcBef>
                <a:spcAft>
                  <a:spcPts val="0"/>
                </a:spcAft>
                <a:buClr>
                  <a:srgbClr val="035191"/>
                </a:buClr>
                <a:buSzPts val="2703"/>
                <a:buFont typeface="+mj-lt"/>
                <a:buAutoNum type="arabicParenR"/>
              </a:pPr>
              <a:r>
                <a:rPr lang="nl-NL" sz="2703" dirty="0">
                  <a:solidFill>
                    <a:srgbClr val="035191"/>
                  </a:solidFill>
                  <a:latin typeface="Open Sans" panose="020B0606030504020204" pitchFamily="34" charset="0"/>
                  <a:ea typeface="Open Sans" panose="020B0606030504020204" pitchFamily="34" charset="0"/>
                  <a:cs typeface="Open Sans" panose="020B0606030504020204" pitchFamily="34" charset="0"/>
                </a:rPr>
                <a:t>Meer verplichte seksuele en relationele vorming met nadruk op toestemming, respect en gelijkheid </a:t>
              </a:r>
            </a:p>
            <a:p>
              <a:pPr marL="806194" marR="0" lvl="1" indent="-514350" algn="l" rtl="0">
                <a:lnSpc>
                  <a:spcPct val="139992"/>
                </a:lnSpc>
                <a:spcBef>
                  <a:spcPts val="0"/>
                </a:spcBef>
                <a:spcAft>
                  <a:spcPts val="0"/>
                </a:spcAft>
                <a:buClr>
                  <a:srgbClr val="035191"/>
                </a:buClr>
                <a:buSzPts val="2703"/>
                <a:buFont typeface="+mj-lt"/>
                <a:buAutoNum type="arabicParenR"/>
              </a:pP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Te</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beperkte</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opvang</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slachtoffers</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te</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weinig</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specialistische</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ondersteuning</a:t>
              </a:r>
              <a:endParaRPr dirty="0">
                <a:latin typeface="Open Sans" panose="020B0606030504020204" pitchFamily="34" charset="0"/>
                <a:ea typeface="Open Sans" panose="020B0606030504020204" pitchFamily="34" charset="0"/>
                <a:cs typeface="Open Sans" panose="020B0606030504020204" pitchFamily="34" charset="0"/>
              </a:endParaRPr>
            </a:p>
            <a:p>
              <a:pPr marL="806194" marR="0" lvl="1" indent="-514350" algn="l" rtl="0">
                <a:lnSpc>
                  <a:spcPct val="139992"/>
                </a:lnSpc>
                <a:spcBef>
                  <a:spcPts val="0"/>
                </a:spcBef>
                <a:spcAft>
                  <a:spcPts val="0"/>
                </a:spcAft>
                <a:buClr>
                  <a:srgbClr val="035191"/>
                </a:buClr>
                <a:buSzPts val="2703"/>
                <a:buFont typeface="+mj-lt"/>
                <a:buAutoNum type="arabicParenR"/>
              </a:pP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Beperkte</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bescherming</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te</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hoge</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drempels</a:t>
              </a:r>
              <a:endParaRPr dirty="0">
                <a:latin typeface="Open Sans" panose="020B0606030504020204" pitchFamily="34" charset="0"/>
                <a:ea typeface="Open Sans" panose="020B0606030504020204" pitchFamily="34" charset="0"/>
                <a:cs typeface="Open Sans" panose="020B0606030504020204" pitchFamily="34" charset="0"/>
              </a:endParaRPr>
            </a:p>
            <a:p>
              <a:pPr marL="806194" marR="0" lvl="1" indent="-514350" algn="l" rtl="0">
                <a:lnSpc>
                  <a:spcPct val="139992"/>
                </a:lnSpc>
                <a:spcBef>
                  <a:spcPts val="0"/>
                </a:spcBef>
                <a:spcAft>
                  <a:spcPts val="0"/>
                </a:spcAft>
                <a:buClr>
                  <a:srgbClr val="035191"/>
                </a:buClr>
                <a:buSzPts val="2703"/>
                <a:buFont typeface="+mj-lt"/>
                <a:buAutoNum type="arabicParenR"/>
              </a:pP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Een</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uniform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landelijk</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informatiesysteem</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is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nodig</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politie</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justitie</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zorg</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a:t>
              </a:r>
              <a:r>
                <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3"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hulpverlening</a:t>
              </a:r>
              <a:endParaRPr lang="en-US"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endParaRPr>
            </a:p>
            <a:p>
              <a:pPr marL="806194" marR="0" lvl="1" indent="-514350" algn="l" rtl="0">
                <a:lnSpc>
                  <a:spcPct val="139992"/>
                </a:lnSpc>
                <a:spcBef>
                  <a:spcPts val="0"/>
                </a:spcBef>
                <a:spcAft>
                  <a:spcPts val="0"/>
                </a:spcAft>
                <a:buClr>
                  <a:srgbClr val="035191"/>
                </a:buClr>
                <a:buSzPts val="2703"/>
                <a:buFont typeface="+mj-lt"/>
                <a:buAutoNum type="arabicParenR"/>
              </a:pPr>
              <a:r>
                <a:rPr lang="nl-NL" sz="2703" dirty="0">
                  <a:solidFill>
                    <a:srgbClr val="035191"/>
                  </a:solidFill>
                  <a:latin typeface="Open Sans" panose="020B0606030504020204" pitchFamily="34" charset="0"/>
                  <a:ea typeface="Open Sans" panose="020B0606030504020204" pitchFamily="34" charset="0"/>
                  <a:cs typeface="Open Sans" panose="020B0606030504020204" pitchFamily="34" charset="0"/>
                </a:rPr>
                <a:t>Genderbewustzijn onder professionals vergroten en methodiek van aanpak herzien</a:t>
              </a:r>
              <a:endParaRPr lang="en-US" sz="2703" dirty="0">
                <a:solidFill>
                  <a:srgbClr val="035191"/>
                </a:solidFill>
                <a:latin typeface="Open Sans" panose="020B0606030504020204" pitchFamily="34" charset="0"/>
                <a:ea typeface="Open Sans" panose="020B0606030504020204" pitchFamily="34" charset="0"/>
                <a:cs typeface="Open Sans" panose="020B0606030504020204" pitchFamily="34" charset="0"/>
              </a:endParaRPr>
            </a:p>
            <a:p>
              <a:pPr marL="806194" marR="0" lvl="1" indent="-514350" algn="l" rtl="0">
                <a:lnSpc>
                  <a:spcPct val="139992"/>
                </a:lnSpc>
                <a:spcBef>
                  <a:spcPts val="0"/>
                </a:spcBef>
                <a:spcAft>
                  <a:spcPts val="0"/>
                </a:spcAft>
                <a:buClr>
                  <a:srgbClr val="035191"/>
                </a:buClr>
                <a:buSzPts val="2703"/>
                <a:buFont typeface="+mj-lt"/>
                <a:buAutoNum type="arabicParenR"/>
              </a:pPr>
              <a:r>
                <a:rPr lang="en-US" sz="27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Verbetering</a:t>
              </a:r>
              <a:r>
                <a:rPr lang="en-US" sz="2703" dirty="0">
                  <a:solidFill>
                    <a:srgbClr val="035191"/>
                  </a:solidFill>
                  <a:latin typeface="Open Sans" panose="020B0606030504020204" pitchFamily="34" charset="0"/>
                  <a:ea typeface="Open Sans" panose="020B0606030504020204" pitchFamily="34" charset="0"/>
                  <a:cs typeface="Open Sans" panose="020B0606030504020204" pitchFamily="34" charset="0"/>
                </a:rPr>
                <a:t> van </a:t>
              </a:r>
              <a:r>
                <a:rPr lang="en-US" sz="27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aanpak</a:t>
              </a:r>
              <a:r>
                <a:rPr lang="en-US" sz="27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7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daders</a:t>
              </a:r>
              <a:r>
                <a:rPr lang="en-US" sz="2703" dirty="0">
                  <a:solidFill>
                    <a:srgbClr val="035191"/>
                  </a:solidFill>
                  <a:latin typeface="Open Sans" panose="020B0606030504020204" pitchFamily="34" charset="0"/>
                  <a:ea typeface="Open Sans" panose="020B0606030504020204" pitchFamily="34" charset="0"/>
                  <a:cs typeface="Open Sans" panose="020B0606030504020204" pitchFamily="34" charset="0"/>
                </a:rPr>
                <a:t> is </a:t>
              </a:r>
              <a:r>
                <a:rPr lang="en-US" sz="27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nodig</a:t>
              </a:r>
              <a:endParaRPr dirty="0">
                <a:latin typeface="Open Sans" panose="020B0606030504020204" pitchFamily="34" charset="0"/>
                <a:ea typeface="Open Sans" panose="020B0606030504020204" pitchFamily="34" charset="0"/>
                <a:cs typeface="Open Sans" panose="020B0606030504020204" pitchFamily="34" charset="0"/>
              </a:endParaRPr>
            </a:p>
            <a:p>
              <a:pPr marL="806194" marR="0" lvl="1" indent="-514350" algn="l" rtl="0">
                <a:lnSpc>
                  <a:spcPct val="139992"/>
                </a:lnSpc>
                <a:spcBef>
                  <a:spcPts val="0"/>
                </a:spcBef>
                <a:spcAft>
                  <a:spcPts val="0"/>
                </a:spcAft>
                <a:buClr>
                  <a:srgbClr val="035191"/>
                </a:buClr>
                <a:buSzPts val="2703"/>
                <a:buFont typeface="+mj-lt"/>
                <a:buAutoNum type="arabicParenR"/>
              </a:pPr>
              <a:r>
                <a:rPr lang="en-US" sz="27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Specifieke</a:t>
              </a:r>
              <a:r>
                <a:rPr lang="en-US" sz="27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7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groepen</a:t>
              </a:r>
              <a:r>
                <a:rPr lang="en-US" sz="27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7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blijven</a:t>
              </a:r>
              <a:r>
                <a:rPr lang="en-US" sz="27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7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buiten</a:t>
              </a:r>
              <a:r>
                <a:rPr lang="en-US" sz="2703"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703"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beeld</a:t>
              </a:r>
              <a:endParaRPr lang="en-US" sz="2703" dirty="0">
                <a:solidFill>
                  <a:srgbClr val="035191"/>
                </a:solidFill>
                <a:latin typeface="Open Sans" panose="020B0606030504020204" pitchFamily="34" charset="0"/>
                <a:ea typeface="Open Sans" panose="020B0606030504020204" pitchFamily="34" charset="0"/>
                <a:cs typeface="Open Sans" panose="020B0606030504020204" pitchFamily="34" charset="0"/>
              </a:endParaRPr>
            </a:p>
            <a:p>
              <a:pPr marL="806194" lvl="1" indent="-514350">
                <a:lnSpc>
                  <a:spcPct val="139992"/>
                </a:lnSpc>
                <a:buClr>
                  <a:srgbClr val="035191"/>
                </a:buClr>
                <a:buSzPts val="2703"/>
                <a:buFont typeface="+mj-lt"/>
                <a:buAutoNum type="arabicParenR"/>
              </a:pPr>
              <a:r>
                <a:rPr lang="nl-NL" sz="2703" dirty="0">
                  <a:solidFill>
                    <a:srgbClr val="035191"/>
                  </a:solidFill>
                  <a:latin typeface="Open Sans" panose="020B0606030504020204" pitchFamily="34" charset="0"/>
                  <a:ea typeface="Open Sans" panose="020B0606030504020204" pitchFamily="34" charset="0"/>
                  <a:cs typeface="Open Sans" panose="020B0606030504020204" pitchFamily="34" charset="0"/>
                </a:rPr>
                <a:t>Dataverzameling en monitoring nog onvoldoende</a:t>
              </a:r>
            </a:p>
            <a:p>
              <a:pPr marL="806194" marR="0" lvl="1" indent="-514350" algn="l" rtl="0">
                <a:lnSpc>
                  <a:spcPct val="139992"/>
                </a:lnSpc>
                <a:spcBef>
                  <a:spcPts val="0"/>
                </a:spcBef>
                <a:spcAft>
                  <a:spcPts val="0"/>
                </a:spcAft>
                <a:buClr>
                  <a:srgbClr val="035191"/>
                </a:buClr>
                <a:buSzPts val="2703"/>
                <a:buFont typeface="+mj-lt"/>
                <a:buAutoNum type="arabicParenR"/>
              </a:pP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39992"/>
                </a:lnSpc>
                <a:spcBef>
                  <a:spcPts val="0"/>
                </a:spcBef>
                <a:spcAft>
                  <a:spcPts val="0"/>
                </a:spcAft>
                <a:buNone/>
              </a:pPr>
              <a:endParaRPr sz="2703"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pSp>
      <p:pic>
        <p:nvPicPr>
          <p:cNvPr id="8" name="Picture 7" descr="A purple arrow pointing to the right&#10;&#10;AI-generated content may be incorrect.">
            <a:extLst>
              <a:ext uri="{FF2B5EF4-FFF2-40B4-BE49-F238E27FC236}">
                <a16:creationId xmlns:a16="http://schemas.microsoft.com/office/drawing/2014/main" id="{ADBA1058-969C-6727-09AF-C6E651F2D876}"/>
              </a:ext>
            </a:extLst>
          </p:cNvPr>
          <p:cNvPicPr>
            <a:picLocks noChangeAspect="1"/>
          </p:cNvPicPr>
          <p:nvPr/>
        </p:nvPicPr>
        <p:blipFill>
          <a:blip r:embed="rId5"/>
          <a:stretch>
            <a:fillRect/>
          </a:stretch>
        </p:blipFill>
        <p:spPr>
          <a:xfrm rot="11562208">
            <a:off x="11540661" y="2473302"/>
            <a:ext cx="2859624" cy="190641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9"/>
          <p:cNvSpPr/>
          <p:nvPr/>
        </p:nvSpPr>
        <p:spPr>
          <a:xfrm>
            <a:off x="455209" y="487069"/>
            <a:ext cx="17377583" cy="9312861"/>
          </a:xfrm>
          <a:prstGeom prst="rect">
            <a:avLst/>
          </a:prstGeom>
          <a:solidFill>
            <a:srgbClr val="FFC1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9"/>
          <p:cNvSpPr txBox="1"/>
          <p:nvPr/>
        </p:nvSpPr>
        <p:spPr>
          <a:xfrm>
            <a:off x="10392792" y="2696982"/>
            <a:ext cx="6281918" cy="581025"/>
          </a:xfrm>
          <a:prstGeom prst="rect">
            <a:avLst/>
          </a:prstGeom>
          <a:noFill/>
          <a:ln>
            <a:noFill/>
          </a:ln>
        </p:spPr>
        <p:txBody>
          <a:bodyPr spcFirstLastPara="1" wrap="square" lIns="0" tIns="0" rIns="0" bIns="0" anchor="t" anchorCtr="0">
            <a:spAutoFit/>
          </a:bodyPr>
          <a:lstStyle/>
          <a:p>
            <a:pPr marL="0" marR="0" lvl="0" indent="0" algn="just" rtl="0">
              <a:lnSpc>
                <a:spcPct val="120010"/>
              </a:lnSpc>
              <a:spcBef>
                <a:spcPts val="0"/>
              </a:spcBef>
              <a:spcAft>
                <a:spcPts val="0"/>
              </a:spcAft>
              <a:buNone/>
            </a:pPr>
            <a:r>
              <a:rPr lang="en-US" sz="3843" b="0" i="0" u="none" strike="noStrike" cap="none">
                <a:solidFill>
                  <a:srgbClr val="F5FBF6"/>
                </a:solidFill>
                <a:latin typeface="League Spartan"/>
                <a:ea typeface="League Spartan"/>
                <a:cs typeface="League Spartan"/>
                <a:sym typeface="League Spartan"/>
              </a:rPr>
              <a:t>NGO’S IN HET VERDRAG </a:t>
            </a:r>
            <a:endParaRPr/>
          </a:p>
        </p:txBody>
      </p:sp>
      <p:sp>
        <p:nvSpPr>
          <p:cNvPr id="393" name="Google Shape;393;p19"/>
          <p:cNvSpPr txBox="1"/>
          <p:nvPr/>
        </p:nvSpPr>
        <p:spPr>
          <a:xfrm>
            <a:off x="10333295" y="3947602"/>
            <a:ext cx="7025635" cy="5632311"/>
          </a:xfrm>
          <a:prstGeom prst="rect">
            <a:avLst/>
          </a:prstGeom>
          <a:noFill/>
          <a:ln>
            <a:noFill/>
          </a:ln>
        </p:spPr>
        <p:txBody>
          <a:bodyPr spcFirstLastPara="1" wrap="square" lIns="0" tIns="0" rIns="0" bIns="0" anchor="t" anchorCtr="0">
            <a:spAutoFit/>
          </a:bodyPr>
          <a:lstStyle/>
          <a:p>
            <a:pPr marL="578377" marR="0" lvl="1" indent="-342900" algn="l" rtl="0">
              <a:lnSpc>
                <a:spcPct val="139981"/>
              </a:lnSpc>
              <a:spcBef>
                <a:spcPts val="0"/>
              </a:spcBef>
              <a:spcAft>
                <a:spcPts val="0"/>
              </a:spcAft>
              <a:buClr>
                <a:srgbClr val="035191"/>
              </a:buClr>
              <a:buSzPts val="2181"/>
              <a:buFont typeface="Arial" panose="020B0604020202020204" pitchFamily="34" charset="0"/>
              <a:buChar char="•"/>
            </a:pPr>
            <a:r>
              <a:rPr lang="en-US" sz="2800" b="0" i="0" u="none" strike="noStrike" cap="none" dirty="0">
                <a:solidFill>
                  <a:srgbClr val="035191"/>
                </a:solidFill>
                <a:latin typeface="Arial"/>
                <a:ea typeface="Arial"/>
                <a:cs typeface="Arial"/>
                <a:sym typeface="Arial"/>
              </a:rPr>
              <a:t>NGO’s </a:t>
            </a:r>
            <a:r>
              <a:rPr lang="en-US" sz="2800" b="0" i="0" u="none" strike="noStrike" cap="none" dirty="0" err="1">
                <a:solidFill>
                  <a:srgbClr val="035191"/>
                </a:solidFill>
                <a:latin typeface="Arial"/>
                <a:ea typeface="Arial"/>
                <a:cs typeface="Arial"/>
                <a:sym typeface="Arial"/>
              </a:rPr>
              <a:t>zijn</a:t>
            </a:r>
            <a:r>
              <a:rPr lang="en-US" sz="2800" b="0" i="0" u="none" strike="noStrike" cap="none" dirty="0">
                <a:solidFill>
                  <a:srgbClr val="035191"/>
                </a:solidFill>
                <a:latin typeface="Arial"/>
                <a:ea typeface="Arial"/>
                <a:cs typeface="Arial"/>
                <a:sym typeface="Arial"/>
              </a:rPr>
              <a:t> </a:t>
            </a:r>
            <a:r>
              <a:rPr lang="en-US" sz="2800" b="0" i="0" u="none" strike="noStrike" cap="none" dirty="0" err="1">
                <a:solidFill>
                  <a:srgbClr val="035191"/>
                </a:solidFill>
                <a:latin typeface="Arial"/>
                <a:ea typeface="Arial"/>
                <a:cs typeface="Arial"/>
                <a:sym typeface="Arial"/>
              </a:rPr>
              <a:t>belangrijke</a:t>
            </a:r>
            <a:r>
              <a:rPr lang="en-US" sz="2800" b="0" i="0" u="none" strike="noStrike" cap="none" dirty="0">
                <a:solidFill>
                  <a:srgbClr val="035191"/>
                </a:solidFill>
                <a:latin typeface="Arial"/>
                <a:ea typeface="Arial"/>
                <a:cs typeface="Arial"/>
                <a:sym typeface="Arial"/>
              </a:rPr>
              <a:t> </a:t>
            </a:r>
            <a:r>
              <a:rPr lang="en-US" sz="2800" b="0" i="0" u="none" strike="noStrike" cap="none" dirty="0" err="1">
                <a:solidFill>
                  <a:srgbClr val="035191"/>
                </a:solidFill>
                <a:latin typeface="Arial"/>
                <a:ea typeface="Arial"/>
                <a:cs typeface="Arial"/>
                <a:sym typeface="Arial"/>
              </a:rPr>
              <a:t>actoren</a:t>
            </a:r>
            <a:endParaRPr sz="2800" b="0" i="0" u="none" strike="noStrike" cap="none" dirty="0">
              <a:solidFill>
                <a:srgbClr val="035191"/>
              </a:solidFill>
              <a:latin typeface="Arial"/>
              <a:ea typeface="Arial"/>
              <a:cs typeface="Arial"/>
              <a:sym typeface="Arial"/>
            </a:endParaRPr>
          </a:p>
          <a:p>
            <a:pPr marL="578377" marR="0" lvl="1" indent="-342900" algn="l" rtl="0">
              <a:lnSpc>
                <a:spcPct val="139981"/>
              </a:lnSpc>
              <a:spcBef>
                <a:spcPts val="0"/>
              </a:spcBef>
              <a:spcAft>
                <a:spcPts val="0"/>
              </a:spcAft>
              <a:buClr>
                <a:srgbClr val="035191"/>
              </a:buClr>
              <a:buSzPts val="2181"/>
              <a:buFont typeface="Arial" panose="020B0604020202020204" pitchFamily="34" charset="0"/>
              <a:buChar char="•"/>
            </a:pPr>
            <a:r>
              <a:rPr lang="en-US" sz="2800" b="0" i="0" u="none" strike="noStrike" cap="none" dirty="0">
                <a:solidFill>
                  <a:srgbClr val="035191"/>
                </a:solidFill>
                <a:latin typeface="Arial"/>
                <a:ea typeface="Arial"/>
                <a:cs typeface="Arial"/>
                <a:sym typeface="Arial"/>
              </a:rPr>
              <a:t>Staten </a:t>
            </a:r>
            <a:r>
              <a:rPr lang="en-US" sz="2800" b="0" i="0" u="none" strike="noStrike" cap="none" dirty="0" err="1">
                <a:solidFill>
                  <a:srgbClr val="035191"/>
                </a:solidFill>
                <a:latin typeface="Arial"/>
                <a:ea typeface="Arial"/>
                <a:cs typeface="Arial"/>
                <a:sym typeface="Arial"/>
              </a:rPr>
              <a:t>moeten</a:t>
            </a:r>
            <a:r>
              <a:rPr lang="en-US" sz="2800" b="0" i="0" u="none" strike="noStrike" cap="none" dirty="0">
                <a:solidFill>
                  <a:srgbClr val="035191"/>
                </a:solidFill>
                <a:latin typeface="Arial"/>
                <a:ea typeface="Arial"/>
                <a:cs typeface="Arial"/>
                <a:sym typeface="Arial"/>
              </a:rPr>
              <a:t> </a:t>
            </a:r>
            <a:r>
              <a:rPr lang="en-US" sz="2800" b="0" i="0" u="none" strike="noStrike" cap="none" dirty="0" err="1">
                <a:solidFill>
                  <a:srgbClr val="035191"/>
                </a:solidFill>
                <a:latin typeface="Arial"/>
                <a:ea typeface="Arial"/>
                <a:cs typeface="Arial"/>
                <a:sym typeface="Arial"/>
              </a:rPr>
              <a:t>samenwerken</a:t>
            </a:r>
            <a:r>
              <a:rPr lang="en-US" sz="2800" b="0" i="0" u="none" strike="noStrike" cap="none" dirty="0">
                <a:solidFill>
                  <a:srgbClr val="035191"/>
                </a:solidFill>
                <a:latin typeface="Arial"/>
                <a:ea typeface="Arial"/>
                <a:cs typeface="Arial"/>
                <a:sym typeface="Arial"/>
              </a:rPr>
              <a:t> met NGO’s </a:t>
            </a:r>
            <a:r>
              <a:rPr lang="en-US" sz="2800" b="0" i="0" u="none" strike="noStrike" cap="none" dirty="0" err="1">
                <a:solidFill>
                  <a:srgbClr val="035191"/>
                </a:solidFill>
                <a:latin typeface="Arial"/>
                <a:ea typeface="Arial"/>
                <a:cs typeface="Arial"/>
                <a:sym typeface="Arial"/>
              </a:rPr>
              <a:t>én</a:t>
            </a:r>
            <a:r>
              <a:rPr lang="en-US" sz="2800" b="0" i="0" u="none" strike="noStrike" cap="none" dirty="0">
                <a:solidFill>
                  <a:srgbClr val="035191"/>
                </a:solidFill>
                <a:latin typeface="Arial"/>
                <a:ea typeface="Arial"/>
                <a:cs typeface="Arial"/>
                <a:sym typeface="Arial"/>
              </a:rPr>
              <a:t> ze </a:t>
            </a:r>
            <a:r>
              <a:rPr lang="en-US" sz="2800" b="0" i="0" u="none" strike="noStrike" cap="none" dirty="0" err="1">
                <a:solidFill>
                  <a:srgbClr val="035191"/>
                </a:solidFill>
                <a:latin typeface="Arial"/>
                <a:ea typeface="Arial"/>
                <a:cs typeface="Arial"/>
                <a:sym typeface="Arial"/>
              </a:rPr>
              <a:t>ondersteunen</a:t>
            </a:r>
            <a:endParaRPr sz="2800" b="0" i="0" u="none" strike="noStrike" cap="none" dirty="0">
              <a:solidFill>
                <a:srgbClr val="035191"/>
              </a:solidFill>
              <a:latin typeface="Arial"/>
              <a:ea typeface="Arial"/>
              <a:cs typeface="Arial"/>
              <a:sym typeface="Arial"/>
            </a:endParaRPr>
          </a:p>
          <a:p>
            <a:pPr marL="578377" marR="0" lvl="1" indent="-342900" algn="l" rtl="0">
              <a:lnSpc>
                <a:spcPct val="139981"/>
              </a:lnSpc>
              <a:spcBef>
                <a:spcPts val="0"/>
              </a:spcBef>
              <a:spcAft>
                <a:spcPts val="0"/>
              </a:spcAft>
              <a:buClr>
                <a:srgbClr val="035191"/>
              </a:buClr>
              <a:buSzPts val="2181"/>
              <a:buFont typeface="Arial" panose="020B0604020202020204" pitchFamily="34" charset="0"/>
              <a:buChar char="•"/>
            </a:pPr>
            <a:r>
              <a:rPr lang="en-US" sz="2800" b="0" i="0" u="none" strike="noStrike" cap="none" dirty="0">
                <a:solidFill>
                  <a:srgbClr val="035191"/>
                </a:solidFill>
                <a:latin typeface="Arial"/>
                <a:ea typeface="Arial"/>
                <a:cs typeface="Arial"/>
                <a:sym typeface="Arial"/>
              </a:rPr>
              <a:t>NGO's </a:t>
            </a:r>
            <a:r>
              <a:rPr lang="en-US" sz="2800" b="0" i="0" u="none" strike="noStrike" cap="none" dirty="0" err="1">
                <a:solidFill>
                  <a:srgbClr val="035191"/>
                </a:solidFill>
                <a:latin typeface="Arial"/>
                <a:ea typeface="Arial"/>
                <a:cs typeface="Arial"/>
                <a:sym typeface="Arial"/>
              </a:rPr>
              <a:t>zijn</a:t>
            </a:r>
            <a:r>
              <a:rPr lang="en-US" sz="2800" b="0" i="0" u="none" strike="noStrike" cap="none" dirty="0">
                <a:solidFill>
                  <a:srgbClr val="035191"/>
                </a:solidFill>
                <a:latin typeface="Arial"/>
                <a:ea typeface="Arial"/>
                <a:cs typeface="Arial"/>
                <a:sym typeface="Arial"/>
              </a:rPr>
              <a:t> </a:t>
            </a:r>
            <a:r>
              <a:rPr lang="en-US" sz="2800" b="0" i="0" u="none" strike="noStrike" cap="none" dirty="0" err="1">
                <a:solidFill>
                  <a:srgbClr val="035191"/>
                </a:solidFill>
                <a:latin typeface="Arial"/>
                <a:ea typeface="Arial"/>
                <a:cs typeface="Arial"/>
                <a:sym typeface="Arial"/>
              </a:rPr>
              <a:t>belangrijke</a:t>
            </a:r>
            <a:r>
              <a:rPr lang="en-US" sz="2800" b="0" i="0" u="none" strike="noStrike" cap="none" dirty="0">
                <a:solidFill>
                  <a:srgbClr val="035191"/>
                </a:solidFill>
                <a:latin typeface="Arial"/>
                <a:ea typeface="Arial"/>
                <a:cs typeface="Arial"/>
                <a:sym typeface="Arial"/>
              </a:rPr>
              <a:t> partners in het </a:t>
            </a:r>
            <a:r>
              <a:rPr lang="en-US" sz="2800" b="0" i="0" u="none" strike="noStrike" cap="none" dirty="0" err="1">
                <a:solidFill>
                  <a:srgbClr val="035191"/>
                </a:solidFill>
                <a:latin typeface="Arial"/>
                <a:ea typeface="Arial"/>
                <a:cs typeface="Arial"/>
                <a:sym typeface="Arial"/>
              </a:rPr>
              <a:t>toezicht</a:t>
            </a:r>
            <a:r>
              <a:rPr lang="en-US" sz="2800" b="0" i="0" u="none" strike="noStrike" cap="none" dirty="0">
                <a:solidFill>
                  <a:srgbClr val="035191"/>
                </a:solidFill>
                <a:latin typeface="Arial"/>
                <a:ea typeface="Arial"/>
                <a:cs typeface="Arial"/>
                <a:sym typeface="Arial"/>
              </a:rPr>
              <a:t> op de </a:t>
            </a:r>
            <a:r>
              <a:rPr lang="en-US" sz="2800" b="0" i="0" u="none" strike="noStrike" cap="none" dirty="0" err="1">
                <a:solidFill>
                  <a:srgbClr val="035191"/>
                </a:solidFill>
                <a:latin typeface="Arial"/>
                <a:ea typeface="Arial"/>
                <a:cs typeface="Arial"/>
                <a:sym typeface="Arial"/>
              </a:rPr>
              <a:t>implementatie</a:t>
            </a:r>
            <a:r>
              <a:rPr lang="en-US" sz="2800" b="0" i="0" u="none" strike="noStrike" cap="none" dirty="0">
                <a:solidFill>
                  <a:srgbClr val="035191"/>
                </a:solidFill>
                <a:latin typeface="Arial"/>
                <a:ea typeface="Arial"/>
                <a:cs typeface="Arial"/>
                <a:sym typeface="Arial"/>
              </a:rPr>
              <a:t> van het </a:t>
            </a:r>
            <a:r>
              <a:rPr lang="en-US" sz="2800" b="0" i="0" u="none" strike="noStrike" cap="none" dirty="0" err="1">
                <a:solidFill>
                  <a:srgbClr val="035191"/>
                </a:solidFill>
                <a:latin typeface="Arial"/>
                <a:ea typeface="Arial"/>
                <a:cs typeface="Arial"/>
                <a:sym typeface="Arial"/>
              </a:rPr>
              <a:t>verdrag</a:t>
            </a:r>
            <a:endParaRPr sz="2800" b="0" i="0" u="none" strike="noStrike" cap="none" dirty="0">
              <a:solidFill>
                <a:srgbClr val="035191"/>
              </a:solidFill>
              <a:latin typeface="Arial"/>
              <a:ea typeface="Arial"/>
              <a:cs typeface="Arial"/>
              <a:sym typeface="Arial"/>
            </a:endParaRPr>
          </a:p>
          <a:p>
            <a:pPr marL="578377" marR="0" lvl="1" indent="-342900" algn="l" rtl="0">
              <a:lnSpc>
                <a:spcPct val="139981"/>
              </a:lnSpc>
              <a:spcBef>
                <a:spcPts val="0"/>
              </a:spcBef>
              <a:spcAft>
                <a:spcPts val="0"/>
              </a:spcAft>
              <a:buClr>
                <a:srgbClr val="035191"/>
              </a:buClr>
              <a:buSzPts val="2181"/>
              <a:buFont typeface="Arial" panose="020B0604020202020204" pitchFamily="34" charset="0"/>
              <a:buChar char="•"/>
            </a:pPr>
            <a:r>
              <a:rPr lang="en-US" sz="2800" b="0" i="0" u="none" strike="noStrike" cap="none" dirty="0" err="1">
                <a:solidFill>
                  <a:srgbClr val="035191"/>
                </a:solidFill>
                <a:latin typeface="Arial"/>
                <a:ea typeface="Arial"/>
                <a:cs typeface="Arial"/>
                <a:sym typeface="Arial"/>
              </a:rPr>
              <a:t>Schaduwrapportage</a:t>
            </a:r>
            <a:r>
              <a:rPr lang="en-US" sz="2800" b="0" i="0" u="none" strike="noStrike" cap="none" dirty="0">
                <a:solidFill>
                  <a:srgbClr val="035191"/>
                </a:solidFill>
                <a:latin typeface="Arial"/>
                <a:ea typeface="Arial"/>
                <a:cs typeface="Arial"/>
                <a:sym typeface="Arial"/>
              </a:rPr>
              <a:t> </a:t>
            </a:r>
            <a:endParaRPr sz="2800" dirty="0"/>
          </a:p>
          <a:p>
            <a:pPr marL="0" marR="0" lvl="0" indent="0" algn="l" rtl="0">
              <a:lnSpc>
                <a:spcPct val="139981"/>
              </a:lnSpc>
              <a:spcBef>
                <a:spcPts val="0"/>
              </a:spcBef>
              <a:spcAft>
                <a:spcPts val="0"/>
              </a:spcAft>
              <a:buNone/>
            </a:pPr>
            <a:endParaRPr sz="2181" b="0" i="0" u="none" strike="noStrike" cap="none" dirty="0">
              <a:solidFill>
                <a:srgbClr val="035191"/>
              </a:solidFill>
              <a:latin typeface="Arial"/>
              <a:ea typeface="Arial"/>
              <a:cs typeface="Arial"/>
              <a:sym typeface="Arial"/>
            </a:endParaRPr>
          </a:p>
          <a:p>
            <a:pPr marL="0" marR="0" lvl="0" indent="0" algn="l" rtl="0">
              <a:lnSpc>
                <a:spcPct val="139981"/>
              </a:lnSpc>
              <a:spcBef>
                <a:spcPts val="0"/>
              </a:spcBef>
              <a:spcAft>
                <a:spcPts val="0"/>
              </a:spcAft>
              <a:buNone/>
            </a:pPr>
            <a:endParaRPr sz="2181" b="0" i="0" u="none" strike="noStrike" cap="none" dirty="0">
              <a:solidFill>
                <a:srgbClr val="035191"/>
              </a:solidFill>
              <a:latin typeface="Arial"/>
              <a:ea typeface="Arial"/>
              <a:cs typeface="Arial"/>
              <a:sym typeface="Arial"/>
            </a:endParaRPr>
          </a:p>
          <a:p>
            <a:pPr marL="0" marR="0" lvl="0" indent="0" algn="l" rtl="0">
              <a:lnSpc>
                <a:spcPct val="139981"/>
              </a:lnSpc>
              <a:spcBef>
                <a:spcPts val="0"/>
              </a:spcBef>
              <a:spcAft>
                <a:spcPts val="0"/>
              </a:spcAft>
              <a:buNone/>
            </a:pPr>
            <a:endParaRPr sz="2181" b="0" i="0" u="none" strike="noStrike" cap="none" dirty="0">
              <a:solidFill>
                <a:srgbClr val="035191"/>
              </a:solidFill>
              <a:latin typeface="Arial"/>
              <a:ea typeface="Arial"/>
              <a:cs typeface="Arial"/>
              <a:sym typeface="Arial"/>
            </a:endParaRPr>
          </a:p>
        </p:txBody>
      </p:sp>
      <p:sp>
        <p:nvSpPr>
          <p:cNvPr id="394" name="Google Shape;394;p19"/>
          <p:cNvSpPr txBox="1"/>
          <p:nvPr/>
        </p:nvSpPr>
        <p:spPr>
          <a:xfrm>
            <a:off x="-326066" y="666191"/>
            <a:ext cx="6281918" cy="649409"/>
          </a:xfrm>
          <a:prstGeom prst="rect">
            <a:avLst/>
          </a:prstGeom>
          <a:noFill/>
          <a:ln>
            <a:noFill/>
          </a:ln>
        </p:spPr>
        <p:txBody>
          <a:bodyPr spcFirstLastPara="1" wrap="square" lIns="0" tIns="0" rIns="0" bIns="0" anchor="t" anchorCtr="0">
            <a:spAutoFit/>
          </a:bodyPr>
          <a:lstStyle/>
          <a:p>
            <a:pPr marL="0" marR="0" lvl="0" indent="0" algn="r" rtl="0">
              <a:lnSpc>
                <a:spcPct val="140024"/>
              </a:lnSpc>
              <a:spcBef>
                <a:spcPts val="0"/>
              </a:spcBef>
              <a:spcAft>
                <a:spcPts val="0"/>
              </a:spcAft>
              <a:buNone/>
            </a:pPr>
            <a:r>
              <a:rPr lang="en-US" sz="1614"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 – DE ROL VAN NGO’S</a:t>
            </a:r>
          </a:p>
          <a:p>
            <a:pPr marL="0" marR="0" lvl="0" indent="0" algn="r" rtl="0">
              <a:lnSpc>
                <a:spcPct val="140024"/>
              </a:lnSpc>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95" name="Google Shape;395;p19"/>
          <p:cNvSpPr/>
          <p:nvPr/>
        </p:nvSpPr>
        <p:spPr>
          <a:xfrm>
            <a:off x="811656" y="1023875"/>
            <a:ext cx="2071951" cy="75542"/>
          </a:xfrm>
          <a:custGeom>
            <a:avLst/>
            <a:gdLst/>
            <a:ahLst/>
            <a:cxnLst/>
            <a:rect l="l" t="t" r="r" b="b"/>
            <a:pathLst>
              <a:path w="2071951" h="75542" extrusionOk="0">
                <a:moveTo>
                  <a:pt x="0" y="0"/>
                </a:moveTo>
                <a:lnTo>
                  <a:pt x="2071951" y="0"/>
                </a:lnTo>
                <a:lnTo>
                  <a:pt x="2071951" y="75542"/>
                </a:lnTo>
                <a:lnTo>
                  <a:pt x="0" y="75542"/>
                </a:lnTo>
                <a:lnTo>
                  <a:pt x="0" y="0"/>
                </a:lnTo>
                <a:close/>
              </a:path>
            </a:pathLst>
          </a:custGeom>
          <a:blipFill rotWithShape="1">
            <a:blip r:embed="rId3">
              <a:alphaModFix/>
            </a:blip>
            <a:stretch>
              <a:fillRect t="-1321364" b="-1321364"/>
            </a:stretch>
          </a:blipFill>
          <a:ln>
            <a:noFill/>
          </a:ln>
        </p:spPr>
        <p:txBody>
          <a:bodyPr/>
          <a:lstStyle/>
          <a:p>
            <a:endParaRPr lang="en-GB"/>
          </a:p>
        </p:txBody>
      </p:sp>
      <p:sp>
        <p:nvSpPr>
          <p:cNvPr id="396" name="Google Shape;396;p19"/>
          <p:cNvSpPr/>
          <p:nvPr/>
        </p:nvSpPr>
        <p:spPr>
          <a:xfrm>
            <a:off x="1434780" y="1980279"/>
            <a:ext cx="7931254" cy="6326442"/>
          </a:xfrm>
          <a:custGeom>
            <a:avLst/>
            <a:gdLst/>
            <a:ahLst/>
            <a:cxnLst/>
            <a:rect l="l" t="t" r="r" b="b"/>
            <a:pathLst>
              <a:path w="7931254" h="6326442" extrusionOk="0">
                <a:moveTo>
                  <a:pt x="0" y="0"/>
                </a:moveTo>
                <a:lnTo>
                  <a:pt x="7931254" y="0"/>
                </a:lnTo>
                <a:lnTo>
                  <a:pt x="7931254" y="6326442"/>
                </a:lnTo>
                <a:lnTo>
                  <a:pt x="0" y="6326442"/>
                </a:lnTo>
                <a:lnTo>
                  <a:pt x="0" y="0"/>
                </a:lnTo>
                <a:close/>
              </a:path>
            </a:pathLst>
          </a:custGeom>
          <a:blipFill rotWithShape="1">
            <a:blip r:embed="rId4">
              <a:alphaModFix/>
            </a:blip>
            <a:stretch>
              <a:fillRect l="-19647"/>
            </a:stretch>
          </a:blipFill>
          <a:ln>
            <a:noFill/>
          </a:ln>
        </p:spPr>
        <p:txBody>
          <a:bodyPr/>
          <a:lstStyle/>
          <a:p>
            <a:endParaRPr lang="en-GB"/>
          </a:p>
        </p:txBody>
      </p:sp>
      <p:grpSp>
        <p:nvGrpSpPr>
          <p:cNvPr id="397" name="Google Shape;397;p19"/>
          <p:cNvGrpSpPr/>
          <p:nvPr/>
        </p:nvGrpSpPr>
        <p:grpSpPr>
          <a:xfrm>
            <a:off x="3734464" y="2110674"/>
            <a:ext cx="2931152" cy="1646646"/>
            <a:chOff x="0" y="-142660"/>
            <a:chExt cx="3908203" cy="2195528"/>
          </a:xfrm>
        </p:grpSpPr>
        <p:sp>
          <p:nvSpPr>
            <p:cNvPr id="398" name="Google Shape;398;p19"/>
            <p:cNvSpPr txBox="1"/>
            <p:nvPr/>
          </p:nvSpPr>
          <p:spPr>
            <a:xfrm rot="-188564">
              <a:off x="118071" y="-48498"/>
              <a:ext cx="3469836" cy="1266450"/>
            </a:xfrm>
            <a:prstGeom prst="rect">
              <a:avLst/>
            </a:prstGeom>
            <a:noFill/>
            <a:ln>
              <a:noFill/>
            </a:ln>
          </p:spPr>
          <p:txBody>
            <a:bodyPr spcFirstLastPara="1" wrap="square" lIns="0" tIns="0" rIns="0" bIns="0" anchor="t" anchorCtr="0">
              <a:spAutoFit/>
            </a:bodyPr>
            <a:lstStyle/>
            <a:p>
              <a:pPr marL="0" marR="0" lvl="0" indent="0" algn="l" rtl="0">
                <a:lnSpc>
                  <a:spcPct val="140022"/>
                </a:lnSpc>
                <a:spcBef>
                  <a:spcPts val="0"/>
                </a:spcBef>
                <a:spcAft>
                  <a:spcPts val="0"/>
                </a:spcAft>
                <a:buNone/>
              </a:pPr>
              <a:r>
                <a:rPr lang="en-US" sz="4470" b="0" i="1" u="none" strike="noStrike" cap="none">
                  <a:solidFill>
                    <a:srgbClr val="FFFFFF"/>
                  </a:solidFill>
                  <a:latin typeface="Arial"/>
                  <a:ea typeface="Arial"/>
                  <a:cs typeface="Arial"/>
                  <a:sym typeface="Arial"/>
                </a:rPr>
                <a:t>we are</a:t>
              </a:r>
              <a:endParaRPr/>
            </a:p>
          </p:txBody>
        </p:sp>
        <p:sp>
          <p:nvSpPr>
            <p:cNvPr id="399" name="Google Shape;399;p19"/>
            <p:cNvSpPr txBox="1"/>
            <p:nvPr/>
          </p:nvSpPr>
          <p:spPr>
            <a:xfrm>
              <a:off x="0" y="702799"/>
              <a:ext cx="3908203" cy="1350069"/>
            </a:xfrm>
            <a:prstGeom prst="rect">
              <a:avLst/>
            </a:prstGeom>
            <a:noFill/>
            <a:ln>
              <a:noFill/>
            </a:ln>
          </p:spPr>
          <p:txBody>
            <a:bodyPr spcFirstLastPara="1" wrap="square" lIns="0" tIns="0" rIns="0" bIns="0" anchor="t" anchorCtr="0">
              <a:spAutoFit/>
            </a:bodyPr>
            <a:lstStyle/>
            <a:p>
              <a:pPr marL="0" marR="0" lvl="0" indent="0" algn="l" rtl="0">
                <a:lnSpc>
                  <a:spcPct val="140022"/>
                </a:lnSpc>
                <a:spcBef>
                  <a:spcPts val="0"/>
                </a:spcBef>
                <a:spcAft>
                  <a:spcPts val="0"/>
                </a:spcAft>
                <a:buNone/>
              </a:pPr>
              <a:r>
                <a:rPr lang="en-US" sz="4470" b="1" i="1" u="none" strike="noStrike" cap="none">
                  <a:solidFill>
                    <a:srgbClr val="FFFFFF"/>
                  </a:solidFill>
                  <a:latin typeface="Arial"/>
                  <a:ea typeface="Arial"/>
                  <a:cs typeface="Arial"/>
                  <a:sym typeface="Arial"/>
                </a:rPr>
                <a:t>an ngo!</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5C0A78C3-5395-D2C0-D4CA-EE6236988E6E}"/>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B88EB2A4-E704-D5CA-D4CA-B8DB8F3A145A}"/>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D1FECC06-4B1D-18D4-8FB3-82FFEEC99D49}"/>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1EA1BB95-A183-F985-8480-B36C8C48FE70}"/>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7" name="Google Shape;100;p2">
            <a:extLst>
              <a:ext uri="{FF2B5EF4-FFF2-40B4-BE49-F238E27FC236}">
                <a16:creationId xmlns:a16="http://schemas.microsoft.com/office/drawing/2014/main" id="{28FA5891-63E2-C28D-1A8D-C8CB42F6FB64}"/>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1;p2">
            <a:extLst>
              <a:ext uri="{FF2B5EF4-FFF2-40B4-BE49-F238E27FC236}">
                <a16:creationId xmlns:a16="http://schemas.microsoft.com/office/drawing/2014/main" id="{4A1221CA-7C45-59E4-CCA5-05CEA9246F9E}"/>
              </a:ext>
            </a:extLst>
          </p:cNvPr>
          <p:cNvSpPr txBox="1"/>
          <p:nvPr/>
        </p:nvSpPr>
        <p:spPr>
          <a:xfrm>
            <a:off x="1642553" y="2433890"/>
            <a:ext cx="9336262" cy="5191486"/>
          </a:xfrm>
          <a:prstGeom prst="rect">
            <a:avLst/>
          </a:prstGeom>
          <a:noFill/>
          <a:ln>
            <a:noFill/>
          </a:ln>
        </p:spPr>
        <p:txBody>
          <a:bodyPr spcFirstLastPara="1" wrap="square" lIns="0" tIns="0" rIns="0" bIns="0" anchor="t" anchorCtr="0">
            <a:spAutoFit/>
          </a:bodyPr>
          <a:lstStyle/>
          <a:p>
            <a:pPr marL="0" marR="0" lvl="0" indent="0" rtl="0">
              <a:lnSpc>
                <a:spcPct val="104995"/>
              </a:lnSpc>
              <a:spcBef>
                <a:spcPts val="0"/>
              </a:spcBef>
              <a:spcAft>
                <a:spcPts val="0"/>
              </a:spcAft>
              <a:buNone/>
            </a:pPr>
            <a:r>
              <a:rPr lang="en-US" sz="6426"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rPr>
              <a:t>Wanda Peters</a:t>
            </a:r>
          </a:p>
          <a:p>
            <a:pPr marL="0" marR="0" lvl="0" indent="0" rtl="0">
              <a:lnSpc>
                <a:spcPct val="104995"/>
              </a:lnSpc>
              <a:spcBef>
                <a:spcPts val="0"/>
              </a:spcBef>
              <a:spcAft>
                <a:spcPts val="0"/>
              </a:spcAft>
              <a:buNone/>
            </a:pPr>
            <a:r>
              <a:rPr lang="en-US" sz="6426"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rPr>
              <a:t>Soroptimistclub De Bilt-</a:t>
            </a:r>
            <a:r>
              <a:rPr lang="en-US" sz="6426" b="0" i="0" u="none" strike="noStrike" cap="none" dirty="0" err="1">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rPr>
              <a:t>Bilthoven</a:t>
            </a:r>
            <a:endParaRPr lang="en-US" sz="6426"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endParaRPr>
          </a:p>
          <a:p>
            <a:pPr marL="0" marR="0" lvl="0" indent="0" rtl="0">
              <a:lnSpc>
                <a:spcPct val="104995"/>
              </a:lnSpc>
              <a:spcBef>
                <a:spcPts val="0"/>
              </a:spcBef>
              <a:spcAft>
                <a:spcPts val="0"/>
              </a:spcAft>
              <a:buNone/>
            </a:pPr>
            <a:r>
              <a:rPr lang="en-US" sz="6426"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rPr>
              <a:t>Istanbul Convention Promoter</a:t>
            </a:r>
            <a:endParaRPr dirty="0">
              <a:solidFill>
                <a:srgbClr val="11477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103;p2">
            <a:extLst>
              <a:ext uri="{FF2B5EF4-FFF2-40B4-BE49-F238E27FC236}">
                <a16:creationId xmlns:a16="http://schemas.microsoft.com/office/drawing/2014/main" id="{BEAF7EF7-AF83-E2A6-7A78-41FD468A3EE8}"/>
              </a:ext>
            </a:extLst>
          </p:cNvPr>
          <p:cNvSpPr txBox="1"/>
          <p:nvPr/>
        </p:nvSpPr>
        <p:spPr>
          <a:xfrm>
            <a:off x="1982880" y="962025"/>
            <a:ext cx="14322241" cy="523075"/>
          </a:xfrm>
          <a:prstGeom prst="rect">
            <a:avLst/>
          </a:prstGeom>
          <a:noFill/>
          <a:ln>
            <a:noFill/>
          </a:ln>
        </p:spPr>
        <p:txBody>
          <a:bodyPr spcFirstLastPara="1" wrap="square" lIns="0" tIns="0" rIns="0" bIns="0" anchor="t" anchorCtr="0">
            <a:spAutoFit/>
          </a:bodyPr>
          <a:lstStyle/>
          <a:p>
            <a:pPr marL="0" marR="0" lvl="0" indent="0" algn="ctr" rtl="0">
              <a:lnSpc>
                <a:spcPct val="239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0" name="Google Shape;104;p2">
            <a:extLst>
              <a:ext uri="{FF2B5EF4-FFF2-40B4-BE49-F238E27FC236}">
                <a16:creationId xmlns:a16="http://schemas.microsoft.com/office/drawing/2014/main" id="{74D9BCCE-3887-E10C-4C65-7AF2AEA0D4FF}"/>
              </a:ext>
            </a:extLst>
          </p:cNvPr>
          <p:cNvSpPr txBox="1"/>
          <p:nvPr/>
        </p:nvSpPr>
        <p:spPr>
          <a:xfrm>
            <a:off x="1982880" y="8372889"/>
            <a:ext cx="14322241" cy="436059"/>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A0897228-04A9-9C9A-CA5C-38EFF60AFBD0}"/>
              </a:ext>
            </a:extLst>
          </p:cNvPr>
          <p:cNvPicPr>
            <a:picLocks noChangeAspect="1"/>
          </p:cNvPicPr>
          <p:nvPr/>
        </p:nvPicPr>
        <p:blipFill>
          <a:blip r:embed="rId4"/>
          <a:stretch>
            <a:fillRect/>
          </a:stretch>
        </p:blipFill>
        <p:spPr>
          <a:xfrm>
            <a:off x="11497257" y="1790681"/>
            <a:ext cx="5306165" cy="6477904"/>
          </a:xfrm>
          <a:prstGeom prst="rect">
            <a:avLst/>
          </a:prstGeom>
        </p:spPr>
      </p:pic>
    </p:spTree>
    <p:extLst>
      <p:ext uri="{BB962C8B-B14F-4D97-AF65-F5344CB8AC3E}">
        <p14:creationId xmlns:p14="http://schemas.microsoft.com/office/powerpoint/2010/main" val="1865725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375"/>
        <p:cNvGrpSpPr/>
        <p:nvPr/>
      </p:nvGrpSpPr>
      <p:grpSpPr>
        <a:xfrm>
          <a:off x="0" y="0"/>
          <a:ext cx="0" cy="0"/>
          <a:chOff x="0" y="0"/>
          <a:chExt cx="0" cy="0"/>
        </a:xfrm>
      </p:grpSpPr>
      <p:sp>
        <p:nvSpPr>
          <p:cNvPr id="376" name="Google Shape;376;p18"/>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78" name="Google Shape;378;p18"/>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3">
              <a:alphaModFix/>
            </a:blip>
            <a:stretch>
              <a:fillRect t="-1321364" b="-1321364"/>
            </a:stretch>
          </a:blipFill>
          <a:ln>
            <a:noFill/>
          </a:ln>
        </p:spPr>
        <p:txBody>
          <a:bodyPr/>
          <a:lstStyle/>
          <a:p>
            <a:endParaRPr lang="en-GB"/>
          </a:p>
        </p:txBody>
      </p:sp>
      <p:grpSp>
        <p:nvGrpSpPr>
          <p:cNvPr id="379" name="Google Shape;379;p18"/>
          <p:cNvGrpSpPr/>
          <p:nvPr/>
        </p:nvGrpSpPr>
        <p:grpSpPr>
          <a:xfrm>
            <a:off x="718644" y="2551383"/>
            <a:ext cx="16540656" cy="7381701"/>
            <a:chOff x="-705701" y="-355043"/>
            <a:chExt cx="22054208" cy="9842270"/>
          </a:xfrm>
        </p:grpSpPr>
        <p:sp>
          <p:nvSpPr>
            <p:cNvPr id="380" name="Google Shape;380;p18"/>
            <p:cNvSpPr txBox="1"/>
            <p:nvPr/>
          </p:nvSpPr>
          <p:spPr>
            <a:xfrm>
              <a:off x="-705701" y="-355043"/>
              <a:ext cx="15013844" cy="9842270"/>
            </a:xfrm>
            <a:prstGeom prst="rect">
              <a:avLst/>
            </a:prstGeom>
            <a:noFill/>
            <a:ln>
              <a:noFill/>
            </a:ln>
          </p:spPr>
          <p:txBody>
            <a:bodyPr spcFirstLastPara="1" wrap="square" lIns="0" tIns="0" rIns="0" bIns="0" anchor="t" anchorCtr="0">
              <a:spAutoFit/>
            </a:bodyPr>
            <a:lstStyle/>
            <a:p>
              <a:pPr marL="0" marR="0" lvl="0" indent="0" algn="l" rtl="0">
                <a:lnSpc>
                  <a:spcPct val="210444"/>
                </a:lnSpc>
                <a:spcBef>
                  <a:spcPts val="0"/>
                </a:spcBef>
                <a:spcAft>
                  <a:spcPts val="0"/>
                </a:spcAft>
                <a:buNone/>
              </a:pPr>
              <a:endParaRPr sz="1800" b="0" i="0" u="none" strike="noStrike" cap="none" dirty="0">
                <a:solidFill>
                  <a:schemeClr val="dk1"/>
                </a:solidFill>
                <a:latin typeface="Calibri"/>
                <a:ea typeface="Calibri"/>
                <a:cs typeface="Calibri"/>
                <a:sym typeface="Calibri"/>
              </a:endParaRPr>
            </a:p>
            <a:p>
              <a:pPr marL="584253" marR="0" lvl="1" indent="-292125" algn="l" rtl="0">
                <a:lnSpc>
                  <a:spcPct val="139985"/>
                </a:lnSpc>
                <a:spcBef>
                  <a:spcPts val="0"/>
                </a:spcBef>
                <a:spcAft>
                  <a:spcPts val="0"/>
                </a:spcAft>
                <a:buClr>
                  <a:srgbClr val="035191"/>
                </a:buClr>
                <a:buSzPts val="2706"/>
                <a:buFont typeface="Arial"/>
                <a:buChar char="•"/>
              </a:pP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a:t>
              </a:r>
              <a:r>
                <a:rPr lang="en-US" sz="2706"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verdrag</a:t>
              </a: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6"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omarmd</a:t>
              </a: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door SIE</a:t>
              </a:r>
              <a:endParaRPr dirty="0">
                <a:latin typeface="Open Sans" panose="020B0606030504020204" pitchFamily="34" charset="0"/>
                <a:ea typeface="Open Sans" panose="020B0606030504020204" pitchFamily="34" charset="0"/>
                <a:cs typeface="Open Sans" panose="020B0606030504020204" pitchFamily="34" charset="0"/>
              </a:endParaRPr>
            </a:p>
            <a:p>
              <a:pPr marL="584253" marR="0" lvl="1" indent="-292125" algn="l" rtl="0">
                <a:lnSpc>
                  <a:spcPct val="139985"/>
                </a:lnSpc>
                <a:spcBef>
                  <a:spcPts val="0"/>
                </a:spcBef>
                <a:spcAft>
                  <a:spcPts val="0"/>
                </a:spcAft>
                <a:buClr>
                  <a:srgbClr val="035191"/>
                </a:buClr>
                <a:buSzPts val="2706"/>
                <a:buFont typeface="Arial"/>
                <a:buChar char="•"/>
              </a:pP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Istanbul Convention Promot</a:t>
              </a:r>
              <a:r>
                <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rPr>
                <a:t>e</a:t>
              </a: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rs</a:t>
              </a:r>
              <a:endParaRPr dirty="0">
                <a:latin typeface="Open Sans" panose="020B0606030504020204" pitchFamily="34" charset="0"/>
                <a:ea typeface="Open Sans" panose="020B0606030504020204" pitchFamily="34" charset="0"/>
                <a:cs typeface="Open Sans" panose="020B0606030504020204" pitchFamily="34" charset="0"/>
              </a:endParaRPr>
            </a:p>
            <a:p>
              <a:pPr marL="584253" marR="0" lvl="1" indent="-292125" algn="l" rtl="0">
                <a:lnSpc>
                  <a:spcPct val="139985"/>
                </a:lnSpc>
                <a:spcBef>
                  <a:spcPts val="0"/>
                </a:spcBef>
                <a:spcAft>
                  <a:spcPts val="0"/>
                </a:spcAft>
                <a:buClr>
                  <a:srgbClr val="035191"/>
                </a:buClr>
                <a:buSzPts val="2706"/>
                <a:buFont typeface="Arial"/>
                <a:buChar char="•"/>
              </a:pPr>
              <a:r>
                <a:rPr lang="en-US" sz="2706"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Regiobijeenkomsten</a:t>
              </a: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6"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clubbezoeken</a:t>
              </a: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SorAcademy-</a:t>
              </a:r>
              <a:r>
                <a:rPr lang="en-US" sz="2706"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maand</a:t>
              </a: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Actie(F)</a:t>
              </a:r>
              <a:endParaRPr dirty="0">
                <a:latin typeface="Open Sans" panose="020B0606030504020204" pitchFamily="34" charset="0"/>
                <a:ea typeface="Open Sans" panose="020B0606030504020204" pitchFamily="34" charset="0"/>
                <a:cs typeface="Open Sans" panose="020B0606030504020204" pitchFamily="34" charset="0"/>
              </a:endParaRPr>
            </a:p>
            <a:p>
              <a:pPr marL="584253" marR="0" lvl="1" indent="-292125" algn="l" rtl="0">
                <a:lnSpc>
                  <a:spcPct val="139985"/>
                </a:lnSpc>
                <a:spcBef>
                  <a:spcPts val="0"/>
                </a:spcBef>
                <a:spcAft>
                  <a:spcPts val="0"/>
                </a:spcAft>
                <a:buClr>
                  <a:srgbClr val="035191"/>
                </a:buClr>
                <a:buSzPts val="2706"/>
                <a:buFont typeface="Arial"/>
                <a:buChar char="•"/>
              </a:pP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Brief </a:t>
              </a:r>
              <a:r>
                <a:rPr lang="en-US" sz="2706"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naar</a:t>
              </a: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6"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lokale</a:t>
              </a: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6"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politieke</a:t>
              </a: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6"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partijen</a:t>
              </a:r>
              <a:endParaRPr dirty="0">
                <a:latin typeface="Open Sans" panose="020B0606030504020204" pitchFamily="34" charset="0"/>
                <a:ea typeface="Open Sans" panose="020B0606030504020204" pitchFamily="34" charset="0"/>
                <a:cs typeface="Open Sans" panose="020B0606030504020204" pitchFamily="34" charset="0"/>
              </a:endParaRPr>
            </a:p>
            <a:p>
              <a:pPr marL="584253" marR="0" lvl="1" indent="-292125" algn="l" rtl="0">
                <a:lnSpc>
                  <a:spcPct val="139985"/>
                </a:lnSpc>
                <a:spcBef>
                  <a:spcPts val="0"/>
                </a:spcBef>
                <a:spcAft>
                  <a:spcPts val="0"/>
                </a:spcAft>
                <a:buClr>
                  <a:srgbClr val="035191"/>
                </a:buClr>
                <a:buSzPts val="2706"/>
                <a:buFont typeface="Arial"/>
                <a:buChar char="•"/>
              </a:pP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Brief </a:t>
              </a:r>
              <a:r>
                <a:rPr lang="en-US" sz="2706"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naar</a:t>
              </a: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6"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landelijke</a:t>
              </a: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6"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politieke</a:t>
              </a:r>
              <a:r>
                <a:rPr lang="en-US" sz="2706"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706"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partijen</a:t>
              </a:r>
              <a:endParaRPr dirty="0">
                <a:latin typeface="Open Sans" panose="020B0606030504020204" pitchFamily="34" charset="0"/>
                <a:ea typeface="Open Sans" panose="020B0606030504020204" pitchFamily="34" charset="0"/>
                <a:cs typeface="Open Sans" panose="020B0606030504020204" pitchFamily="34" charset="0"/>
              </a:endParaRPr>
            </a:p>
            <a:p>
              <a:pPr marL="584253" marR="0" lvl="1" indent="-292125" algn="l" rtl="0">
                <a:lnSpc>
                  <a:spcPct val="139985"/>
                </a:lnSpc>
                <a:spcBef>
                  <a:spcPts val="0"/>
                </a:spcBef>
                <a:spcAft>
                  <a:spcPts val="0"/>
                </a:spcAft>
                <a:buClr>
                  <a:srgbClr val="035191"/>
                </a:buClr>
                <a:buSzPts val="2706"/>
                <a:buFont typeface="Arial"/>
                <a:buChar char="•"/>
              </a:pPr>
              <a:r>
                <a:rPr lang="en-US" sz="2706"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Inspreken</a:t>
              </a:r>
              <a:r>
                <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706"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bij</a:t>
              </a:r>
              <a:r>
                <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706"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raadsvergaderingen</a:t>
              </a:r>
              <a:endPar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endParaRPr>
            </a:p>
            <a:p>
              <a:pPr marL="584253" marR="0" lvl="1" indent="-292125" algn="l" rtl="0">
                <a:lnSpc>
                  <a:spcPct val="139985"/>
                </a:lnSpc>
                <a:spcBef>
                  <a:spcPts val="0"/>
                </a:spcBef>
                <a:spcAft>
                  <a:spcPts val="0"/>
                </a:spcAft>
                <a:buClr>
                  <a:srgbClr val="035191"/>
                </a:buClr>
                <a:buSzPts val="2706"/>
                <a:buFont typeface="Arial"/>
                <a:buChar char="•"/>
              </a:pPr>
              <a:r>
                <a:rPr lang="en-US" sz="2706"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Analyseren</a:t>
              </a:r>
              <a:r>
                <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706"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partijprogramma’s</a:t>
              </a:r>
              <a:r>
                <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rPr>
                <a:t>/info </a:t>
              </a:r>
              <a:r>
                <a:rPr lang="en-US" sz="2706"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vóór</a:t>
              </a:r>
              <a:r>
                <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706"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verkiezingen</a:t>
              </a:r>
              <a:endPar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endParaRPr>
            </a:p>
            <a:p>
              <a:pPr marL="584253" lvl="1" indent="-292125">
                <a:lnSpc>
                  <a:spcPct val="139985"/>
                </a:lnSpc>
                <a:buClr>
                  <a:srgbClr val="035191"/>
                </a:buClr>
                <a:buSzPts val="2706"/>
                <a:buFont typeface="Arial"/>
                <a:buChar char="•"/>
              </a:pPr>
              <a:r>
                <a:rPr lang="en-US" sz="2706"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Zorgen</a:t>
              </a:r>
              <a:r>
                <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706"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voor</a:t>
              </a:r>
              <a:r>
                <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706"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aandacht</a:t>
              </a:r>
              <a:r>
                <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rPr>
                <a:t> in </a:t>
              </a:r>
              <a:r>
                <a:rPr lang="en-US" sz="2706"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colitieakkoorden</a:t>
              </a:r>
              <a:endPar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endParaRPr>
            </a:p>
            <a:p>
              <a:pPr marL="584253" lvl="1" indent="-292125">
                <a:lnSpc>
                  <a:spcPct val="139985"/>
                </a:lnSpc>
                <a:buClr>
                  <a:srgbClr val="035191"/>
                </a:buClr>
                <a:buSzPts val="2706"/>
                <a:buFont typeface="Arial"/>
                <a:buChar char="•"/>
              </a:pPr>
              <a:r>
                <a:rPr lang="en-US" sz="2706"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Reactie</a:t>
              </a:r>
              <a:r>
                <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rPr>
                <a:t> op </a:t>
              </a:r>
              <a:r>
                <a:rPr lang="en-US" sz="2706"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coalitieakkoorden</a:t>
              </a:r>
              <a:endPar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endParaRPr>
            </a:p>
            <a:p>
              <a:pPr marL="584253" lvl="1" indent="-292125">
                <a:lnSpc>
                  <a:spcPct val="139985"/>
                </a:lnSpc>
                <a:buClr>
                  <a:srgbClr val="035191"/>
                </a:buClr>
                <a:buSzPts val="2706"/>
                <a:buFont typeface="Arial"/>
                <a:buChar char="•"/>
              </a:pPr>
              <a:r>
                <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rPr>
                <a:t>…</a:t>
              </a:r>
            </a:p>
            <a:p>
              <a:pPr marL="584253" marR="0" lvl="1" indent="-292125" algn="l" rtl="0">
                <a:lnSpc>
                  <a:spcPct val="139985"/>
                </a:lnSpc>
                <a:spcBef>
                  <a:spcPts val="0"/>
                </a:spcBef>
                <a:spcAft>
                  <a:spcPts val="0"/>
                </a:spcAft>
                <a:buClr>
                  <a:srgbClr val="035191"/>
                </a:buClr>
                <a:buSzPts val="2706"/>
                <a:buFont typeface="Arial"/>
                <a:buChar char="•"/>
              </a:pPr>
              <a:endParaRPr lang="en-US" sz="2706" dirty="0">
                <a:solidFill>
                  <a:srgbClr val="03519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3422"/>
                </a:lnSpc>
                <a:spcBef>
                  <a:spcPts val="0"/>
                </a:spcBef>
                <a:spcAft>
                  <a:spcPts val="0"/>
                </a:spcAft>
                <a:buNone/>
              </a:pPr>
              <a:endParaRPr sz="2706" b="0" i="0" u="none" strike="noStrike" cap="none" dirty="0">
                <a:solidFill>
                  <a:srgbClr val="035191"/>
                </a:solidFill>
                <a:latin typeface="Arial"/>
                <a:ea typeface="Arial"/>
                <a:cs typeface="Arial"/>
                <a:sym typeface="Arial"/>
              </a:endParaRPr>
            </a:p>
          </p:txBody>
        </p:sp>
        <p:sp>
          <p:nvSpPr>
            <p:cNvPr id="381" name="Google Shape;381;p18"/>
            <p:cNvSpPr txBox="1"/>
            <p:nvPr/>
          </p:nvSpPr>
          <p:spPr>
            <a:xfrm>
              <a:off x="11644640" y="-38100"/>
              <a:ext cx="9703867" cy="387697"/>
            </a:xfrm>
            <a:prstGeom prst="rect">
              <a:avLst/>
            </a:prstGeom>
            <a:noFill/>
            <a:ln>
              <a:noFill/>
            </a:ln>
          </p:spPr>
          <p:txBody>
            <a:bodyPr spcFirstLastPara="1" wrap="square" lIns="0" tIns="0" rIns="0" bIns="0" anchor="t" anchorCtr="0">
              <a:spAutoFit/>
            </a:bodyPr>
            <a:lstStyle/>
            <a:p>
              <a:pPr marL="0" marR="0" lvl="0" indent="0" algn="l" rtl="0">
                <a:lnSpc>
                  <a:spcPct val="1404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82" name="Google Shape;382;p18"/>
          <p:cNvSpPr txBox="1"/>
          <p:nvPr/>
        </p:nvSpPr>
        <p:spPr>
          <a:xfrm>
            <a:off x="1028700" y="1900356"/>
            <a:ext cx="12376547" cy="9131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945"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HET VERDRAG &amp; ADVOCACY</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83" name="Google Shape;383;p18"/>
          <p:cNvSpPr/>
          <p:nvPr/>
        </p:nvSpPr>
        <p:spPr>
          <a:xfrm>
            <a:off x="11007336" y="3570140"/>
            <a:ext cx="6716860" cy="6716860"/>
          </a:xfrm>
          <a:custGeom>
            <a:avLst/>
            <a:gdLst/>
            <a:ahLst/>
            <a:cxnLst/>
            <a:rect l="l" t="t" r="r" b="b"/>
            <a:pathLst>
              <a:path w="6716860" h="6716860" extrusionOk="0">
                <a:moveTo>
                  <a:pt x="0" y="0"/>
                </a:moveTo>
                <a:lnTo>
                  <a:pt x="6716860" y="0"/>
                </a:lnTo>
                <a:lnTo>
                  <a:pt x="6716860" y="6716860"/>
                </a:lnTo>
                <a:lnTo>
                  <a:pt x="0" y="6716860"/>
                </a:lnTo>
                <a:lnTo>
                  <a:pt x="0" y="0"/>
                </a:lnTo>
                <a:close/>
              </a:path>
            </a:pathLst>
          </a:custGeom>
          <a:blipFill rotWithShape="1">
            <a:blip r:embed="rId4">
              <a:alphaModFix/>
            </a:blip>
            <a:stretch>
              <a:fillRect/>
            </a:stretch>
          </a:blipFill>
          <a:ln>
            <a:noFill/>
          </a:ln>
        </p:spPr>
        <p:txBody>
          <a:bodyPr/>
          <a:lstStyle/>
          <a:p>
            <a:endParaRPr lang="en-GB"/>
          </a:p>
        </p:txBody>
      </p:sp>
      <p:grpSp>
        <p:nvGrpSpPr>
          <p:cNvPr id="384" name="Google Shape;384;p18"/>
          <p:cNvGrpSpPr/>
          <p:nvPr/>
        </p:nvGrpSpPr>
        <p:grpSpPr>
          <a:xfrm>
            <a:off x="12255075" y="4411751"/>
            <a:ext cx="4221382" cy="1530944"/>
            <a:chOff x="0" y="76200"/>
            <a:chExt cx="5628509" cy="2041258"/>
          </a:xfrm>
        </p:grpSpPr>
        <p:sp>
          <p:nvSpPr>
            <p:cNvPr id="385" name="Google Shape;385;p18"/>
            <p:cNvSpPr txBox="1"/>
            <p:nvPr/>
          </p:nvSpPr>
          <p:spPr>
            <a:xfrm>
              <a:off x="0" y="1120045"/>
              <a:ext cx="5628509" cy="997413"/>
            </a:xfrm>
            <a:prstGeom prst="rect">
              <a:avLst/>
            </a:prstGeom>
            <a:noFill/>
            <a:ln>
              <a:noFill/>
            </a:ln>
          </p:spPr>
          <p:txBody>
            <a:bodyPr spcFirstLastPara="1" wrap="square" lIns="0" tIns="0" rIns="0" bIns="0" anchor="t" anchorCtr="0">
              <a:spAutoFit/>
            </a:bodyPr>
            <a:lstStyle/>
            <a:p>
              <a:pPr marL="0" marR="0" lvl="0" indent="0" algn="ctr" rtl="0">
                <a:lnSpc>
                  <a:spcPct val="90008"/>
                </a:lnSpc>
                <a:spcBef>
                  <a:spcPts val="0"/>
                </a:spcBef>
                <a:spcAft>
                  <a:spcPts val="0"/>
                </a:spcAft>
                <a:buNone/>
              </a:pPr>
              <a:r>
                <a:rPr lang="en-US" sz="5715" b="0" i="0" u="none" strike="noStrike" cap="none" dirty="0">
                  <a:solidFill>
                    <a:srgbClr val="FF66C4"/>
                  </a:solidFill>
                  <a:latin typeface="Arial"/>
                  <a:ea typeface="Arial"/>
                  <a:cs typeface="Arial"/>
                  <a:sym typeface="Arial"/>
                </a:rPr>
                <a:t>ADVOCACY</a:t>
              </a:r>
              <a:endParaRPr dirty="0"/>
            </a:p>
          </p:txBody>
        </p:sp>
        <p:sp>
          <p:nvSpPr>
            <p:cNvPr id="386" name="Google Shape;386;p18"/>
            <p:cNvSpPr txBox="1"/>
            <p:nvPr/>
          </p:nvSpPr>
          <p:spPr>
            <a:xfrm>
              <a:off x="0" y="76200"/>
              <a:ext cx="5628509" cy="860325"/>
            </a:xfrm>
            <a:prstGeom prst="rect">
              <a:avLst/>
            </a:prstGeom>
            <a:noFill/>
            <a:ln>
              <a:noFill/>
            </a:ln>
          </p:spPr>
          <p:txBody>
            <a:bodyPr spcFirstLastPara="1" wrap="square" lIns="0" tIns="0" rIns="0" bIns="0" anchor="t" anchorCtr="0">
              <a:spAutoFit/>
            </a:bodyPr>
            <a:lstStyle/>
            <a:p>
              <a:pPr marL="0" marR="0" lvl="0" indent="0" algn="ctr" rtl="0">
                <a:lnSpc>
                  <a:spcPct val="89981"/>
                </a:lnSpc>
                <a:spcBef>
                  <a:spcPts val="0"/>
                </a:spcBef>
                <a:spcAft>
                  <a:spcPts val="0"/>
                </a:spcAft>
                <a:buNone/>
              </a:pPr>
              <a:r>
                <a:rPr lang="en-US" sz="2645" b="0" i="0" u="none" strike="noStrike" cap="none">
                  <a:solidFill>
                    <a:srgbClr val="B2EDEF"/>
                  </a:solidFill>
                  <a:latin typeface="Arial"/>
                  <a:ea typeface="Arial"/>
                  <a:cs typeface="Arial"/>
                  <a:sym typeface="Arial"/>
                </a:rPr>
                <a:t>AWARENESS</a:t>
              </a:r>
              <a:endParaRPr/>
            </a:p>
            <a:p>
              <a:pPr marL="0" marR="0" lvl="0" indent="0" algn="ctr" rtl="0">
                <a:lnSpc>
                  <a:spcPct val="89981"/>
                </a:lnSpc>
                <a:spcBef>
                  <a:spcPts val="0"/>
                </a:spcBef>
                <a:spcAft>
                  <a:spcPts val="0"/>
                </a:spcAft>
                <a:buNone/>
              </a:pPr>
              <a:r>
                <a:rPr lang="en-US" sz="2645" b="0" i="0" u="none" strike="noStrike" cap="none">
                  <a:solidFill>
                    <a:srgbClr val="B2EDEF"/>
                  </a:solidFill>
                  <a:latin typeface="Arial"/>
                  <a:ea typeface="Arial"/>
                  <a:cs typeface="Arial"/>
                  <a:sym typeface="Arial"/>
                </a:rPr>
                <a:t>ACTION</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403">
          <a:extLst>
            <a:ext uri="{FF2B5EF4-FFF2-40B4-BE49-F238E27FC236}">
              <a16:creationId xmlns:a16="http://schemas.microsoft.com/office/drawing/2014/main" id="{DDD20504-996F-1EE6-8076-A41CBC575A95}"/>
            </a:ext>
          </a:extLst>
        </p:cNvPr>
        <p:cNvGrpSpPr/>
        <p:nvPr/>
      </p:nvGrpSpPr>
      <p:grpSpPr>
        <a:xfrm>
          <a:off x="0" y="0"/>
          <a:ext cx="0" cy="0"/>
          <a:chOff x="0" y="0"/>
          <a:chExt cx="0" cy="0"/>
        </a:xfrm>
      </p:grpSpPr>
      <p:sp>
        <p:nvSpPr>
          <p:cNvPr id="404" name="Google Shape;404;p20">
            <a:extLst>
              <a:ext uri="{FF2B5EF4-FFF2-40B4-BE49-F238E27FC236}">
                <a16:creationId xmlns:a16="http://schemas.microsoft.com/office/drawing/2014/main" id="{89F21284-7495-F804-81C4-32A64657440C}"/>
              </a:ext>
            </a:extLst>
          </p:cNvPr>
          <p:cNvSpPr/>
          <p:nvPr/>
        </p:nvSpPr>
        <p:spPr>
          <a:xfrm>
            <a:off x="8186057" y="-2855896"/>
            <a:ext cx="9477829" cy="13212606"/>
          </a:xfrm>
          <a:custGeom>
            <a:avLst/>
            <a:gdLst/>
            <a:ahLst/>
            <a:cxnLst/>
            <a:rect l="l" t="t" r="r" b="b"/>
            <a:pathLst>
              <a:path w="8125913" h="13212606" extrusionOk="0">
                <a:moveTo>
                  <a:pt x="0" y="0"/>
                </a:moveTo>
                <a:lnTo>
                  <a:pt x="8125913" y="0"/>
                </a:lnTo>
                <a:lnTo>
                  <a:pt x="8125913" y="13212606"/>
                </a:lnTo>
                <a:lnTo>
                  <a:pt x="0" y="13212606"/>
                </a:lnTo>
                <a:lnTo>
                  <a:pt x="0" y="0"/>
                </a:lnTo>
                <a:close/>
              </a:path>
            </a:pathLst>
          </a:custGeom>
          <a:blipFill rotWithShape="1">
            <a:blip r:embed="rId3">
              <a:alphaModFix/>
            </a:blip>
            <a:stretch>
              <a:fillRect l="-31297" r="-31296"/>
            </a:stretch>
          </a:blipFill>
          <a:ln>
            <a:noFill/>
          </a:ln>
        </p:spPr>
        <p:txBody>
          <a:bodyPr/>
          <a:lstStyle/>
          <a:p>
            <a:endParaRPr lang="en-GB"/>
          </a:p>
        </p:txBody>
      </p:sp>
      <p:grpSp>
        <p:nvGrpSpPr>
          <p:cNvPr id="405" name="Google Shape;405;p20">
            <a:extLst>
              <a:ext uri="{FF2B5EF4-FFF2-40B4-BE49-F238E27FC236}">
                <a16:creationId xmlns:a16="http://schemas.microsoft.com/office/drawing/2014/main" id="{5A7FE222-7155-2CE5-0E7A-24504CC5503C}"/>
              </a:ext>
            </a:extLst>
          </p:cNvPr>
          <p:cNvGrpSpPr/>
          <p:nvPr/>
        </p:nvGrpSpPr>
        <p:grpSpPr>
          <a:xfrm>
            <a:off x="8937178" y="177921"/>
            <a:ext cx="6421885" cy="2517909"/>
            <a:chOff x="-1240169" y="451182"/>
            <a:chExt cx="8562513" cy="3357211"/>
          </a:xfrm>
        </p:grpSpPr>
        <p:sp>
          <p:nvSpPr>
            <p:cNvPr id="406" name="Google Shape;406;p20">
              <a:extLst>
                <a:ext uri="{FF2B5EF4-FFF2-40B4-BE49-F238E27FC236}">
                  <a16:creationId xmlns:a16="http://schemas.microsoft.com/office/drawing/2014/main" id="{E8614C54-C46C-CBE3-E158-7487805E7726}"/>
                </a:ext>
              </a:extLst>
            </p:cNvPr>
            <p:cNvSpPr txBox="1"/>
            <p:nvPr/>
          </p:nvSpPr>
          <p:spPr>
            <a:xfrm>
              <a:off x="-1240169" y="451182"/>
              <a:ext cx="7322344" cy="209048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45"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15 PUNTEN VOOR DE GEMEENTE </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07" name="Google Shape;407;p20">
              <a:extLst>
                <a:ext uri="{FF2B5EF4-FFF2-40B4-BE49-F238E27FC236}">
                  <a16:creationId xmlns:a16="http://schemas.microsoft.com/office/drawing/2014/main" id="{02CE0784-DCDB-112B-0490-C494AA33ED5D}"/>
                </a:ext>
              </a:extLst>
            </p:cNvPr>
            <p:cNvSpPr txBox="1"/>
            <p:nvPr/>
          </p:nvSpPr>
          <p:spPr>
            <a:xfrm>
              <a:off x="0" y="3257669"/>
              <a:ext cx="7322344" cy="550724"/>
            </a:xfrm>
            <a:prstGeom prst="rect">
              <a:avLst/>
            </a:prstGeom>
            <a:noFill/>
            <a:ln>
              <a:noFill/>
            </a:ln>
          </p:spPr>
          <p:txBody>
            <a:bodyPr spcFirstLastPara="1" wrap="square" lIns="0" tIns="0" rIns="0" bIns="0" anchor="t" anchorCtr="0">
              <a:spAutoFit/>
            </a:bodyPr>
            <a:lstStyle/>
            <a:p>
              <a:pPr marL="0" marR="0" lvl="0" indent="0" algn="l" rtl="0">
                <a:lnSpc>
                  <a:spcPct val="198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0" name="Google Shape;410;p20">
            <a:extLst>
              <a:ext uri="{FF2B5EF4-FFF2-40B4-BE49-F238E27FC236}">
                <a16:creationId xmlns:a16="http://schemas.microsoft.com/office/drawing/2014/main" id="{A178EB04-244B-0B05-59CA-FAEE5AB9B5EF}"/>
              </a:ext>
            </a:extLst>
          </p:cNvPr>
          <p:cNvSpPr/>
          <p:nvPr/>
        </p:nvSpPr>
        <p:spPr>
          <a:xfrm>
            <a:off x="14868320" y="-79602"/>
            <a:ext cx="2144238" cy="2216604"/>
          </a:xfrm>
          <a:custGeom>
            <a:avLst/>
            <a:gdLst/>
            <a:ahLst/>
            <a:cxnLst/>
            <a:rect l="l" t="t" r="r" b="b"/>
            <a:pathLst>
              <a:path w="2144238" h="2216604" extrusionOk="0">
                <a:moveTo>
                  <a:pt x="0" y="0"/>
                </a:moveTo>
                <a:lnTo>
                  <a:pt x="2144238" y="0"/>
                </a:lnTo>
                <a:lnTo>
                  <a:pt x="2144238" y="2216604"/>
                </a:lnTo>
                <a:lnTo>
                  <a:pt x="0" y="2216604"/>
                </a:lnTo>
                <a:lnTo>
                  <a:pt x="0" y="0"/>
                </a:lnTo>
                <a:close/>
              </a:path>
            </a:pathLst>
          </a:custGeom>
          <a:blipFill rotWithShape="1">
            <a:blip r:embed="rId4">
              <a:alphaModFix/>
            </a:blip>
            <a:stretch>
              <a:fillRect l="-110086" t="-103472" r="-87541" b="-84446"/>
            </a:stretch>
          </a:blipFill>
          <a:ln>
            <a:noFill/>
          </a:ln>
        </p:spPr>
        <p:txBody>
          <a:bodyPr/>
          <a:lstStyle/>
          <a:p>
            <a:endParaRPr lang="en-GB"/>
          </a:p>
        </p:txBody>
      </p:sp>
      <p:sp>
        <p:nvSpPr>
          <p:cNvPr id="411" name="Google Shape;411;p20">
            <a:extLst>
              <a:ext uri="{FF2B5EF4-FFF2-40B4-BE49-F238E27FC236}">
                <a16:creationId xmlns:a16="http://schemas.microsoft.com/office/drawing/2014/main" id="{0E0FE647-A382-5DE2-B976-9480D3435AF8}"/>
              </a:ext>
            </a:extLst>
          </p:cNvPr>
          <p:cNvSpPr txBox="1"/>
          <p:nvPr/>
        </p:nvSpPr>
        <p:spPr>
          <a:xfrm>
            <a:off x="8623606" y="1879324"/>
            <a:ext cx="8836258" cy="8790099"/>
          </a:xfrm>
          <a:prstGeom prst="rect">
            <a:avLst/>
          </a:prstGeom>
          <a:noFill/>
          <a:ln>
            <a:noFill/>
          </a:ln>
        </p:spPr>
        <p:txBody>
          <a:bodyPr spcFirstLastPara="1" wrap="square" lIns="0" tIns="0" rIns="0" bIns="0" anchor="t" anchorCtr="0">
            <a:spAutoFit/>
          </a:bodyPr>
          <a:lstStyle/>
          <a:p>
            <a:pPr marL="458260" marR="0" lvl="1" indent="-229130" algn="l" rtl="0">
              <a:lnSpc>
                <a:spcPct val="140009"/>
              </a:lnSpc>
              <a:spcBef>
                <a:spcPts val="0"/>
              </a:spcBef>
              <a:spcAft>
                <a:spcPts val="0"/>
              </a:spcAft>
              <a:buClr>
                <a:srgbClr val="035191"/>
              </a:buClr>
              <a:buSzPts val="2122"/>
              <a:buFont typeface="Arial"/>
              <a:buAutoNum type="arabicPeriod"/>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Coördinatie</a:t>
            </a:r>
            <a:endPar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endParaRPr>
          </a:p>
          <a:p>
            <a:pPr marL="458260" marR="0" lvl="1" indent="-229130" algn="l" rtl="0">
              <a:lnSpc>
                <a:spcPct val="140009"/>
              </a:lnSpc>
              <a:spcBef>
                <a:spcPts val="0"/>
              </a:spcBef>
              <a:spcAft>
                <a:spcPts val="0"/>
              </a:spcAft>
              <a:buClr>
                <a:srgbClr val="035191"/>
              </a:buClr>
              <a:buSzPts val="2122"/>
              <a:buFont typeface="Arial"/>
              <a:buAutoNum type="arabicPeriod"/>
            </a:pP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Gendersensitief</a:t>
            </a: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beleid</a:t>
            </a: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en</a:t>
            </a: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uitvoering</a:t>
            </a:r>
            <a:endPar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endParaRPr>
          </a:p>
          <a:p>
            <a:pPr marL="458260" marR="0" lvl="1" indent="-229130" algn="l" rtl="0">
              <a:lnSpc>
                <a:spcPct val="140009"/>
              </a:lnSpc>
              <a:spcBef>
                <a:spcPts val="0"/>
              </a:spcBef>
              <a:spcAft>
                <a:spcPts val="0"/>
              </a:spcAft>
              <a:buClr>
                <a:srgbClr val="035191"/>
              </a:buClr>
              <a:buSzPts val="2122"/>
              <a:buFont typeface="Arial"/>
              <a:buAutoNum type="arabicPeriod"/>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Preventie</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bewustwording</a:t>
            </a:r>
            <a:endParaRPr sz="2400" dirty="0">
              <a:latin typeface="Open Sans" panose="020B0606030504020204" pitchFamily="34" charset="0"/>
              <a:ea typeface="Open Sans" panose="020B0606030504020204" pitchFamily="34" charset="0"/>
              <a:cs typeface="Open Sans" panose="020B0606030504020204" pitchFamily="34" charset="0"/>
            </a:endParaRPr>
          </a:p>
          <a:p>
            <a:pPr marL="458260" marR="0" lvl="1" indent="-229130" algn="l" rtl="0">
              <a:lnSpc>
                <a:spcPct val="140009"/>
              </a:lnSpc>
              <a:spcBef>
                <a:spcPts val="0"/>
              </a:spcBef>
              <a:spcAft>
                <a:spcPts val="0"/>
              </a:spcAft>
              <a:buClr>
                <a:srgbClr val="035191"/>
              </a:buClr>
              <a:buSzPts val="2122"/>
              <a:buFont typeface="Arial"/>
              <a:buAutoNum type="arabicPeriod"/>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Training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deskundigheidsbevordering</a:t>
            </a:r>
            <a:endParaRPr sz="2400" dirty="0">
              <a:latin typeface="Open Sans" panose="020B0606030504020204" pitchFamily="34" charset="0"/>
              <a:ea typeface="Open Sans" panose="020B0606030504020204" pitchFamily="34" charset="0"/>
              <a:cs typeface="Open Sans" panose="020B0606030504020204" pitchFamily="34" charset="0"/>
            </a:endParaRPr>
          </a:p>
          <a:p>
            <a:pPr marL="458260" marR="0" lvl="1" indent="-229130" algn="l" rtl="0">
              <a:lnSpc>
                <a:spcPct val="140009"/>
              </a:lnSpc>
              <a:spcBef>
                <a:spcPts val="0"/>
              </a:spcBef>
              <a:spcAft>
                <a:spcPts val="0"/>
              </a:spcAft>
              <a:buClr>
                <a:srgbClr val="035191"/>
              </a:buClr>
              <a:buSzPts val="2122"/>
              <a:buFont typeface="Arial"/>
              <a:buAutoNum type="arabicPeriod"/>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Laagdrempelige</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meldpunten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toegankelijke</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informatie</a:t>
            </a:r>
            <a:endParaRPr sz="2400" dirty="0">
              <a:latin typeface="Open Sans" panose="020B0606030504020204" pitchFamily="34" charset="0"/>
              <a:ea typeface="Open Sans" panose="020B0606030504020204" pitchFamily="34" charset="0"/>
              <a:cs typeface="Open Sans" panose="020B0606030504020204" pitchFamily="34" charset="0"/>
            </a:endParaRPr>
          </a:p>
          <a:p>
            <a:pPr marL="458260" marR="0" lvl="1" indent="-229130" algn="l" rtl="0">
              <a:lnSpc>
                <a:spcPct val="140009"/>
              </a:lnSpc>
              <a:spcBef>
                <a:spcPts val="0"/>
              </a:spcBef>
              <a:spcAft>
                <a:spcPts val="0"/>
              </a:spcAft>
              <a:buClr>
                <a:srgbClr val="035191"/>
              </a:buClr>
              <a:buSzPts val="2122"/>
              <a:buFont typeface="Arial"/>
              <a:buAutoNum type="arabicPeriod"/>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Bescherming</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veiligheid</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slachtoffers</a:t>
            </a:r>
            <a:endPar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endParaRPr>
          </a:p>
          <a:p>
            <a:pPr marL="458260" marR="0" lvl="1" indent="-229130" algn="l" rtl="0">
              <a:lnSpc>
                <a:spcPct val="140009"/>
              </a:lnSpc>
              <a:spcBef>
                <a:spcPts val="0"/>
              </a:spcBef>
              <a:spcAft>
                <a:spcPts val="0"/>
              </a:spcAft>
              <a:buClr>
                <a:srgbClr val="035191"/>
              </a:buClr>
              <a:buSzPts val="2122"/>
              <a:buFont typeface="Arial"/>
              <a:buAutoNum type="arabicPeriod"/>
            </a:pP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(Ex)</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partnergeweld</a:t>
            </a: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erkennen</a:t>
            </a: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als</a:t>
            </a: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machts</a:t>
            </a: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en</a:t>
            </a: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controlegeweld</a:t>
            </a:r>
            <a:endParaRPr sz="2400" dirty="0">
              <a:latin typeface="Open Sans" panose="020B0606030504020204" pitchFamily="34" charset="0"/>
              <a:ea typeface="Open Sans" panose="020B0606030504020204" pitchFamily="34" charset="0"/>
              <a:cs typeface="Open Sans" panose="020B0606030504020204" pitchFamily="34" charset="0"/>
            </a:endParaRPr>
          </a:p>
          <a:p>
            <a:pPr marL="458260" marR="0" lvl="1" indent="-229130" algn="l" rtl="0">
              <a:lnSpc>
                <a:spcPct val="140009"/>
              </a:lnSpc>
              <a:spcBef>
                <a:spcPts val="0"/>
              </a:spcBef>
              <a:spcAft>
                <a:spcPts val="0"/>
              </a:spcAft>
              <a:buClr>
                <a:srgbClr val="035191"/>
              </a:buClr>
              <a:buSzPts val="2122"/>
              <a:buFont typeface="Arial"/>
              <a:buAutoNum type="arabicPeriod"/>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Voldoende</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gespecialiseerde</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opvang</a:t>
            </a:r>
            <a:endParaRPr sz="2400" dirty="0">
              <a:latin typeface="Open Sans" panose="020B0606030504020204" pitchFamily="34" charset="0"/>
              <a:ea typeface="Open Sans" panose="020B0606030504020204" pitchFamily="34" charset="0"/>
              <a:cs typeface="Open Sans" panose="020B0606030504020204" pitchFamily="34" charset="0"/>
            </a:endParaRPr>
          </a:p>
          <a:p>
            <a:pPr marL="458260" marR="0" lvl="1" indent="-229130" algn="l" rtl="0">
              <a:lnSpc>
                <a:spcPct val="140009"/>
              </a:lnSpc>
              <a:spcBef>
                <a:spcPts val="0"/>
              </a:spcBef>
              <a:spcAft>
                <a:spcPts val="0"/>
              </a:spcAft>
              <a:buClr>
                <a:srgbClr val="035191"/>
              </a:buClr>
              <a:buSzPts val="2122"/>
              <a:buFont typeface="Arial"/>
              <a:buAutoNum type="arabicPeriod"/>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Multidisciplinaire</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samenwerking</a:t>
            </a:r>
            <a:endParaRPr sz="2400" dirty="0">
              <a:latin typeface="Open Sans" panose="020B0606030504020204" pitchFamily="34" charset="0"/>
              <a:ea typeface="Open Sans" panose="020B0606030504020204" pitchFamily="34" charset="0"/>
              <a:cs typeface="Open Sans" panose="020B0606030504020204" pitchFamily="34" charset="0"/>
            </a:endParaRPr>
          </a:p>
          <a:p>
            <a:pPr marL="458260" marR="0" lvl="1" indent="-229130" algn="l" rtl="0">
              <a:lnSpc>
                <a:spcPct val="140009"/>
              </a:lnSpc>
              <a:spcBef>
                <a:spcPts val="0"/>
              </a:spcBef>
              <a:spcAft>
                <a:spcPts val="0"/>
              </a:spcAft>
              <a:buClr>
                <a:srgbClr val="035191"/>
              </a:buClr>
              <a:buSzPts val="2122"/>
              <a:buFont typeface="Arial"/>
              <a:buAutoNum type="arabicPeriod"/>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Steun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herstel</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voor</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slachtoffers</a:t>
            </a:r>
            <a:endParaRPr sz="2400" dirty="0">
              <a:latin typeface="Open Sans" panose="020B0606030504020204" pitchFamily="34" charset="0"/>
              <a:ea typeface="Open Sans" panose="020B0606030504020204" pitchFamily="34" charset="0"/>
              <a:cs typeface="Open Sans" panose="020B0606030504020204" pitchFamily="34" charset="0"/>
            </a:endParaRPr>
          </a:p>
          <a:p>
            <a:pPr marL="458260" marR="0" lvl="1" indent="-229130" algn="l" rtl="0">
              <a:lnSpc>
                <a:spcPct val="140009"/>
              </a:lnSpc>
              <a:spcBef>
                <a:spcPts val="0"/>
              </a:spcBef>
              <a:spcAft>
                <a:spcPts val="0"/>
              </a:spcAft>
              <a:buClr>
                <a:srgbClr val="035191"/>
              </a:buClr>
              <a:buSzPts val="2122"/>
              <a:buFont typeface="Arial"/>
              <a:buAutoNum type="arabicPeriod"/>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Aanpak</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van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plegers</a:t>
            </a:r>
            <a:endParaRPr sz="2400" dirty="0">
              <a:latin typeface="Open Sans" panose="020B0606030504020204" pitchFamily="34" charset="0"/>
              <a:ea typeface="Open Sans" panose="020B0606030504020204" pitchFamily="34" charset="0"/>
              <a:cs typeface="Open Sans" panose="020B0606030504020204" pitchFamily="34" charset="0"/>
            </a:endParaRPr>
          </a:p>
          <a:p>
            <a:pPr marL="458260" marR="0" lvl="1" indent="-229130" algn="l" rtl="0">
              <a:lnSpc>
                <a:spcPct val="140009"/>
              </a:lnSpc>
              <a:spcBef>
                <a:spcPts val="0"/>
              </a:spcBef>
              <a:spcAft>
                <a:spcPts val="0"/>
              </a:spcAft>
              <a:buClr>
                <a:srgbClr val="035191"/>
              </a:buClr>
              <a:buSzPts val="2122"/>
              <a:buFont typeface="Arial"/>
              <a:buAutoNum type="arabicPeriod"/>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Aandacht</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voor</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kwetsbare</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groepen</a:t>
            </a:r>
            <a:endPar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endParaRPr>
          </a:p>
          <a:p>
            <a:pPr marL="458260" marR="0" lvl="1" indent="-229130" algn="l" rtl="0">
              <a:lnSpc>
                <a:spcPct val="140009"/>
              </a:lnSpc>
              <a:spcBef>
                <a:spcPts val="0"/>
              </a:spcBef>
              <a:spcAft>
                <a:spcPts val="0"/>
              </a:spcAft>
              <a:buClr>
                <a:srgbClr val="035191"/>
              </a:buClr>
              <a:buSzPts val="2122"/>
              <a:buFont typeface="Arial"/>
              <a:buAutoNum type="arabicPeriod"/>
            </a:pP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Kinderen</a:t>
            </a: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als</a:t>
            </a: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medeslachtoffers</a:t>
            </a: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zien</a:t>
            </a:r>
            <a:endParaRPr sz="2400" dirty="0">
              <a:latin typeface="Open Sans" panose="020B0606030504020204" pitchFamily="34" charset="0"/>
              <a:ea typeface="Open Sans" panose="020B0606030504020204" pitchFamily="34" charset="0"/>
              <a:cs typeface="Open Sans" panose="020B0606030504020204" pitchFamily="34" charset="0"/>
            </a:endParaRPr>
          </a:p>
          <a:p>
            <a:pPr marL="458260" lvl="1" indent="-229130">
              <a:lnSpc>
                <a:spcPct val="140009"/>
              </a:lnSpc>
              <a:buClr>
                <a:srgbClr val="035191"/>
              </a:buClr>
              <a:buSzPts val="2122"/>
              <a:buFont typeface="Arial"/>
              <a:buAutoNum type="arabicPeriod"/>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Monitoring,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dataverzameling</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evaluatie</a:t>
            </a:r>
            <a:endPar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endParaRPr>
          </a:p>
          <a:p>
            <a:pPr marL="458260" lvl="1" indent="-229130">
              <a:lnSpc>
                <a:spcPct val="140009"/>
              </a:lnSpc>
              <a:buClr>
                <a:srgbClr val="035191"/>
              </a:buClr>
              <a:buSzPts val="2122"/>
              <a:buFont typeface="Arial"/>
              <a:buAutoNum type="arabicPeriod"/>
            </a:pP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Duurzame</a:t>
            </a: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en</a:t>
            </a: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035191"/>
                </a:solidFill>
                <a:latin typeface="Open Sans" panose="020B0606030504020204" pitchFamily="34" charset="0"/>
                <a:ea typeface="Open Sans" panose="020B0606030504020204" pitchFamily="34" charset="0"/>
                <a:cs typeface="Open Sans" panose="020B0606030504020204" pitchFamily="34" charset="0"/>
              </a:rPr>
              <a:t>toereikende</a:t>
            </a: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 financiering</a:t>
            </a:r>
            <a:endParaRPr sz="24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40009"/>
              </a:lnSpc>
              <a:spcBef>
                <a:spcPts val="0"/>
              </a:spcBef>
              <a:spcAft>
                <a:spcPts val="0"/>
              </a:spcAft>
              <a:buNone/>
            </a:pPr>
            <a:endParaRPr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12" name="Google Shape;412;p20">
            <a:extLst>
              <a:ext uri="{FF2B5EF4-FFF2-40B4-BE49-F238E27FC236}">
                <a16:creationId xmlns:a16="http://schemas.microsoft.com/office/drawing/2014/main" id="{D939A293-41E6-49B1-BF2E-82389A98AD9F}"/>
              </a:ext>
            </a:extLst>
          </p:cNvPr>
          <p:cNvSpPr/>
          <p:nvPr/>
        </p:nvSpPr>
        <p:spPr>
          <a:xfrm>
            <a:off x="-142334" y="4551847"/>
            <a:ext cx="8602730" cy="5735153"/>
          </a:xfrm>
          <a:custGeom>
            <a:avLst/>
            <a:gdLst/>
            <a:ahLst/>
            <a:cxnLst/>
            <a:rect l="l" t="t" r="r" b="b"/>
            <a:pathLst>
              <a:path w="8602730" h="5735153" extrusionOk="0">
                <a:moveTo>
                  <a:pt x="0" y="0"/>
                </a:moveTo>
                <a:lnTo>
                  <a:pt x="8602730" y="0"/>
                </a:lnTo>
                <a:lnTo>
                  <a:pt x="8602730" y="5735153"/>
                </a:lnTo>
                <a:lnTo>
                  <a:pt x="0" y="5735153"/>
                </a:lnTo>
                <a:lnTo>
                  <a:pt x="0" y="0"/>
                </a:lnTo>
                <a:close/>
              </a:path>
            </a:pathLst>
          </a:custGeom>
          <a:blipFill rotWithShape="1">
            <a:blip r:embed="rId5">
              <a:alphaModFix/>
            </a:blip>
            <a:stretch>
              <a:fillRect/>
            </a:stretch>
          </a:blipFill>
          <a:ln>
            <a:noFill/>
          </a:ln>
        </p:spPr>
        <p:txBody>
          <a:bodyPr/>
          <a:lstStyle/>
          <a:p>
            <a:endParaRPr lang="en-GB"/>
          </a:p>
        </p:txBody>
      </p:sp>
      <p:sp>
        <p:nvSpPr>
          <p:cNvPr id="2" name="Google Shape;377;p18">
            <a:extLst>
              <a:ext uri="{FF2B5EF4-FFF2-40B4-BE49-F238E27FC236}">
                <a16:creationId xmlns:a16="http://schemas.microsoft.com/office/drawing/2014/main" id="{FE711C75-05C3-1314-20DF-450F453D4438}"/>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 - ADVOCACY</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378;p18">
            <a:extLst>
              <a:ext uri="{FF2B5EF4-FFF2-40B4-BE49-F238E27FC236}">
                <a16:creationId xmlns:a16="http://schemas.microsoft.com/office/drawing/2014/main" id="{884EDF8F-53D6-CEC5-2AD2-2CAC34D9B6B8}"/>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6">
              <a:alphaModFix/>
            </a:blip>
            <a:stretch>
              <a:fillRect t="-1321364" b="-1321364"/>
            </a:stretch>
          </a:blipFill>
          <a:ln>
            <a:noFill/>
          </a:ln>
        </p:spPr>
        <p:txBody>
          <a:bodyPr/>
          <a:lstStyle/>
          <a:p>
            <a:endParaRPr lang="en-GB"/>
          </a:p>
        </p:txBody>
      </p:sp>
    </p:spTree>
    <p:extLst>
      <p:ext uri="{BB962C8B-B14F-4D97-AF65-F5344CB8AC3E}">
        <p14:creationId xmlns:p14="http://schemas.microsoft.com/office/powerpoint/2010/main" val="3941928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FE2EA35A-E5E7-BE43-92CE-410A21A07309}"/>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E158A23B-234A-2826-2353-5B0E5976A576}"/>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703B9B0D-722F-6570-D152-07F1B89C5D3B}"/>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25A7BEC3-35B1-28CB-75BC-392939929929}"/>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5" name="Tekstvak 2">
            <a:extLst>
              <a:ext uri="{FF2B5EF4-FFF2-40B4-BE49-F238E27FC236}">
                <a16:creationId xmlns:a16="http://schemas.microsoft.com/office/drawing/2014/main" id="{3EB0C8DC-1936-E35A-D07F-DF4AFB8810AB}"/>
              </a:ext>
            </a:extLst>
          </p:cNvPr>
          <p:cNvSpPr txBox="1"/>
          <p:nvPr/>
        </p:nvSpPr>
        <p:spPr>
          <a:xfrm>
            <a:off x="3793787" y="4639801"/>
            <a:ext cx="10700426" cy="3416320"/>
          </a:xfrm>
          <a:prstGeom prst="rect">
            <a:avLst/>
          </a:prstGeom>
          <a:noFill/>
        </p:spPr>
        <p:txBody>
          <a:bodyPr wrap="square" rtlCol="0">
            <a:spAutoFit/>
          </a:bodyPr>
          <a:lstStyle/>
          <a:p>
            <a:pPr lvl="0" algn="ctr"/>
            <a:r>
              <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Het is nodig om binnen het gemeentelijk apparaat iemand aan te stellen, die kennis heeft van het Verdrag van Istanbul en de coördinatie heeft over de uitvoering van de richtlijnen van het verdrag</a:t>
            </a:r>
            <a:br>
              <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endPar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el 1">
            <a:extLst>
              <a:ext uri="{FF2B5EF4-FFF2-40B4-BE49-F238E27FC236}">
                <a16:creationId xmlns:a16="http://schemas.microsoft.com/office/drawing/2014/main" id="{23619DB7-6D6F-897A-8C03-5A64D9C1C9C3}"/>
              </a:ext>
            </a:extLst>
          </p:cNvPr>
          <p:cNvSpPr txBox="1">
            <a:spLocks/>
          </p:cNvSpPr>
          <p:nvPr/>
        </p:nvSpPr>
        <p:spPr>
          <a:xfrm>
            <a:off x="3886200" y="3314238"/>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Stelling 1</a:t>
            </a:r>
          </a:p>
        </p:txBody>
      </p:sp>
      <p:sp>
        <p:nvSpPr>
          <p:cNvPr id="7" name="Google Shape;377;p18">
            <a:extLst>
              <a:ext uri="{FF2B5EF4-FFF2-40B4-BE49-F238E27FC236}">
                <a16:creationId xmlns:a16="http://schemas.microsoft.com/office/drawing/2014/main" id="{DD49C9DF-AE0F-25F0-9AE9-D86731347566}"/>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B8922E5E-4EF2-5DBA-21CA-0E7E2CBFC8EB}"/>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Tree>
    <p:extLst>
      <p:ext uri="{BB962C8B-B14F-4D97-AF65-F5344CB8AC3E}">
        <p14:creationId xmlns:p14="http://schemas.microsoft.com/office/powerpoint/2010/main" val="4233035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F9CFD5E5-7E20-9F24-0A94-51EE9FCED563}"/>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5CD0E0D4-03A8-D4D1-061E-75BC335BEC13}"/>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10747DF2-641E-2FB3-B169-33C26822D3BB}"/>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5CC7C3DB-196A-6D51-45CA-12AE1F1593BB}"/>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6" name="Titel 1">
            <a:extLst>
              <a:ext uri="{FF2B5EF4-FFF2-40B4-BE49-F238E27FC236}">
                <a16:creationId xmlns:a16="http://schemas.microsoft.com/office/drawing/2014/main" id="{EA82B1C7-BFF9-56DD-E571-541ED5BEB9C2}"/>
              </a:ext>
            </a:extLst>
          </p:cNvPr>
          <p:cNvSpPr txBox="1">
            <a:spLocks/>
          </p:cNvSpPr>
          <p:nvPr/>
        </p:nvSpPr>
        <p:spPr>
          <a:xfrm>
            <a:off x="4069080" y="1268706"/>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Wat zegt het verdrag?</a:t>
            </a:r>
          </a:p>
        </p:txBody>
      </p:sp>
      <p:sp>
        <p:nvSpPr>
          <p:cNvPr id="7" name="Google Shape;377;p18">
            <a:extLst>
              <a:ext uri="{FF2B5EF4-FFF2-40B4-BE49-F238E27FC236}">
                <a16:creationId xmlns:a16="http://schemas.microsoft.com/office/drawing/2014/main" id="{1121A369-EE58-DB4B-64F3-4CD7681603A7}"/>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3E435F3B-7047-09AE-EC4A-CE1EEC9EA809}"/>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
        <p:nvSpPr>
          <p:cNvPr id="2" name="Tekstvak 2">
            <a:extLst>
              <a:ext uri="{FF2B5EF4-FFF2-40B4-BE49-F238E27FC236}">
                <a16:creationId xmlns:a16="http://schemas.microsoft.com/office/drawing/2014/main" id="{F13098D4-02EF-B99D-A720-242814B997E5}"/>
              </a:ext>
            </a:extLst>
          </p:cNvPr>
          <p:cNvSpPr txBox="1"/>
          <p:nvPr/>
        </p:nvSpPr>
        <p:spPr>
          <a:xfrm>
            <a:off x="933557" y="2775841"/>
            <a:ext cx="16420886" cy="2677656"/>
          </a:xfrm>
          <a:prstGeom prst="rect">
            <a:avLst/>
          </a:prstGeom>
          <a:noFill/>
        </p:spPr>
        <p:txBody>
          <a:bodyPr wrap="square" rtlCol="0">
            <a:spAutoFit/>
          </a:bodyPr>
          <a:lstStyle/>
          <a:p>
            <a:r>
              <a:rPr lang="nl-NL" sz="2800" dirty="0">
                <a:solidFill>
                  <a:srgbClr val="0070C0"/>
                </a:solidFill>
                <a:latin typeface="Open Sans" panose="020B0606030504020204" pitchFamily="34" charset="0"/>
                <a:ea typeface="Open Sans" panose="020B0606030504020204" pitchFamily="34" charset="0"/>
                <a:cs typeface="Open Sans" panose="020B0606030504020204" pitchFamily="34" charset="0"/>
              </a:rPr>
              <a:t>Artikel  7 – Alomvattend en gecoördineerd beleid</a:t>
            </a:r>
          </a:p>
          <a:p>
            <a:endParaRPr lang="nl-NL" sz="28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nl-NL" sz="2800" dirty="0">
                <a:solidFill>
                  <a:srgbClr val="0070C0"/>
                </a:solidFill>
                <a:latin typeface="Open Sans" panose="020B0606030504020204" pitchFamily="34" charset="0"/>
                <a:ea typeface="Open Sans" panose="020B0606030504020204" pitchFamily="34" charset="0"/>
                <a:cs typeface="Open Sans" panose="020B0606030504020204" pitchFamily="34" charset="0"/>
              </a:rPr>
              <a:t>Partijen nemen de nodige wetgevende en andere maatregelen om effectief, alomvattend en gecoördineerd beleid op staatsniveau vast te stellen en uit te voeren, dat alle relevante maatregelen omvat om alle vormen van geweld die onder de reikwijdte van dit Verdrag vallen te voorkomen en te bestrijden, en een holistische reactie te bieden op geweld tegen vrouwen.</a:t>
            </a:r>
          </a:p>
        </p:txBody>
      </p:sp>
      <p:sp>
        <p:nvSpPr>
          <p:cNvPr id="3" name="Tekstvak 4">
            <a:extLst>
              <a:ext uri="{FF2B5EF4-FFF2-40B4-BE49-F238E27FC236}">
                <a16:creationId xmlns:a16="http://schemas.microsoft.com/office/drawing/2014/main" id="{EAF629B1-49A7-72D1-130B-8DB35B897139}"/>
              </a:ext>
            </a:extLst>
          </p:cNvPr>
          <p:cNvSpPr txBox="1"/>
          <p:nvPr/>
        </p:nvSpPr>
        <p:spPr>
          <a:xfrm>
            <a:off x="933557" y="6072442"/>
            <a:ext cx="16331539" cy="3108543"/>
          </a:xfrm>
          <a:prstGeom prst="rect">
            <a:avLst/>
          </a:prstGeom>
          <a:noFill/>
        </p:spPr>
        <p:txBody>
          <a:bodyPr wrap="square" rtlCol="0">
            <a:spAutoFit/>
          </a:bodyPr>
          <a:lstStyle/>
          <a:p>
            <a:r>
              <a:rPr lang="nl-NL" sz="2800" dirty="0">
                <a:solidFill>
                  <a:srgbClr val="0070C0"/>
                </a:solidFill>
                <a:latin typeface="Open Sans" panose="020B0606030504020204" pitchFamily="34" charset="0"/>
                <a:ea typeface="Open Sans" panose="020B0606030504020204" pitchFamily="34" charset="0"/>
                <a:cs typeface="Open Sans" panose="020B0606030504020204" pitchFamily="34" charset="0"/>
              </a:rPr>
              <a:t>Artikel 10 – Coördinerend orgaan</a:t>
            </a:r>
          </a:p>
          <a:p>
            <a:br>
              <a:rPr lang="nl-NL" sz="2800" dirty="0">
                <a:solidFill>
                  <a:srgbClr val="0070C0"/>
                </a:solidFill>
                <a:latin typeface="Open Sans" panose="020B0606030504020204" pitchFamily="34" charset="0"/>
                <a:ea typeface="Open Sans" panose="020B0606030504020204" pitchFamily="34" charset="0"/>
                <a:cs typeface="Open Sans" panose="020B0606030504020204" pitchFamily="34" charset="0"/>
              </a:rPr>
            </a:br>
            <a:r>
              <a:rPr lang="nl-NL" sz="2800" dirty="0">
                <a:solidFill>
                  <a:srgbClr val="0070C0"/>
                </a:solidFill>
                <a:latin typeface="Open Sans" panose="020B0606030504020204" pitchFamily="34" charset="0"/>
                <a:ea typeface="Open Sans" panose="020B0606030504020204" pitchFamily="34" charset="0"/>
                <a:cs typeface="Open Sans" panose="020B0606030504020204" pitchFamily="34" charset="0"/>
              </a:rPr>
              <a:t>Partijen wijzen een of meer officiële organen aan of richten deze op, die verantwoordelijk zijn voor de coördinatie, uitvoering, monitoring en evaluatie van beleid en maatregelen ter voorkoming en bestrijding van alle vormen van geweld die onder dit Verdrag vallen. Deze organen coördineren de verzameling van gegevens als bedoeld in artikel 11, analyseren de resultaten en verspreiden deze.</a:t>
            </a:r>
          </a:p>
        </p:txBody>
      </p:sp>
    </p:spTree>
    <p:extLst>
      <p:ext uri="{BB962C8B-B14F-4D97-AF65-F5344CB8AC3E}">
        <p14:creationId xmlns:p14="http://schemas.microsoft.com/office/powerpoint/2010/main" val="1607648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6BDA2787-50C0-139C-B718-B91A5DEEA459}"/>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793A36A7-512E-4AF4-97E3-796CADE1D80D}"/>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0796BFB1-BD02-C4BC-5492-8F879082897F}"/>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FB971265-DF65-7F0B-915B-3B21C0DCCF3D}"/>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5" name="Tekstvak 2">
            <a:extLst>
              <a:ext uri="{FF2B5EF4-FFF2-40B4-BE49-F238E27FC236}">
                <a16:creationId xmlns:a16="http://schemas.microsoft.com/office/drawing/2014/main" id="{BEDB3904-F274-06E2-55F0-9445B84B058E}"/>
              </a:ext>
            </a:extLst>
          </p:cNvPr>
          <p:cNvSpPr txBox="1"/>
          <p:nvPr/>
        </p:nvSpPr>
        <p:spPr>
          <a:xfrm>
            <a:off x="3793787" y="4639801"/>
            <a:ext cx="10700426" cy="2862322"/>
          </a:xfrm>
          <a:prstGeom prst="rect">
            <a:avLst/>
          </a:prstGeom>
          <a:noFill/>
        </p:spPr>
        <p:txBody>
          <a:bodyPr wrap="square" rtlCol="0">
            <a:spAutoFit/>
          </a:bodyPr>
          <a:lstStyle/>
          <a:p>
            <a:pPr lvl="0" algn="ctr"/>
            <a:r>
              <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 onze gemeente is specifiek nagedacht over het genderspecifieke aspect van beleid en uitvoering. (Ex-)partnergeweld wordt erkend als machts- en controleprobleem</a:t>
            </a:r>
            <a:br>
              <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endPar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el 1">
            <a:extLst>
              <a:ext uri="{FF2B5EF4-FFF2-40B4-BE49-F238E27FC236}">
                <a16:creationId xmlns:a16="http://schemas.microsoft.com/office/drawing/2014/main" id="{98C43BFC-B321-8CB0-0439-26D22C6D589C}"/>
              </a:ext>
            </a:extLst>
          </p:cNvPr>
          <p:cNvSpPr txBox="1">
            <a:spLocks/>
          </p:cNvSpPr>
          <p:nvPr/>
        </p:nvSpPr>
        <p:spPr>
          <a:xfrm>
            <a:off x="3886200" y="3314238"/>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Stelling 2</a:t>
            </a:r>
          </a:p>
        </p:txBody>
      </p:sp>
      <p:sp>
        <p:nvSpPr>
          <p:cNvPr id="7" name="Google Shape;377;p18">
            <a:extLst>
              <a:ext uri="{FF2B5EF4-FFF2-40B4-BE49-F238E27FC236}">
                <a16:creationId xmlns:a16="http://schemas.microsoft.com/office/drawing/2014/main" id="{1F5E0003-1A66-043D-83B1-3237D3E5BFB4}"/>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41BEA32A-2EDE-9ADB-BE4A-1F2FDF05F496}"/>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Tree>
    <p:extLst>
      <p:ext uri="{BB962C8B-B14F-4D97-AF65-F5344CB8AC3E}">
        <p14:creationId xmlns:p14="http://schemas.microsoft.com/office/powerpoint/2010/main" val="468582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C8BD1E37-A577-A640-ADB5-DE3ED853F99C}"/>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39DD64E2-669B-33C6-18C8-BAB21E57D573}"/>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9CB6D793-3343-CF82-BFF4-B00928AECB21}"/>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6CD88C30-4FBE-D581-0102-AE7CAE8002CB}"/>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6" name="Titel 1">
            <a:extLst>
              <a:ext uri="{FF2B5EF4-FFF2-40B4-BE49-F238E27FC236}">
                <a16:creationId xmlns:a16="http://schemas.microsoft.com/office/drawing/2014/main" id="{C544D63E-CAA2-166A-D89C-57F04AD797B1}"/>
              </a:ext>
            </a:extLst>
          </p:cNvPr>
          <p:cNvSpPr txBox="1">
            <a:spLocks/>
          </p:cNvSpPr>
          <p:nvPr/>
        </p:nvSpPr>
        <p:spPr>
          <a:xfrm>
            <a:off x="4069080" y="1950347"/>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Wat zegt het verdrag?</a:t>
            </a:r>
          </a:p>
        </p:txBody>
      </p:sp>
      <p:sp>
        <p:nvSpPr>
          <p:cNvPr id="7" name="Google Shape;377;p18">
            <a:extLst>
              <a:ext uri="{FF2B5EF4-FFF2-40B4-BE49-F238E27FC236}">
                <a16:creationId xmlns:a16="http://schemas.microsoft.com/office/drawing/2014/main" id="{ABB30123-3362-A483-BF38-347AEAFB61E1}"/>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F8E0F08A-5A32-7406-9709-0C691B3191A5}"/>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
        <p:nvSpPr>
          <p:cNvPr id="2" name="Tekstvak 2">
            <a:extLst>
              <a:ext uri="{FF2B5EF4-FFF2-40B4-BE49-F238E27FC236}">
                <a16:creationId xmlns:a16="http://schemas.microsoft.com/office/drawing/2014/main" id="{02832DCC-4E4C-B9D3-82EB-D3FC9FB6DEDA}"/>
              </a:ext>
            </a:extLst>
          </p:cNvPr>
          <p:cNvSpPr txBox="1"/>
          <p:nvPr/>
        </p:nvSpPr>
        <p:spPr>
          <a:xfrm>
            <a:off x="933557" y="3457482"/>
            <a:ext cx="16420886" cy="2677656"/>
          </a:xfrm>
          <a:prstGeom prst="rect">
            <a:avLst/>
          </a:prstGeom>
          <a:noFill/>
        </p:spPr>
        <p:txBody>
          <a:bodyPr wrap="square" rtlCol="0">
            <a:spAutoFit/>
          </a:bodyPr>
          <a:lstStyle/>
          <a:p>
            <a:r>
              <a:rPr lang="nl-NL" sz="2800" dirty="0">
                <a:solidFill>
                  <a:srgbClr val="0070C0"/>
                </a:solidFill>
                <a:latin typeface="Open Sans" panose="020B0606030504020204" pitchFamily="34" charset="0"/>
                <a:ea typeface="Open Sans" panose="020B0606030504020204" pitchFamily="34" charset="0"/>
                <a:cs typeface="Open Sans" panose="020B0606030504020204" pitchFamily="34" charset="0"/>
              </a:rPr>
              <a:t>Artikel 6 – Gendergevoelig beleid</a:t>
            </a:r>
          </a:p>
          <a:p>
            <a:endParaRPr lang="nl-NL" sz="28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nl-NL" sz="2800" dirty="0">
                <a:solidFill>
                  <a:srgbClr val="0070C0"/>
                </a:solidFill>
                <a:latin typeface="Open Sans" panose="020B0606030504020204" pitchFamily="34" charset="0"/>
                <a:ea typeface="Open Sans" panose="020B0606030504020204" pitchFamily="34" charset="0"/>
                <a:cs typeface="Open Sans" panose="020B0606030504020204" pitchFamily="34" charset="0"/>
              </a:rPr>
              <a:t>De partijen verplichten zich een genderperspectief te hanteren bij de uitvoering en toetsing van de gevolgen van de bepalingen van dit Verdrag en effectief beleid ten behoeve van de gelijkheid van vrouwen en mannen te implementeren evenals de bevordering van de eigen kracht van vrouwen. </a:t>
            </a:r>
          </a:p>
        </p:txBody>
      </p:sp>
      <p:sp>
        <p:nvSpPr>
          <p:cNvPr id="4" name="Tekstvak 3">
            <a:extLst>
              <a:ext uri="{FF2B5EF4-FFF2-40B4-BE49-F238E27FC236}">
                <a16:creationId xmlns:a16="http://schemas.microsoft.com/office/drawing/2014/main" id="{C6584AEE-B564-08B6-F032-E19937FF5842}"/>
              </a:ext>
            </a:extLst>
          </p:cNvPr>
          <p:cNvSpPr txBox="1"/>
          <p:nvPr/>
        </p:nvSpPr>
        <p:spPr>
          <a:xfrm>
            <a:off x="933557" y="7205751"/>
            <a:ext cx="16420886" cy="954107"/>
          </a:xfrm>
          <a:prstGeom prst="rect">
            <a:avLst/>
          </a:prstGeom>
          <a:noFill/>
        </p:spPr>
        <p:txBody>
          <a:bodyPr wrap="square" rtlCol="0">
            <a:spAutoFit/>
          </a:bodyPr>
          <a:lstStyle/>
          <a:p>
            <a:r>
              <a:rPr lang="nl-NL" sz="2800" dirty="0">
                <a:solidFill>
                  <a:srgbClr val="0070C0"/>
                </a:solidFill>
                <a:latin typeface="Open Sans" panose="020B0606030504020204" pitchFamily="34" charset="0"/>
                <a:ea typeface="Open Sans" panose="020B0606030504020204" pitchFamily="34" charset="0"/>
                <a:cs typeface="Open Sans" panose="020B0606030504020204" pitchFamily="34" charset="0"/>
              </a:rPr>
              <a:t>GREVIO zegt dat in Nederland dit nog nauwelijks ingevoerd is </a:t>
            </a:r>
            <a:br>
              <a:rPr lang="nl-NL" sz="2800" dirty="0">
                <a:solidFill>
                  <a:srgbClr val="0070C0"/>
                </a:solidFill>
                <a:latin typeface="Open Sans" panose="020B0606030504020204" pitchFamily="34" charset="0"/>
                <a:ea typeface="Open Sans" panose="020B0606030504020204" pitchFamily="34" charset="0"/>
                <a:cs typeface="Open Sans" panose="020B0606030504020204" pitchFamily="34" charset="0"/>
              </a:rPr>
            </a:br>
            <a:r>
              <a:rPr lang="nl-NL" sz="2800" dirty="0">
                <a:solidFill>
                  <a:srgbClr val="0070C0"/>
                </a:solidFill>
                <a:latin typeface="Open Sans" panose="020B0606030504020204" pitchFamily="34" charset="0"/>
                <a:ea typeface="Open Sans" panose="020B0606030504020204" pitchFamily="34" charset="0"/>
                <a:cs typeface="Open Sans" panose="020B0606030504020204" pitchFamily="34" charset="0"/>
              </a:rPr>
              <a:t>(Sinds 2015 worden wetten en beleid strikt genderneutraal opgesteld)</a:t>
            </a:r>
          </a:p>
        </p:txBody>
      </p:sp>
    </p:spTree>
    <p:extLst>
      <p:ext uri="{BB962C8B-B14F-4D97-AF65-F5344CB8AC3E}">
        <p14:creationId xmlns:p14="http://schemas.microsoft.com/office/powerpoint/2010/main" val="328894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DB77E126-6000-4BE7-3956-B7317DEA5883}"/>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152DEC3B-C3F9-2058-3ED2-E50AC4918917}"/>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12E46764-4660-D0EE-8863-A21E62BEC006}"/>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0C6CE4BC-B1E1-96FD-A391-9D8E4739C702}"/>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5" name="Tekstvak 2">
            <a:extLst>
              <a:ext uri="{FF2B5EF4-FFF2-40B4-BE49-F238E27FC236}">
                <a16:creationId xmlns:a16="http://schemas.microsoft.com/office/drawing/2014/main" id="{A2685B0A-E684-05E9-0CF7-55EAD765E86F}"/>
              </a:ext>
            </a:extLst>
          </p:cNvPr>
          <p:cNvSpPr txBox="1"/>
          <p:nvPr/>
        </p:nvSpPr>
        <p:spPr>
          <a:xfrm>
            <a:off x="3793787" y="4639801"/>
            <a:ext cx="10700426" cy="2308324"/>
          </a:xfrm>
          <a:prstGeom prst="rect">
            <a:avLst/>
          </a:prstGeom>
          <a:noFill/>
        </p:spPr>
        <p:txBody>
          <a:bodyPr wrap="square" rtlCol="0">
            <a:spAutoFit/>
          </a:bodyPr>
          <a:lstStyle/>
          <a:p>
            <a:pPr lvl="0" algn="ctr"/>
            <a:r>
              <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 onze gemeente zijn laagdrempelige meldpunten aanwezig en is de informatie toegankelijk *</a:t>
            </a:r>
            <a:br>
              <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endPar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el 1">
            <a:extLst>
              <a:ext uri="{FF2B5EF4-FFF2-40B4-BE49-F238E27FC236}">
                <a16:creationId xmlns:a16="http://schemas.microsoft.com/office/drawing/2014/main" id="{62D0FA0D-7C8A-54B0-8746-0DE17FAAAEAB}"/>
              </a:ext>
            </a:extLst>
          </p:cNvPr>
          <p:cNvSpPr txBox="1">
            <a:spLocks/>
          </p:cNvSpPr>
          <p:nvPr/>
        </p:nvSpPr>
        <p:spPr>
          <a:xfrm>
            <a:off x="3886200" y="3314238"/>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Stelling 3</a:t>
            </a:r>
          </a:p>
        </p:txBody>
      </p:sp>
      <p:sp>
        <p:nvSpPr>
          <p:cNvPr id="7" name="Google Shape;377;p18">
            <a:extLst>
              <a:ext uri="{FF2B5EF4-FFF2-40B4-BE49-F238E27FC236}">
                <a16:creationId xmlns:a16="http://schemas.microsoft.com/office/drawing/2014/main" id="{3666E63B-5B10-A765-662A-280E59E5A388}"/>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729C708D-95DF-DBAF-25F7-1CA9FB2406D9}"/>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
        <p:nvSpPr>
          <p:cNvPr id="2" name="Tekstvak 3">
            <a:extLst>
              <a:ext uri="{FF2B5EF4-FFF2-40B4-BE49-F238E27FC236}">
                <a16:creationId xmlns:a16="http://schemas.microsoft.com/office/drawing/2014/main" id="{7AE370E0-FF51-942F-DED0-07F8BF84D4AF}"/>
              </a:ext>
            </a:extLst>
          </p:cNvPr>
          <p:cNvSpPr txBox="1"/>
          <p:nvPr/>
        </p:nvSpPr>
        <p:spPr>
          <a:xfrm>
            <a:off x="933557" y="7205751"/>
            <a:ext cx="16420886" cy="954107"/>
          </a:xfrm>
          <a:prstGeom prst="rect">
            <a:avLst/>
          </a:prstGeom>
          <a:noFill/>
        </p:spPr>
        <p:txBody>
          <a:bodyPr wrap="square" rtlCol="0">
            <a:spAutoFit/>
          </a:bodyPr>
          <a:lstStyle/>
          <a:p>
            <a:r>
              <a:rPr lang="nl-NL" sz="2800" dirty="0">
                <a:solidFill>
                  <a:srgbClr val="0070C0"/>
                </a:solidFill>
                <a:latin typeface="Open Sans" panose="020B0606030504020204" pitchFamily="34" charset="0"/>
                <a:ea typeface="Open Sans" panose="020B0606030504020204" pitchFamily="34" charset="0"/>
                <a:cs typeface="Open Sans" panose="020B0606030504020204" pitchFamily="34" charset="0"/>
              </a:rPr>
              <a:t>* ook voor mensen die laaggeletterd of anderstalig zijn, ook voor melding van digitaal geweld, ook voor meisjes onder de 18 en hun ouders, ….</a:t>
            </a:r>
          </a:p>
        </p:txBody>
      </p:sp>
    </p:spTree>
    <p:extLst>
      <p:ext uri="{BB962C8B-B14F-4D97-AF65-F5344CB8AC3E}">
        <p14:creationId xmlns:p14="http://schemas.microsoft.com/office/powerpoint/2010/main" val="610857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4A4F8190-8D4E-DD4B-9844-9AD2DDDA6435}"/>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0113D974-72C3-C6C0-F59F-6EBF1EC1DAFC}"/>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1C1230D4-9C8E-E059-4DE9-B39F415CA18E}"/>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8B56F24D-B8ED-864A-5315-F06508CA00B0}"/>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6" name="Titel 1">
            <a:extLst>
              <a:ext uri="{FF2B5EF4-FFF2-40B4-BE49-F238E27FC236}">
                <a16:creationId xmlns:a16="http://schemas.microsoft.com/office/drawing/2014/main" id="{09DF2A2A-D1FD-20BC-C8B2-F3DF1E6AF796}"/>
              </a:ext>
            </a:extLst>
          </p:cNvPr>
          <p:cNvSpPr txBox="1">
            <a:spLocks/>
          </p:cNvSpPr>
          <p:nvPr/>
        </p:nvSpPr>
        <p:spPr>
          <a:xfrm>
            <a:off x="4035830" y="1152538"/>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Wat zegt het verdrag?</a:t>
            </a:r>
          </a:p>
        </p:txBody>
      </p:sp>
      <p:sp>
        <p:nvSpPr>
          <p:cNvPr id="7" name="Google Shape;377;p18">
            <a:extLst>
              <a:ext uri="{FF2B5EF4-FFF2-40B4-BE49-F238E27FC236}">
                <a16:creationId xmlns:a16="http://schemas.microsoft.com/office/drawing/2014/main" id="{FB2AB931-A8F7-3D5E-E0D0-284ABB1FF7A2}"/>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1AACA2C8-3CC6-0371-13E5-9DBE3986BB4D}"/>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
        <p:nvSpPr>
          <p:cNvPr id="2" name="Tekstvak 2">
            <a:extLst>
              <a:ext uri="{FF2B5EF4-FFF2-40B4-BE49-F238E27FC236}">
                <a16:creationId xmlns:a16="http://schemas.microsoft.com/office/drawing/2014/main" id="{D21DC63A-A126-E6E8-D015-29483086E00A}"/>
              </a:ext>
            </a:extLst>
          </p:cNvPr>
          <p:cNvSpPr txBox="1"/>
          <p:nvPr/>
        </p:nvSpPr>
        <p:spPr>
          <a:xfrm>
            <a:off x="1028700" y="2535639"/>
            <a:ext cx="16420886" cy="6370975"/>
          </a:xfrm>
          <a:prstGeom prst="rect">
            <a:avLst/>
          </a:prstGeom>
          <a:noFill/>
        </p:spPr>
        <p:txBody>
          <a:bodyPr wrap="square" rtlCol="0">
            <a:spAutoFit/>
          </a:bodyPr>
          <a:lstStyle/>
          <a:p>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Artikel 19- Informatie</a:t>
            </a:r>
          </a:p>
          <a:p>
            <a:endPar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De partijen maken wetten en nemen andere maatregelen om ervoor te zorgen dat slachtoffers op tijd goede en passende informatie krijgen, in een taal die zij begrijpen. Bijvoorbeeld informatie over welke vormen van ondersteuning beschikbaar zijn en over de wettelijke maatregelen waarvan zij gebruik kunnen maken.</a:t>
            </a:r>
            <a:b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br>
            <a:endPar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Artikel 20- Algemene ondersteuningsdiensten</a:t>
            </a:r>
          </a:p>
          <a:p>
            <a:endPar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Slachtoffers moeten toegang hebben tot diensten die hun herstel na geweld helpen, zoals zorg, juridische en psychologische begeleiding, financiële ondersteuning, huisvesting, onderwijs, training en hulp bij het vinden van werk. Deze diensten moeten voldoende middelen hebben en beroepskrachten moeten goed zijn opgeleid om slachtoffers op te vangen en hen door te verwijzen naar de juiste diensten.</a:t>
            </a:r>
          </a:p>
          <a:p>
            <a:endPar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Artikel 27- Melding</a:t>
            </a:r>
          </a:p>
          <a:p>
            <a:endPar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Iedereen die geweld vermoedt of er getuige van is moet dit eenvoudig kunnen melden en ook gestimuleerd worden om het te melden. </a:t>
            </a:r>
            <a:endParaRPr lang="nl-NL" sz="2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13536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2872BBA1-F233-1BC7-5C9D-CCBBAAD774FE}"/>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25F0B078-BBAC-D424-431D-513F9F6F08FA}"/>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23154786-8F15-65BD-C91C-A100AC574417}"/>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66CF7E38-94A5-B099-AFB2-85FF70CC38A5}"/>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6" name="Titel 1">
            <a:extLst>
              <a:ext uri="{FF2B5EF4-FFF2-40B4-BE49-F238E27FC236}">
                <a16:creationId xmlns:a16="http://schemas.microsoft.com/office/drawing/2014/main" id="{0C54CF7C-13DC-12D4-3ED8-A905F246EE21}"/>
              </a:ext>
            </a:extLst>
          </p:cNvPr>
          <p:cNvSpPr txBox="1">
            <a:spLocks/>
          </p:cNvSpPr>
          <p:nvPr/>
        </p:nvSpPr>
        <p:spPr>
          <a:xfrm>
            <a:off x="4035830" y="1152538"/>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Wat zegt GREVIO?</a:t>
            </a:r>
          </a:p>
        </p:txBody>
      </p:sp>
      <p:sp>
        <p:nvSpPr>
          <p:cNvPr id="7" name="Google Shape;377;p18">
            <a:extLst>
              <a:ext uri="{FF2B5EF4-FFF2-40B4-BE49-F238E27FC236}">
                <a16:creationId xmlns:a16="http://schemas.microsoft.com/office/drawing/2014/main" id="{7F09B58A-48BE-8D1A-028C-ED81490C031C}"/>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CC90B80D-FFAA-BCC2-57B6-8FA3F826444C}"/>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
        <p:nvSpPr>
          <p:cNvPr id="2" name="Tekstvak 2">
            <a:extLst>
              <a:ext uri="{FF2B5EF4-FFF2-40B4-BE49-F238E27FC236}">
                <a16:creationId xmlns:a16="http://schemas.microsoft.com/office/drawing/2014/main" id="{559B6161-5CD0-ADAA-29CB-967F545A416A}"/>
              </a:ext>
            </a:extLst>
          </p:cNvPr>
          <p:cNvSpPr txBox="1"/>
          <p:nvPr/>
        </p:nvSpPr>
        <p:spPr>
          <a:xfrm>
            <a:off x="1028700" y="3070644"/>
            <a:ext cx="16420886" cy="5016758"/>
          </a:xfrm>
          <a:prstGeom prst="rect">
            <a:avLst/>
          </a:prstGeom>
          <a:noFill/>
        </p:spPr>
        <p:txBody>
          <a:bodyPr wrap="square" rtlCol="0">
            <a:spAutoFit/>
          </a:bodyPr>
          <a:lstStyle/>
          <a:p>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Nederland  heeft wel een meldsysteem (met name via Veilig Thuis), maar er zijn belangrijke aandachtspunten:</a:t>
            </a:r>
          </a:p>
          <a:p>
            <a:endPar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het meldpunt combineert meerdere functies, wat in de praktijk nadelig kan uitwerken voor slachtoffers</a:t>
            </a:r>
          </a:p>
          <a:p>
            <a:pPr marL="457200" indent="-457200">
              <a:buFont typeface="Arial" panose="020B0604020202020204" pitchFamily="34" charset="0"/>
              <a:buChar char="•"/>
            </a:pPr>
            <a:endPar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er zijn regionale verschillen in capaciteit en kwaliteit</a:t>
            </a:r>
          </a:p>
          <a:p>
            <a:pPr marL="457200" indent="-457200">
              <a:buFont typeface="Arial" panose="020B0604020202020204" pitchFamily="34" charset="0"/>
              <a:buChar char="•"/>
            </a:pPr>
            <a:endPar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meldingen van partnergeweld worden soms te veel als wederzijds conflict geïnterpreteerd</a:t>
            </a:r>
          </a:p>
        </p:txBody>
      </p:sp>
    </p:spTree>
    <p:extLst>
      <p:ext uri="{BB962C8B-B14F-4D97-AF65-F5344CB8AC3E}">
        <p14:creationId xmlns:p14="http://schemas.microsoft.com/office/powerpoint/2010/main" val="172570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2E937613-AB00-9662-4ABA-9A1B51AE3B26}"/>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2D285A5F-A475-A88A-025D-E4306EFD9D13}"/>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27C3002B-01D1-82DB-4F7D-80D719EA3B39}"/>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BFB32706-0C7A-F877-F569-70D9C346D7D4}"/>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5" name="Tekstvak 2">
            <a:extLst>
              <a:ext uri="{FF2B5EF4-FFF2-40B4-BE49-F238E27FC236}">
                <a16:creationId xmlns:a16="http://schemas.microsoft.com/office/drawing/2014/main" id="{FA122203-6FE9-180D-0135-2216AC4E5568}"/>
              </a:ext>
            </a:extLst>
          </p:cNvPr>
          <p:cNvSpPr txBox="1"/>
          <p:nvPr/>
        </p:nvSpPr>
        <p:spPr>
          <a:xfrm>
            <a:off x="3793787" y="4025597"/>
            <a:ext cx="10700426" cy="2308324"/>
          </a:xfrm>
          <a:prstGeom prst="rect">
            <a:avLst/>
          </a:prstGeom>
          <a:noFill/>
        </p:spPr>
        <p:txBody>
          <a:bodyPr wrap="square" rtlCol="0">
            <a:spAutoFit/>
          </a:bodyPr>
          <a:lstStyle/>
          <a:p>
            <a:pPr lvl="0" algn="ctr"/>
            <a:r>
              <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 onze gemeente is een structureel </a:t>
            </a:r>
            <a:r>
              <a:rPr lang="nl-NL" sz="36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ge-oormerkt</a:t>
            </a:r>
            <a:r>
              <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budget voor de aanpak van geweld tegen vrouwen en huiselijk geweld</a:t>
            </a:r>
            <a:br>
              <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endPar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el 1">
            <a:extLst>
              <a:ext uri="{FF2B5EF4-FFF2-40B4-BE49-F238E27FC236}">
                <a16:creationId xmlns:a16="http://schemas.microsoft.com/office/drawing/2014/main" id="{330B4E1C-5712-AF49-C397-D0DA6036323D}"/>
              </a:ext>
            </a:extLst>
          </p:cNvPr>
          <p:cNvSpPr txBox="1">
            <a:spLocks/>
          </p:cNvSpPr>
          <p:nvPr/>
        </p:nvSpPr>
        <p:spPr>
          <a:xfrm>
            <a:off x="3886200" y="2234320"/>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Stelling 4</a:t>
            </a:r>
          </a:p>
        </p:txBody>
      </p:sp>
      <p:sp>
        <p:nvSpPr>
          <p:cNvPr id="7" name="Google Shape;377;p18">
            <a:extLst>
              <a:ext uri="{FF2B5EF4-FFF2-40B4-BE49-F238E27FC236}">
                <a16:creationId xmlns:a16="http://schemas.microsoft.com/office/drawing/2014/main" id="{A229535E-2DE6-718E-1036-1B415EC072AC}"/>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6B901D39-864A-7649-24C6-4AC878E775C0}"/>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Tree>
    <p:extLst>
      <p:ext uri="{BB962C8B-B14F-4D97-AF65-F5344CB8AC3E}">
        <p14:creationId xmlns:p14="http://schemas.microsoft.com/office/powerpoint/2010/main" val="2011617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1825F1A3-7C93-7922-845D-938C16CCEAE3}"/>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5C466353-E2A1-B75F-E186-5725A1FED530}"/>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BA00F9BD-8C82-E3B2-0078-180144373E0C}"/>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8A131439-A1F4-E269-DE87-68DB6A6F3B87}"/>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3" name="Google Shape;101;p2">
            <a:extLst>
              <a:ext uri="{FF2B5EF4-FFF2-40B4-BE49-F238E27FC236}">
                <a16:creationId xmlns:a16="http://schemas.microsoft.com/office/drawing/2014/main" id="{17DB8C78-EDAD-6852-F034-3C6FD00D981B}"/>
              </a:ext>
            </a:extLst>
          </p:cNvPr>
          <p:cNvSpPr txBox="1"/>
          <p:nvPr/>
        </p:nvSpPr>
        <p:spPr>
          <a:xfrm>
            <a:off x="1101378" y="3586053"/>
            <a:ext cx="6997593" cy="2617640"/>
          </a:xfrm>
          <a:prstGeom prst="rect">
            <a:avLst/>
          </a:prstGeom>
          <a:noFill/>
          <a:ln>
            <a:noFill/>
          </a:ln>
        </p:spPr>
        <p:txBody>
          <a:bodyPr spcFirstLastPara="1" wrap="square" lIns="0" tIns="0" rIns="0" bIns="0" anchor="t" anchorCtr="0">
            <a:spAutoFit/>
          </a:bodyPr>
          <a:lstStyle/>
          <a:p>
            <a:pPr marL="0" marR="0" lvl="0" indent="0" rtl="0">
              <a:lnSpc>
                <a:spcPct val="104995"/>
              </a:lnSpc>
              <a:spcBef>
                <a:spcPts val="0"/>
              </a:spcBef>
              <a:spcAft>
                <a:spcPts val="0"/>
              </a:spcAft>
              <a:buNone/>
            </a:pPr>
            <a:r>
              <a:rPr lang="en-US" sz="5400" dirty="0" err="1">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rPr>
              <a:t>Bekijk</a:t>
            </a:r>
            <a:r>
              <a:rPr lang="en-US" sz="5400"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rPr>
              <a:t> </a:t>
            </a:r>
            <a:r>
              <a:rPr lang="en-US" sz="5400" dirty="0" err="1">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hlinkClick r:id="rId4"/>
              </a:rPr>
              <a:t>hier</a:t>
            </a:r>
            <a:r>
              <a:rPr lang="en-US" sz="5400"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hlinkClick r:id="rId4"/>
              </a:rPr>
              <a:t> het </a:t>
            </a:r>
            <a:r>
              <a:rPr lang="en-US" sz="5400" dirty="0" err="1">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hlinkClick r:id="rId4"/>
              </a:rPr>
              <a:t>fimpje</a:t>
            </a:r>
            <a:r>
              <a:rPr lang="en-US" sz="5400"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hlinkClick r:id="rId4"/>
              </a:rPr>
              <a:t> Soroptimisten </a:t>
            </a:r>
            <a:r>
              <a:rPr lang="en-US" sz="5400" dirty="0" err="1">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hlinkClick r:id="rId4"/>
              </a:rPr>
              <a:t>en</a:t>
            </a:r>
            <a:r>
              <a:rPr lang="en-US" sz="5400"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hlinkClick r:id="rId4"/>
              </a:rPr>
              <a:t> het </a:t>
            </a:r>
            <a:r>
              <a:rPr lang="en-US" sz="5400" dirty="0" err="1">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hlinkClick r:id="rId4"/>
              </a:rPr>
              <a:t>Verdrag</a:t>
            </a:r>
            <a:r>
              <a:rPr lang="en-US" sz="5400"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hlinkClick r:id="rId4"/>
              </a:rPr>
              <a:t> van Istanbul</a:t>
            </a:r>
            <a:endParaRPr sz="5400" dirty="0">
              <a:solidFill>
                <a:srgbClr val="11477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person with curly hair and a yellow and white background&#10;&#10;AI-generated content may be incorrect.">
            <a:extLst>
              <a:ext uri="{FF2B5EF4-FFF2-40B4-BE49-F238E27FC236}">
                <a16:creationId xmlns:a16="http://schemas.microsoft.com/office/drawing/2014/main" id="{3E24048B-FA7A-EFDE-66F4-31716E2C9EB5}"/>
              </a:ext>
            </a:extLst>
          </p:cNvPr>
          <p:cNvPicPr>
            <a:picLocks noChangeAspect="1"/>
          </p:cNvPicPr>
          <p:nvPr/>
        </p:nvPicPr>
        <p:blipFill>
          <a:blip r:embed="rId5"/>
          <a:stretch>
            <a:fillRect/>
          </a:stretch>
        </p:blipFill>
        <p:spPr>
          <a:xfrm>
            <a:off x="8555005" y="2751571"/>
            <a:ext cx="8273028" cy="5515352"/>
          </a:xfrm>
          <a:prstGeom prst="rect">
            <a:avLst/>
          </a:prstGeom>
        </p:spPr>
      </p:pic>
    </p:spTree>
    <p:extLst>
      <p:ext uri="{BB962C8B-B14F-4D97-AF65-F5344CB8AC3E}">
        <p14:creationId xmlns:p14="http://schemas.microsoft.com/office/powerpoint/2010/main" val="3285991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90BABC58-4E7D-47F5-2972-A17E3A6140F5}"/>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DF690949-0D33-1E5D-1116-8E9C909A802A}"/>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58D85C87-1BF9-AD78-3EB3-B9905D162E72}"/>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DED4BDF3-B60E-AF48-B3B5-3CA3D90636F4}"/>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6" name="Titel 1">
            <a:extLst>
              <a:ext uri="{FF2B5EF4-FFF2-40B4-BE49-F238E27FC236}">
                <a16:creationId xmlns:a16="http://schemas.microsoft.com/office/drawing/2014/main" id="{0136DB96-3130-41E1-4EFB-F06B27222D72}"/>
              </a:ext>
            </a:extLst>
          </p:cNvPr>
          <p:cNvSpPr txBox="1">
            <a:spLocks/>
          </p:cNvSpPr>
          <p:nvPr/>
        </p:nvSpPr>
        <p:spPr>
          <a:xfrm>
            <a:off x="4035830" y="1152538"/>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Wat zegt het verdrag?</a:t>
            </a:r>
          </a:p>
        </p:txBody>
      </p:sp>
      <p:sp>
        <p:nvSpPr>
          <p:cNvPr id="7" name="Google Shape;377;p18">
            <a:extLst>
              <a:ext uri="{FF2B5EF4-FFF2-40B4-BE49-F238E27FC236}">
                <a16:creationId xmlns:a16="http://schemas.microsoft.com/office/drawing/2014/main" id="{87F11AA0-FB5D-30B3-91BA-69AEABA02E85}"/>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AC1DD881-2C95-F86C-F04B-196670FD1A26}"/>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
        <p:nvSpPr>
          <p:cNvPr id="2" name="Tekstvak 2">
            <a:extLst>
              <a:ext uri="{FF2B5EF4-FFF2-40B4-BE49-F238E27FC236}">
                <a16:creationId xmlns:a16="http://schemas.microsoft.com/office/drawing/2014/main" id="{E0632C09-F0C7-9B61-40C5-7CDEACC6D2C2}"/>
              </a:ext>
            </a:extLst>
          </p:cNvPr>
          <p:cNvSpPr txBox="1"/>
          <p:nvPr/>
        </p:nvSpPr>
        <p:spPr>
          <a:xfrm>
            <a:off x="933557" y="3143570"/>
            <a:ext cx="16420886" cy="3539430"/>
          </a:xfrm>
          <a:prstGeom prst="rect">
            <a:avLst/>
          </a:prstGeom>
          <a:noFill/>
        </p:spPr>
        <p:txBody>
          <a:bodyPr wrap="square" rtlCol="0">
            <a:spAutoFit/>
          </a:bodyPr>
          <a:lstStyle/>
          <a:p>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Artikel 8 – Financiële middelen</a:t>
            </a:r>
          </a:p>
          <a:p>
            <a:endPar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De partijen wijzen passende financiële middelen en personeel toe voor de adequate implementatie van integraal beleid, maatregelen en programma’s ter voorkoming en bestrijding van alle vormen van geweld die vallen onder de reikwijdte van dit Verdrag, </a:t>
            </a:r>
            <a:r>
              <a:rPr lang="nl-NL" sz="3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met inbegrip van hetgeen wordt uitgevoerd door non-gouvernementele organisaties en het maatschappelijk middenveld</a:t>
            </a:r>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554798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A20535C7-1B74-36F2-AA99-16B0D9B0D5A9}"/>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9BA0ECBA-1D68-89B1-1C6D-FFF2E62F2F79}"/>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91D08BC9-EBBE-8761-87C3-10FB4B4EFADF}"/>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B6F777E1-8DC4-D1AD-E22B-8491852661BA}"/>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6" name="Titel 1">
            <a:extLst>
              <a:ext uri="{FF2B5EF4-FFF2-40B4-BE49-F238E27FC236}">
                <a16:creationId xmlns:a16="http://schemas.microsoft.com/office/drawing/2014/main" id="{5CBBC6FD-3B8A-9FB2-5943-1BAB35D696F2}"/>
              </a:ext>
            </a:extLst>
          </p:cNvPr>
          <p:cNvSpPr txBox="1">
            <a:spLocks/>
          </p:cNvSpPr>
          <p:nvPr/>
        </p:nvSpPr>
        <p:spPr>
          <a:xfrm>
            <a:off x="4035830" y="1152538"/>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Wat zegt GREVIO?</a:t>
            </a:r>
          </a:p>
        </p:txBody>
      </p:sp>
      <p:sp>
        <p:nvSpPr>
          <p:cNvPr id="7" name="Google Shape;377;p18">
            <a:extLst>
              <a:ext uri="{FF2B5EF4-FFF2-40B4-BE49-F238E27FC236}">
                <a16:creationId xmlns:a16="http://schemas.microsoft.com/office/drawing/2014/main" id="{808636AE-AE40-7F36-75BB-B7A05F213BE4}"/>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797BB37E-920E-DBDD-231C-8A1AE915381A}"/>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
        <p:nvSpPr>
          <p:cNvPr id="2" name="Tekstvak 2">
            <a:extLst>
              <a:ext uri="{FF2B5EF4-FFF2-40B4-BE49-F238E27FC236}">
                <a16:creationId xmlns:a16="http://schemas.microsoft.com/office/drawing/2014/main" id="{FED3DC72-6DF7-BD23-1E69-7DC4BAF92478}"/>
              </a:ext>
            </a:extLst>
          </p:cNvPr>
          <p:cNvSpPr txBox="1"/>
          <p:nvPr/>
        </p:nvSpPr>
        <p:spPr>
          <a:xfrm>
            <a:off x="1083187" y="3463323"/>
            <a:ext cx="16420886" cy="3539430"/>
          </a:xfrm>
          <a:prstGeom prst="rect">
            <a:avLst/>
          </a:prstGeom>
          <a:noFill/>
        </p:spPr>
        <p:txBody>
          <a:bodyPr wrap="square" rtlCol="0">
            <a:spAutoFit/>
          </a:bodyPr>
          <a:lstStyle/>
          <a:p>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Er zijn onvoldoende </a:t>
            </a:r>
            <a:r>
              <a:rPr lang="nl-NL" sz="3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structurele budgetten </a:t>
            </a:r>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voorzien voor opvang en hulpdiensten.</a:t>
            </a:r>
          </a:p>
          <a:p>
            <a:endPar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Er wordt onvoldoende geïnvesteerd in </a:t>
            </a:r>
            <a:r>
              <a:rPr lang="nl-NL" sz="3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meer gespecialiseerde voorzieningen</a:t>
            </a:r>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a:p>
            <a:endPar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Middelen moeten sterker gericht worden op </a:t>
            </a:r>
            <a:r>
              <a:rPr lang="nl-NL" sz="32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gendergerelateerd</a:t>
            </a:r>
            <a:r>
              <a:rPr lang="nl-NL" sz="3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geweld tegen vrouwen</a:t>
            </a:r>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a:p>
            <a:pPr marL="457200" indent="-457200">
              <a:buFont typeface="Arial" panose="020B0604020202020204" pitchFamily="34" charset="0"/>
              <a:buChar char="•"/>
            </a:pPr>
            <a:endPar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55070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12A59023-04DF-A12D-10CF-0066685A542C}"/>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32D270B6-5B3E-A73D-B949-A05266E55146}"/>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EB9502BA-0DD4-504E-E2BE-7E1847B34F56}"/>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A7E33A8F-7BBA-55C9-03D6-52D24EE29A9B}"/>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5" name="Tekstvak 2">
            <a:extLst>
              <a:ext uri="{FF2B5EF4-FFF2-40B4-BE49-F238E27FC236}">
                <a16:creationId xmlns:a16="http://schemas.microsoft.com/office/drawing/2014/main" id="{D58BFF3C-D284-A3FC-BBFD-F9D38D810E19}"/>
              </a:ext>
            </a:extLst>
          </p:cNvPr>
          <p:cNvSpPr txBox="1"/>
          <p:nvPr/>
        </p:nvSpPr>
        <p:spPr>
          <a:xfrm>
            <a:off x="2207176" y="4533428"/>
            <a:ext cx="13873648" cy="1200329"/>
          </a:xfrm>
          <a:prstGeom prst="rect">
            <a:avLst/>
          </a:prstGeom>
          <a:noFill/>
        </p:spPr>
        <p:txBody>
          <a:bodyPr wrap="square" rtlCol="0">
            <a:spAutoFit/>
          </a:bodyPr>
          <a:lstStyle/>
          <a:p>
            <a:pPr lvl="0" algn="ctr"/>
            <a:r>
              <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 onze gemeente zijn voldoende opvangplekken. </a:t>
            </a:r>
          </a:p>
          <a:p>
            <a:pPr lvl="0" algn="ctr"/>
            <a:r>
              <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Er zijn ook voldoende specialistische opvangplekken.</a:t>
            </a:r>
          </a:p>
        </p:txBody>
      </p:sp>
      <p:sp>
        <p:nvSpPr>
          <p:cNvPr id="6" name="Titel 1">
            <a:extLst>
              <a:ext uri="{FF2B5EF4-FFF2-40B4-BE49-F238E27FC236}">
                <a16:creationId xmlns:a16="http://schemas.microsoft.com/office/drawing/2014/main" id="{BB923099-E45B-96CB-8B9E-D0D889ACBD03}"/>
              </a:ext>
            </a:extLst>
          </p:cNvPr>
          <p:cNvSpPr txBox="1">
            <a:spLocks/>
          </p:cNvSpPr>
          <p:nvPr/>
        </p:nvSpPr>
        <p:spPr>
          <a:xfrm>
            <a:off x="3886200" y="2234320"/>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Stelling 5</a:t>
            </a:r>
          </a:p>
        </p:txBody>
      </p:sp>
      <p:sp>
        <p:nvSpPr>
          <p:cNvPr id="7" name="Google Shape;377;p18">
            <a:extLst>
              <a:ext uri="{FF2B5EF4-FFF2-40B4-BE49-F238E27FC236}">
                <a16:creationId xmlns:a16="http://schemas.microsoft.com/office/drawing/2014/main" id="{7CB6AEBB-0298-AE03-C679-F7E9A5BB7D94}"/>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0DEF1580-1A7C-DF12-216D-685D2A3FBFE2}"/>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Tree>
    <p:extLst>
      <p:ext uri="{BB962C8B-B14F-4D97-AF65-F5344CB8AC3E}">
        <p14:creationId xmlns:p14="http://schemas.microsoft.com/office/powerpoint/2010/main" val="3463619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ECBF1F87-B059-C07F-9303-BCEAECE1950B}"/>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F9940189-E2BE-C532-C66A-F130DADEC16B}"/>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863F3D5E-B629-85D7-4F26-D871AA85A60B}"/>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ED15D8DE-9BAB-69AB-6C4A-5BC2B3AB231D}"/>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6" name="Titel 1">
            <a:extLst>
              <a:ext uri="{FF2B5EF4-FFF2-40B4-BE49-F238E27FC236}">
                <a16:creationId xmlns:a16="http://schemas.microsoft.com/office/drawing/2014/main" id="{5456105E-4A0A-E2C2-F978-BB19D787AE83}"/>
              </a:ext>
            </a:extLst>
          </p:cNvPr>
          <p:cNvSpPr txBox="1">
            <a:spLocks/>
          </p:cNvSpPr>
          <p:nvPr/>
        </p:nvSpPr>
        <p:spPr>
          <a:xfrm>
            <a:off x="4035830" y="1152538"/>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Wat zegt het verdrag?</a:t>
            </a:r>
          </a:p>
        </p:txBody>
      </p:sp>
      <p:sp>
        <p:nvSpPr>
          <p:cNvPr id="7" name="Google Shape;377;p18">
            <a:extLst>
              <a:ext uri="{FF2B5EF4-FFF2-40B4-BE49-F238E27FC236}">
                <a16:creationId xmlns:a16="http://schemas.microsoft.com/office/drawing/2014/main" id="{26206A53-EFEF-2F38-D233-301AE753A280}"/>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2BD89DDE-722B-A279-85E2-E10D66AFB11E}"/>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
        <p:nvSpPr>
          <p:cNvPr id="2" name="Tekstvak 2">
            <a:extLst>
              <a:ext uri="{FF2B5EF4-FFF2-40B4-BE49-F238E27FC236}">
                <a16:creationId xmlns:a16="http://schemas.microsoft.com/office/drawing/2014/main" id="{4F3DF07E-1EAD-8266-28F7-70A6DBEAD9CF}"/>
              </a:ext>
            </a:extLst>
          </p:cNvPr>
          <p:cNvSpPr txBox="1"/>
          <p:nvPr/>
        </p:nvSpPr>
        <p:spPr>
          <a:xfrm>
            <a:off x="1028700" y="3763113"/>
            <a:ext cx="16420886" cy="3046988"/>
          </a:xfrm>
          <a:prstGeom prst="rect">
            <a:avLst/>
          </a:prstGeom>
          <a:noFill/>
        </p:spPr>
        <p:txBody>
          <a:bodyPr wrap="square" rtlCol="0">
            <a:spAutoFit/>
          </a:bodyPr>
          <a:lstStyle/>
          <a:p>
            <a:pPr>
              <a:buNone/>
            </a:pPr>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Artikel 23 – Opvangplaatsen</a:t>
            </a:r>
          </a:p>
          <a:p>
            <a:endPar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Er moeten voldoende, veilige opvangplekken zijn; minimaal 1 per 10.000 inwoners.</a:t>
            </a:r>
          </a:p>
          <a:p>
            <a:pPr marL="457200" indent="-457200">
              <a:buFont typeface="Arial" panose="020B0604020202020204" pitchFamily="34" charset="0"/>
              <a:buChar char="•"/>
            </a:pPr>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Opvang moet makkelijk toegankelijk zijn voor slachtoffers</a:t>
            </a:r>
          </a:p>
          <a:p>
            <a:pPr marL="457200" indent="-457200">
              <a:buFont typeface="Arial" panose="020B0604020202020204" pitchFamily="34" charset="0"/>
              <a:buChar char="•"/>
            </a:pPr>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Slachtoffers moeten geholpen worden om tijdelijke veilige huisvesting te krijgen</a:t>
            </a:r>
          </a:p>
          <a:p>
            <a:pPr marL="457200" indent="-457200">
              <a:buFont typeface="Arial" panose="020B0604020202020204" pitchFamily="34" charset="0"/>
              <a:buChar char="•"/>
            </a:pPr>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Opvang moet bescherming bieden aan vrouwen en hun kinderen.</a:t>
            </a:r>
          </a:p>
        </p:txBody>
      </p:sp>
    </p:spTree>
    <p:extLst>
      <p:ext uri="{BB962C8B-B14F-4D97-AF65-F5344CB8AC3E}">
        <p14:creationId xmlns:p14="http://schemas.microsoft.com/office/powerpoint/2010/main" val="3470731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417F3760-653A-CED2-9CB8-FDDE843F5EDB}"/>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C93A1D71-DEC0-CC3D-64DC-DB918B805BCB}"/>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6A6759D8-5681-FAB8-1644-5F5115754236}"/>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5EE259F5-955F-B626-4EE5-CCDDF241B5DF}"/>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6" name="Titel 1">
            <a:extLst>
              <a:ext uri="{FF2B5EF4-FFF2-40B4-BE49-F238E27FC236}">
                <a16:creationId xmlns:a16="http://schemas.microsoft.com/office/drawing/2014/main" id="{096786CA-193B-9C73-A382-DD7C909064C7}"/>
              </a:ext>
            </a:extLst>
          </p:cNvPr>
          <p:cNvSpPr txBox="1">
            <a:spLocks/>
          </p:cNvSpPr>
          <p:nvPr/>
        </p:nvSpPr>
        <p:spPr>
          <a:xfrm>
            <a:off x="4035830" y="1152538"/>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Wat zegt GREVIO?</a:t>
            </a:r>
          </a:p>
        </p:txBody>
      </p:sp>
      <p:sp>
        <p:nvSpPr>
          <p:cNvPr id="7" name="Google Shape;377;p18">
            <a:extLst>
              <a:ext uri="{FF2B5EF4-FFF2-40B4-BE49-F238E27FC236}">
                <a16:creationId xmlns:a16="http://schemas.microsoft.com/office/drawing/2014/main" id="{24C11E2E-939C-FEF0-9295-7CE4222BA465}"/>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D913F8D2-B847-88A2-6E9A-6429B7FD7ADF}"/>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
        <p:nvSpPr>
          <p:cNvPr id="2" name="Tekstvak 2">
            <a:extLst>
              <a:ext uri="{FF2B5EF4-FFF2-40B4-BE49-F238E27FC236}">
                <a16:creationId xmlns:a16="http://schemas.microsoft.com/office/drawing/2014/main" id="{EC9AA47C-344F-6A03-4405-EB30D5C04533}"/>
              </a:ext>
            </a:extLst>
          </p:cNvPr>
          <p:cNvSpPr txBox="1"/>
          <p:nvPr/>
        </p:nvSpPr>
        <p:spPr>
          <a:xfrm>
            <a:off x="1083187" y="3463323"/>
            <a:ext cx="16420886" cy="4524315"/>
          </a:xfrm>
          <a:prstGeom prst="rect">
            <a:avLst/>
          </a:prstGeom>
          <a:noFill/>
        </p:spPr>
        <p:txBody>
          <a:bodyPr wrap="square" rtlCol="0">
            <a:spAutoFit/>
          </a:bodyPr>
          <a:lstStyle/>
          <a:p>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Er zijn belangrijke tekortkomingen bij opvangplekken (shelters) voor slachtoffers van geweld tegen vrouwen:</a:t>
            </a:r>
          </a:p>
          <a:p>
            <a:endPar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457200" lvl="0" indent="-457200" eaLnBrk="0" fontAlgn="base" hangingPunct="0">
              <a:spcBef>
                <a:spcPct val="0"/>
              </a:spcBef>
              <a:spcAft>
                <a:spcPct val="0"/>
              </a:spcAft>
              <a:buFont typeface="Arial" panose="020B0604020202020204" pitchFamily="34" charset="0"/>
              <a:buChar char="•"/>
            </a:pPr>
            <a:r>
              <a:rPr lang="nl-NL" alt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Er  moeten meer opvangplekken voor slachtoffers van geweld komen</a:t>
            </a:r>
          </a:p>
          <a:p>
            <a:pPr marL="457200" lvl="0" indent="-457200" eaLnBrk="0" fontAlgn="base" hangingPunct="0">
              <a:spcBef>
                <a:spcPct val="0"/>
              </a:spcBef>
              <a:spcAft>
                <a:spcPct val="0"/>
              </a:spcAft>
              <a:buFont typeface="Arial" panose="020B0604020202020204" pitchFamily="34" charset="0"/>
              <a:buChar char="•"/>
            </a:pPr>
            <a:r>
              <a:rPr lang="nl-NL" alt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De capaciteit en spreiding van shelters moet worden vergroot</a:t>
            </a:r>
          </a:p>
          <a:p>
            <a:pPr marL="457200" lvl="0" indent="-457200" eaLnBrk="0" fontAlgn="base" hangingPunct="0">
              <a:spcBef>
                <a:spcPct val="0"/>
              </a:spcBef>
              <a:spcAft>
                <a:spcPct val="0"/>
              </a:spcAft>
              <a:buFont typeface="Arial" panose="020B0604020202020204" pitchFamily="34" charset="0"/>
              <a:buChar char="•"/>
            </a:pPr>
            <a:r>
              <a:rPr lang="nl-NL" alt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Opvang moet toegankelijker worden gemaakt voor kwetsbare groepen</a:t>
            </a:r>
          </a:p>
          <a:p>
            <a:pPr marL="457200" lvl="0" indent="-457200" eaLnBrk="0" fontAlgn="base" hangingPunct="0">
              <a:spcBef>
                <a:spcPct val="0"/>
              </a:spcBef>
              <a:spcAft>
                <a:spcPct val="0"/>
              </a:spcAft>
              <a:buFont typeface="Arial" panose="020B0604020202020204" pitchFamily="34" charset="0"/>
              <a:buChar char="•"/>
            </a:pPr>
            <a:r>
              <a:rPr lang="nl-NL" alt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Er moet  meer rekening worden houden met de </a:t>
            </a:r>
            <a:r>
              <a:rPr lang="nl-NL" altLang="nl-NL" sz="3200"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gendergerelateerde</a:t>
            </a:r>
            <a:r>
              <a:rPr lang="nl-NL" alt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 aard van geweld</a:t>
            </a:r>
          </a:p>
          <a:p>
            <a:pPr marL="457200" indent="-457200">
              <a:buFont typeface="Arial" panose="020B0604020202020204" pitchFamily="34" charset="0"/>
              <a:buChar char="•"/>
            </a:pPr>
            <a:endPar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21411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8B061FC7-E2B3-7D34-FF4D-135C0C40046B}"/>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A10BA0B6-C105-49DE-E720-9574508A4D53}"/>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079B335B-D433-57DB-144A-9C03709B217B}"/>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F2B44F57-3C91-081B-820B-54E4F0752D33}"/>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5" name="Tekstvak 2">
            <a:extLst>
              <a:ext uri="{FF2B5EF4-FFF2-40B4-BE49-F238E27FC236}">
                <a16:creationId xmlns:a16="http://schemas.microsoft.com/office/drawing/2014/main" id="{C964D087-61DB-19E6-0D5D-AF58CEECEB08}"/>
              </a:ext>
            </a:extLst>
          </p:cNvPr>
          <p:cNvSpPr txBox="1"/>
          <p:nvPr/>
        </p:nvSpPr>
        <p:spPr>
          <a:xfrm>
            <a:off x="2207176" y="4533428"/>
            <a:ext cx="13873648" cy="1754326"/>
          </a:xfrm>
          <a:prstGeom prst="rect">
            <a:avLst/>
          </a:prstGeom>
          <a:noFill/>
        </p:spPr>
        <p:txBody>
          <a:bodyPr wrap="square" rtlCol="0">
            <a:spAutoFit/>
          </a:bodyPr>
          <a:lstStyle/>
          <a:p>
            <a:pPr lvl="0" algn="ctr"/>
            <a:r>
              <a:rPr lang="nl-NL" sz="3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 onze gemeente verzamelen wij gegevens met betrekking tot geweld tegen vrouwen en monitoren en evalueren wij het effect van onze maatregelen.</a:t>
            </a:r>
          </a:p>
        </p:txBody>
      </p:sp>
      <p:sp>
        <p:nvSpPr>
          <p:cNvPr id="6" name="Titel 1">
            <a:extLst>
              <a:ext uri="{FF2B5EF4-FFF2-40B4-BE49-F238E27FC236}">
                <a16:creationId xmlns:a16="http://schemas.microsoft.com/office/drawing/2014/main" id="{702C9376-C270-2FDD-CF3C-CC8D75647134}"/>
              </a:ext>
            </a:extLst>
          </p:cNvPr>
          <p:cNvSpPr txBox="1">
            <a:spLocks/>
          </p:cNvSpPr>
          <p:nvPr/>
        </p:nvSpPr>
        <p:spPr>
          <a:xfrm>
            <a:off x="3886200" y="2234320"/>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Stelling 6</a:t>
            </a:r>
          </a:p>
        </p:txBody>
      </p:sp>
      <p:sp>
        <p:nvSpPr>
          <p:cNvPr id="7" name="Google Shape;377;p18">
            <a:extLst>
              <a:ext uri="{FF2B5EF4-FFF2-40B4-BE49-F238E27FC236}">
                <a16:creationId xmlns:a16="http://schemas.microsoft.com/office/drawing/2014/main" id="{AB675405-64B3-E847-0368-14233D51D03B}"/>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17165D1F-551F-EA99-1E9E-189348DFEA36}"/>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Tree>
    <p:extLst>
      <p:ext uri="{BB962C8B-B14F-4D97-AF65-F5344CB8AC3E}">
        <p14:creationId xmlns:p14="http://schemas.microsoft.com/office/powerpoint/2010/main" val="3924704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2BA83E65-C4E5-B849-724E-E27B5D38494C}"/>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F8FF18CD-18AD-3152-EDA7-7E9A1F06B133}"/>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4012FC90-565B-93A2-C8DA-44CBAB018EE9}"/>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1CC48C80-40B3-7F9D-2C3B-AB414CDE8567}"/>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6" name="Titel 1">
            <a:extLst>
              <a:ext uri="{FF2B5EF4-FFF2-40B4-BE49-F238E27FC236}">
                <a16:creationId xmlns:a16="http://schemas.microsoft.com/office/drawing/2014/main" id="{196C21E3-439A-8335-A10D-0851CBD0BD4C}"/>
              </a:ext>
            </a:extLst>
          </p:cNvPr>
          <p:cNvSpPr txBox="1">
            <a:spLocks/>
          </p:cNvSpPr>
          <p:nvPr/>
        </p:nvSpPr>
        <p:spPr>
          <a:xfrm>
            <a:off x="4035830" y="1152538"/>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Wat zegt het verdrag?</a:t>
            </a:r>
          </a:p>
        </p:txBody>
      </p:sp>
      <p:sp>
        <p:nvSpPr>
          <p:cNvPr id="7" name="Google Shape;377;p18">
            <a:extLst>
              <a:ext uri="{FF2B5EF4-FFF2-40B4-BE49-F238E27FC236}">
                <a16:creationId xmlns:a16="http://schemas.microsoft.com/office/drawing/2014/main" id="{CB4BBAFF-279A-7DC0-BF2D-3C6C20C05967}"/>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2CB3544A-39F9-F91E-7AA3-520214537AF9}"/>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
        <p:nvSpPr>
          <p:cNvPr id="2" name="Tekstvak 2">
            <a:extLst>
              <a:ext uri="{FF2B5EF4-FFF2-40B4-BE49-F238E27FC236}">
                <a16:creationId xmlns:a16="http://schemas.microsoft.com/office/drawing/2014/main" id="{8F6A54BA-0013-50F9-CF15-871833989302}"/>
              </a:ext>
            </a:extLst>
          </p:cNvPr>
          <p:cNvSpPr txBox="1"/>
          <p:nvPr/>
        </p:nvSpPr>
        <p:spPr>
          <a:xfrm>
            <a:off x="1083187" y="2746042"/>
            <a:ext cx="16420886" cy="6370975"/>
          </a:xfrm>
          <a:prstGeom prst="rect">
            <a:avLst/>
          </a:prstGeom>
          <a:noFill/>
        </p:spPr>
        <p:txBody>
          <a:bodyPr wrap="square" rtlCol="0">
            <a:spAutoFit/>
          </a:bodyPr>
          <a:lstStyle/>
          <a:p>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Artikel 11 – Het verzamelen van gegevens en onderzoek</a:t>
            </a:r>
          </a:p>
          <a:p>
            <a:endPar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Er moeten systematisch gegevens worden verzameld over alle vormen van geweld die onder het verdrag vallen. D.w.z. gegevens over:</a:t>
            </a:r>
          </a:p>
          <a:p>
            <a:pPr marL="285750" indent="-285750">
              <a:buFont typeface="Arial" panose="020B0604020202020204" pitchFamily="34" charset="0"/>
              <a:buChar char="•"/>
            </a:pPr>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alle vormen van geweld tegen vrouwen</a:t>
            </a:r>
          </a:p>
          <a:p>
            <a:pPr marL="285750" indent="-285750">
              <a:buFont typeface="Arial" panose="020B0604020202020204" pitchFamily="34" charset="0"/>
              <a:buChar char="•"/>
            </a:pPr>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huiselijk geweld</a:t>
            </a:r>
          </a:p>
          <a:p>
            <a:pPr marL="285750" indent="-285750">
              <a:buFont typeface="Arial" panose="020B0604020202020204" pitchFamily="34" charset="0"/>
              <a:buChar char="•"/>
            </a:pPr>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meldingen bij politie en andere instanties</a:t>
            </a:r>
          </a:p>
          <a:p>
            <a:pPr marL="285750" indent="-285750">
              <a:buFont typeface="Arial" panose="020B0604020202020204" pitchFamily="34" charset="0"/>
              <a:buChar char="•"/>
            </a:pPr>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vervolging en veroordeling van daders</a:t>
            </a:r>
          </a:p>
          <a:p>
            <a:endPar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Deze gegevens moeten beschikbaar zijn voor: </a:t>
            </a:r>
          </a:p>
          <a:p>
            <a:pPr marL="342900" indent="-342900">
              <a:buFont typeface="Arial" panose="020B0604020202020204" pitchFamily="34" charset="0"/>
              <a:buChar char="•"/>
            </a:pPr>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beleidsontwikkeling</a:t>
            </a:r>
          </a:p>
          <a:p>
            <a:pPr marL="342900" indent="-342900">
              <a:buFont typeface="Arial" panose="020B0604020202020204" pitchFamily="34" charset="0"/>
              <a:buChar char="•"/>
            </a:pPr>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evaluatie van maatregelen</a:t>
            </a:r>
          </a:p>
          <a:p>
            <a:pPr marL="342900" indent="-342900">
              <a:buFont typeface="Arial" panose="020B0604020202020204" pitchFamily="34" charset="0"/>
              <a:buChar char="•"/>
            </a:pPr>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internationale monitoring</a:t>
            </a:r>
          </a:p>
          <a:p>
            <a:pPr marL="342900" indent="-342900">
              <a:buFont typeface="Arial" panose="020B0604020202020204" pitchFamily="34" charset="0"/>
              <a:buChar char="•"/>
            </a:pPr>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onderzoek</a:t>
            </a:r>
          </a:p>
          <a:p>
            <a:pPr marL="342900" indent="-342900">
              <a:buFont typeface="Arial" panose="020B0604020202020204" pitchFamily="34" charset="0"/>
              <a:buChar char="•"/>
            </a:pPr>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tet publiek</a:t>
            </a:r>
          </a:p>
          <a:p>
            <a:pPr marL="285750" indent="-285750">
              <a:buFont typeface="Arial" panose="020B0604020202020204" pitchFamily="34" charset="0"/>
              <a:buChar char="•"/>
            </a:pPr>
            <a:endPar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nl-NL"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Onderzoek moet worden ondersteund.</a:t>
            </a:r>
          </a:p>
        </p:txBody>
      </p:sp>
    </p:spTree>
    <p:extLst>
      <p:ext uri="{BB962C8B-B14F-4D97-AF65-F5344CB8AC3E}">
        <p14:creationId xmlns:p14="http://schemas.microsoft.com/office/powerpoint/2010/main" val="2882938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65C85BE3-A753-87B2-CACD-1B1B71DF0BD4}"/>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855E2803-E792-55C4-4162-8AAC13800084}"/>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7CA25F4F-1D47-5462-D552-AEF1F9B6D9F3}"/>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DF7C1C47-7B9D-1F4C-B47E-AA4B9A1FCE51}"/>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6" name="Titel 1">
            <a:extLst>
              <a:ext uri="{FF2B5EF4-FFF2-40B4-BE49-F238E27FC236}">
                <a16:creationId xmlns:a16="http://schemas.microsoft.com/office/drawing/2014/main" id="{04A788ED-83A1-5DA2-1CDD-C7D41D8301C1}"/>
              </a:ext>
            </a:extLst>
          </p:cNvPr>
          <p:cNvSpPr txBox="1">
            <a:spLocks/>
          </p:cNvSpPr>
          <p:nvPr/>
        </p:nvSpPr>
        <p:spPr>
          <a:xfrm>
            <a:off x="4035830" y="1152538"/>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Wat zegt GREVIO?</a:t>
            </a:r>
          </a:p>
        </p:txBody>
      </p:sp>
      <p:sp>
        <p:nvSpPr>
          <p:cNvPr id="7" name="Google Shape;377;p18">
            <a:extLst>
              <a:ext uri="{FF2B5EF4-FFF2-40B4-BE49-F238E27FC236}">
                <a16:creationId xmlns:a16="http://schemas.microsoft.com/office/drawing/2014/main" id="{A983FC00-9C2E-1731-A0C0-CED77896C7C3}"/>
              </a:ext>
            </a:extLst>
          </p:cNvPr>
          <p:cNvSpPr txBox="1"/>
          <p:nvPr/>
        </p:nvSpPr>
        <p:spPr>
          <a:xfrm>
            <a:off x="1028700" y="1000125"/>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81800A13-2EE7-CC2A-AC88-21F27DDA1EB9}"/>
              </a:ext>
            </a:extLst>
          </p:cNvPr>
          <p:cNvSpPr/>
          <p:nvPr/>
        </p:nvSpPr>
        <p:spPr>
          <a:xfrm>
            <a:off x="1028700" y="1291916"/>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sp>
        <p:nvSpPr>
          <p:cNvPr id="2" name="Tekstvak 2">
            <a:extLst>
              <a:ext uri="{FF2B5EF4-FFF2-40B4-BE49-F238E27FC236}">
                <a16:creationId xmlns:a16="http://schemas.microsoft.com/office/drawing/2014/main" id="{D4DF9079-D3E7-3B55-D9B0-774798A5CD70}"/>
              </a:ext>
            </a:extLst>
          </p:cNvPr>
          <p:cNvSpPr txBox="1"/>
          <p:nvPr/>
        </p:nvSpPr>
        <p:spPr>
          <a:xfrm>
            <a:off x="933557" y="2564310"/>
            <a:ext cx="16420886" cy="6494085"/>
          </a:xfrm>
          <a:prstGeom prst="rect">
            <a:avLst/>
          </a:prstGeom>
          <a:noFill/>
        </p:spPr>
        <p:txBody>
          <a:bodyPr wrap="square" rtlCol="0">
            <a:spAutoFit/>
          </a:bodyPr>
          <a:lstStyle/>
          <a:p>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Nederland:</a:t>
            </a:r>
          </a:p>
          <a:p>
            <a:pPr marL="457200" lvl="0" indent="-457200" eaLnBrk="0" fontAlgn="base" hangingPunct="0">
              <a:spcBef>
                <a:spcPct val="0"/>
              </a:spcBef>
              <a:spcAft>
                <a:spcPct val="0"/>
              </a:spcAft>
              <a:buFont typeface="Arial" panose="020B0604020202020204" pitchFamily="34" charset="0"/>
              <a:buChar char="•"/>
            </a:pPr>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Heeft te gefragmenteerde dataverzameling. </a:t>
            </a:r>
            <a:r>
              <a:rPr lang="nl-NL" sz="3200">
                <a:solidFill>
                  <a:srgbClr val="0070C0"/>
                </a:solidFill>
                <a:latin typeface="Open Sans" panose="020B0606030504020204" pitchFamily="34" charset="0"/>
                <a:ea typeface="Open Sans" panose="020B0606030504020204" pitchFamily="34" charset="0"/>
                <a:cs typeface="Open Sans" panose="020B0606030504020204" pitchFamily="34" charset="0"/>
              </a:rPr>
              <a:t>P</a:t>
            </a:r>
            <a:r>
              <a:rPr lang="nl-NL" altLang="nl-NL" sz="3200">
                <a:solidFill>
                  <a:srgbClr val="0070C0"/>
                </a:solidFill>
                <a:latin typeface="Open Sans" panose="020B0606030504020204" pitchFamily="34" charset="0"/>
                <a:ea typeface="Open Sans" panose="020B0606030504020204" pitchFamily="34" charset="0"/>
                <a:cs typeface="Open Sans" panose="020B0606030504020204" pitchFamily="34" charset="0"/>
              </a:rPr>
              <a:t>olitie</a:t>
            </a:r>
            <a:r>
              <a:rPr lang="nl-NL" alt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 justitie, gemeenten en hulpinstanties verzamelen ieder hun eigen cijfers, vaak met verschillende definities. Hierdoor is het moeilijk om een volledig overzicht te krijgen van de omvang van geweld tegen vrouwen. Dit bemoeilijkt effectieve beleidsontwikkeling en monitoring.</a:t>
            </a:r>
            <a:endPar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Heeft geen volledig systematisch en landelijk overzicht van geweld tegen vrouwen. Niet alle meldingen bij politie en Veilig Thuis worden centraal bijgehouden. Prevalentie en trends zijn niet zichtbaar.</a:t>
            </a:r>
          </a:p>
          <a:p>
            <a:pPr marL="342900" indent="-342900">
              <a:buFont typeface="Arial" panose="020B0604020202020204" pitchFamily="34" charset="0"/>
              <a:buChar char="•"/>
            </a:pPr>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Heeft meer bevolkingsonderzoeken nodig om onzichtbaar geweld te meten.</a:t>
            </a:r>
          </a:p>
          <a:p>
            <a:pPr marL="342900" indent="-342900">
              <a:buFont typeface="Arial" panose="020B0604020202020204" pitchFamily="34" charset="0"/>
              <a:buChar char="•"/>
            </a:pPr>
            <a:r>
              <a:rPr lang="nl-NL" sz="3200" dirty="0">
                <a:solidFill>
                  <a:srgbClr val="0070C0"/>
                </a:solidFill>
                <a:latin typeface="Open Sans" panose="020B0606030504020204" pitchFamily="34" charset="0"/>
                <a:ea typeface="Open Sans" panose="020B0606030504020204" pitchFamily="34" charset="0"/>
                <a:cs typeface="Open Sans" panose="020B0606030504020204" pitchFamily="34" charset="0"/>
              </a:rPr>
              <a:t>Moet data toegankelijker en gedetailleerder maken voor beleids- en onderzoeksdoeleinden. Data is soms niet gedetailleerd genoeg is om specifieke groepen (migranten, vrouwen met beperking) goed te volgen.</a:t>
            </a:r>
          </a:p>
        </p:txBody>
      </p:sp>
    </p:spTree>
    <p:extLst>
      <p:ext uri="{BB962C8B-B14F-4D97-AF65-F5344CB8AC3E}">
        <p14:creationId xmlns:p14="http://schemas.microsoft.com/office/powerpoint/2010/main" val="2490136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193F6954-D9D6-450F-A895-0E0130D45674}"/>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1D2E4D16-1ADC-0C32-AEF5-DFF4496DF313}"/>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6AB6F6E0-B481-979F-8CB2-C72DCE27D7F2}"/>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630DA1C6-D2CC-0897-B3D9-E75CEC56B0BB}"/>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6" name="Titel 1">
            <a:extLst>
              <a:ext uri="{FF2B5EF4-FFF2-40B4-BE49-F238E27FC236}">
                <a16:creationId xmlns:a16="http://schemas.microsoft.com/office/drawing/2014/main" id="{424B7CB6-3BC0-E8E1-1CC4-612CA8A2B870}"/>
              </a:ext>
            </a:extLst>
          </p:cNvPr>
          <p:cNvSpPr txBox="1">
            <a:spLocks/>
          </p:cNvSpPr>
          <p:nvPr/>
        </p:nvSpPr>
        <p:spPr>
          <a:xfrm>
            <a:off x="3886200" y="781705"/>
            <a:ext cx="10515600" cy="1325563"/>
          </a:xfrm>
          <a:prstGeom prst="rect">
            <a:avLst/>
          </a:prstGeom>
        </p:spPr>
        <p:txBody>
          <a:bodyPr>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Beoordeel partijprogramma’s en </a:t>
            </a:r>
            <a:r>
              <a:rPr lang="nl-NL" sz="60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coalatieakkoorden</a:t>
            </a:r>
            <a:endPar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377;p18">
            <a:extLst>
              <a:ext uri="{FF2B5EF4-FFF2-40B4-BE49-F238E27FC236}">
                <a16:creationId xmlns:a16="http://schemas.microsoft.com/office/drawing/2014/main" id="{5E0CFAB4-2385-31AF-C780-811668A068CB}"/>
              </a:ext>
            </a:extLst>
          </p:cNvPr>
          <p:cNvSpPr txBox="1"/>
          <p:nvPr/>
        </p:nvSpPr>
        <p:spPr>
          <a:xfrm>
            <a:off x="716972" y="750742"/>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2854C099-1647-47A8-0785-D80F6AA9E8E7}"/>
              </a:ext>
            </a:extLst>
          </p:cNvPr>
          <p:cNvSpPr/>
          <p:nvPr/>
        </p:nvSpPr>
        <p:spPr>
          <a:xfrm>
            <a:off x="716972" y="1042533"/>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pic>
        <p:nvPicPr>
          <p:cNvPr id="9" name="Picture 8" descr="A qr code on a white background&#10;&#10;AI-generated content may be incorrect.">
            <a:extLst>
              <a:ext uri="{FF2B5EF4-FFF2-40B4-BE49-F238E27FC236}">
                <a16:creationId xmlns:a16="http://schemas.microsoft.com/office/drawing/2014/main" id="{311B2160-6EC0-280A-4976-440C54433410}"/>
              </a:ext>
            </a:extLst>
          </p:cNvPr>
          <p:cNvPicPr>
            <a:picLocks noChangeAspect="1"/>
          </p:cNvPicPr>
          <p:nvPr/>
        </p:nvPicPr>
        <p:blipFill>
          <a:blip r:embed="rId5"/>
          <a:stretch>
            <a:fillRect/>
          </a:stretch>
        </p:blipFill>
        <p:spPr>
          <a:xfrm>
            <a:off x="5323516" y="1864327"/>
            <a:ext cx="7640968" cy="7640968"/>
          </a:xfrm>
          <a:prstGeom prst="rect">
            <a:avLst/>
          </a:prstGeom>
        </p:spPr>
      </p:pic>
    </p:spTree>
    <p:extLst>
      <p:ext uri="{BB962C8B-B14F-4D97-AF65-F5344CB8AC3E}">
        <p14:creationId xmlns:p14="http://schemas.microsoft.com/office/powerpoint/2010/main" val="2542664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87E364F1-D7ED-E439-D861-2CA055A7C3D2}"/>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AEB85966-9190-CCA1-56BF-0492205139D3}"/>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308B139F-0501-F093-FAAC-267F5F5D78CC}"/>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577580C1-872D-F49F-4BD3-14F95D2C5FC4}"/>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6" name="Titel 1">
            <a:extLst>
              <a:ext uri="{FF2B5EF4-FFF2-40B4-BE49-F238E27FC236}">
                <a16:creationId xmlns:a16="http://schemas.microsoft.com/office/drawing/2014/main" id="{A42DC224-BE10-C26A-6955-C9B58D767D2F}"/>
              </a:ext>
            </a:extLst>
          </p:cNvPr>
          <p:cNvSpPr txBox="1">
            <a:spLocks/>
          </p:cNvSpPr>
          <p:nvPr/>
        </p:nvSpPr>
        <p:spPr>
          <a:xfrm>
            <a:off x="3886200" y="1453510"/>
            <a:ext cx="10515600" cy="1325563"/>
          </a:xfrm>
          <a:prstGeom prst="rect">
            <a:avLst/>
          </a:prstGeom>
        </p:spPr>
        <p:txBody>
          <a:bodyPr>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Soroptimisten voor het </a:t>
            </a:r>
          </a:p>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Verdrag van Istanbul</a:t>
            </a:r>
          </a:p>
        </p:txBody>
      </p:sp>
      <p:sp>
        <p:nvSpPr>
          <p:cNvPr id="7" name="Google Shape;377;p18">
            <a:extLst>
              <a:ext uri="{FF2B5EF4-FFF2-40B4-BE49-F238E27FC236}">
                <a16:creationId xmlns:a16="http://schemas.microsoft.com/office/drawing/2014/main" id="{8C7DF3A8-D767-3CF2-8680-7988D02441B9}"/>
              </a:ext>
            </a:extLst>
          </p:cNvPr>
          <p:cNvSpPr txBox="1"/>
          <p:nvPr/>
        </p:nvSpPr>
        <p:spPr>
          <a:xfrm>
            <a:off x="716972" y="750742"/>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3B10911B-8584-1D4B-3639-5CD3B079AC10}"/>
              </a:ext>
            </a:extLst>
          </p:cNvPr>
          <p:cNvSpPr/>
          <p:nvPr/>
        </p:nvSpPr>
        <p:spPr>
          <a:xfrm>
            <a:off x="716972" y="1042533"/>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pic>
        <p:nvPicPr>
          <p:cNvPr id="11" name="Picture 10">
            <a:extLst>
              <a:ext uri="{FF2B5EF4-FFF2-40B4-BE49-F238E27FC236}">
                <a16:creationId xmlns:a16="http://schemas.microsoft.com/office/drawing/2014/main" id="{387B399D-1C37-C213-8024-D5724AC229E2}"/>
              </a:ext>
            </a:extLst>
          </p:cNvPr>
          <p:cNvPicPr>
            <a:picLocks noChangeAspect="1"/>
          </p:cNvPicPr>
          <p:nvPr/>
        </p:nvPicPr>
        <p:blipFill>
          <a:blip r:embed="rId5"/>
          <a:stretch>
            <a:fillRect/>
          </a:stretch>
        </p:blipFill>
        <p:spPr>
          <a:xfrm>
            <a:off x="3886199" y="487069"/>
            <a:ext cx="11098763" cy="9283392"/>
          </a:xfrm>
          <a:prstGeom prst="rect">
            <a:avLst/>
          </a:prstGeom>
        </p:spPr>
      </p:pic>
    </p:spTree>
    <p:extLst>
      <p:ext uri="{BB962C8B-B14F-4D97-AF65-F5344CB8AC3E}">
        <p14:creationId xmlns:p14="http://schemas.microsoft.com/office/powerpoint/2010/main" val="1060354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186F5999-1EEA-BCBA-EEDD-A619E98EAA5C}"/>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0E34A862-0293-3187-6AF9-155FD4C98ECB}"/>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a:p>
        </p:txBody>
      </p:sp>
      <p:sp>
        <p:nvSpPr>
          <p:cNvPr id="93" name="Google Shape;93;p1">
            <a:extLst>
              <a:ext uri="{FF2B5EF4-FFF2-40B4-BE49-F238E27FC236}">
                <a16:creationId xmlns:a16="http://schemas.microsoft.com/office/drawing/2014/main" id="{7A550063-396B-9F9E-40C9-093D72367FFC}"/>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E4F089A1-E1BB-8F9E-0872-5BF4AFFB57D4}"/>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4" name="Google Shape;102;p2">
            <a:extLst>
              <a:ext uri="{FF2B5EF4-FFF2-40B4-BE49-F238E27FC236}">
                <a16:creationId xmlns:a16="http://schemas.microsoft.com/office/drawing/2014/main" id="{FEE235A7-52B6-8B45-47CB-81ED1F1054F4}"/>
              </a:ext>
            </a:extLst>
          </p:cNvPr>
          <p:cNvSpPr txBox="1"/>
          <p:nvPr/>
        </p:nvSpPr>
        <p:spPr>
          <a:xfrm>
            <a:off x="646811" y="2399133"/>
            <a:ext cx="16994378" cy="6477927"/>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US" sz="4400"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rPr>
              <a:t>HET VERDRAG VAN ISTANBUL </a:t>
            </a:r>
          </a:p>
          <a:p>
            <a:pPr marL="0" marR="0" lvl="0" indent="0" algn="ctr" rtl="0">
              <a:lnSpc>
                <a:spcPct val="140018"/>
              </a:lnSpc>
              <a:spcBef>
                <a:spcPts val="0"/>
              </a:spcBef>
              <a:spcAft>
                <a:spcPts val="0"/>
              </a:spcAft>
              <a:buNone/>
            </a:pPr>
            <a:r>
              <a:rPr lang="en-US" sz="4278"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Arial"/>
              </a:rPr>
              <a:t>OFTEWEL</a:t>
            </a:r>
            <a:endParaRPr dirty="0">
              <a:solidFill>
                <a:srgbClr val="114778"/>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ctr" rtl="0">
              <a:lnSpc>
                <a:spcPct val="140018"/>
              </a:lnSpc>
              <a:spcBef>
                <a:spcPts val="0"/>
              </a:spcBef>
              <a:spcAft>
                <a:spcPts val="0"/>
              </a:spcAft>
              <a:buNone/>
            </a:pPr>
            <a:endParaRPr sz="4278"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lnSpc>
                <a:spcPct val="140018"/>
              </a:lnSpc>
              <a:spcBef>
                <a:spcPts val="0"/>
              </a:spcBef>
              <a:spcAft>
                <a:spcPts val="0"/>
              </a:spcAft>
              <a:buNone/>
            </a:pPr>
            <a:r>
              <a:rPr lang="en-US" sz="4278" b="1" i="1"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Arial"/>
              </a:rPr>
              <a:t>HET </a:t>
            </a:r>
            <a:r>
              <a:rPr lang="en-US" sz="4278" b="1" i="1"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Arial"/>
              </a:rPr>
              <a:t>VERDRAG VAN DE RAAD VAN EUROPA INZAKE HET VOORKOMEN EN BESTRIJDEN VAN GEWELD TEGEN VROUWEN EN HUISELIJK GEWELD</a:t>
            </a:r>
          </a:p>
          <a:p>
            <a:pPr marL="0" marR="0" lvl="0" indent="0" algn="ctr" rtl="0">
              <a:lnSpc>
                <a:spcPct val="140018"/>
              </a:lnSpc>
              <a:spcBef>
                <a:spcPts val="0"/>
              </a:spcBef>
              <a:spcAft>
                <a:spcPts val="0"/>
              </a:spcAft>
              <a:buNone/>
            </a:pPr>
            <a:endParaRPr lang="en-US" sz="4278" b="1" i="1" u="sng" dirty="0">
              <a:solidFill>
                <a:srgbClr val="11477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8">
            <a:extLst>
              <a:ext uri="{FF2B5EF4-FFF2-40B4-BE49-F238E27FC236}">
                <a16:creationId xmlns:a16="http://schemas.microsoft.com/office/drawing/2014/main" id="{9ECBE8AD-12AC-98FB-8DDF-971FEAE03FF2}"/>
              </a:ext>
            </a:extLst>
          </p:cNvPr>
          <p:cNvSpPr/>
          <p:nvPr/>
        </p:nvSpPr>
        <p:spPr>
          <a:xfrm>
            <a:off x="455208" y="577409"/>
            <a:ext cx="4414562" cy="2407365"/>
          </a:xfrm>
          <a:custGeom>
            <a:avLst/>
            <a:gdLst/>
            <a:ahLst/>
            <a:cxnLst/>
            <a:rect l="l" t="t" r="r" b="b"/>
            <a:pathLst>
              <a:path w="6914985" h="3872391">
                <a:moveTo>
                  <a:pt x="0" y="0"/>
                </a:moveTo>
                <a:lnTo>
                  <a:pt x="6914985" y="0"/>
                </a:lnTo>
                <a:lnTo>
                  <a:pt x="6914985" y="3872391"/>
                </a:lnTo>
                <a:lnTo>
                  <a:pt x="0" y="3872391"/>
                </a:lnTo>
                <a:lnTo>
                  <a:pt x="0" y="0"/>
                </a:lnTo>
                <a:close/>
              </a:path>
            </a:pathLst>
          </a:custGeom>
          <a:blipFill>
            <a:blip r:embed="rId4"/>
            <a:stretch>
              <a:fillRect/>
            </a:stretch>
          </a:blipFill>
        </p:spPr>
        <p:txBody>
          <a:bodyPr/>
          <a:lstStyle/>
          <a:p>
            <a:endParaRPr lang="en-GB"/>
          </a:p>
        </p:txBody>
      </p:sp>
    </p:spTree>
    <p:extLst>
      <p:ext uri="{BB962C8B-B14F-4D97-AF65-F5344CB8AC3E}">
        <p14:creationId xmlns:p14="http://schemas.microsoft.com/office/powerpoint/2010/main" val="1255603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87">
          <a:extLst>
            <a:ext uri="{FF2B5EF4-FFF2-40B4-BE49-F238E27FC236}">
              <a16:creationId xmlns:a16="http://schemas.microsoft.com/office/drawing/2014/main" id="{A00977CE-5327-01DE-C1A7-25DF03BFA8DC}"/>
            </a:ext>
          </a:extLst>
        </p:cNvPr>
        <p:cNvGrpSpPr/>
        <p:nvPr/>
      </p:nvGrpSpPr>
      <p:grpSpPr>
        <a:xfrm>
          <a:off x="0" y="0"/>
          <a:ext cx="0" cy="0"/>
          <a:chOff x="0" y="0"/>
          <a:chExt cx="0" cy="0"/>
        </a:xfrm>
      </p:grpSpPr>
      <p:sp>
        <p:nvSpPr>
          <p:cNvPr id="88" name="Google Shape;88;p1">
            <a:extLst>
              <a:ext uri="{FF2B5EF4-FFF2-40B4-BE49-F238E27FC236}">
                <a16:creationId xmlns:a16="http://schemas.microsoft.com/office/drawing/2014/main" id="{1C1EF760-CB08-CF70-46E4-BA01B7B3F69E}"/>
              </a:ext>
            </a:extLst>
          </p:cNvPr>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a:extLst>
              <a:ext uri="{FF2B5EF4-FFF2-40B4-BE49-F238E27FC236}">
                <a16:creationId xmlns:a16="http://schemas.microsoft.com/office/drawing/2014/main" id="{74D3FE1F-9509-E06F-346B-9209EBBFD565}"/>
              </a:ext>
            </a:extLst>
          </p:cNvPr>
          <p:cNvSpPr txBox="1"/>
          <p:nvPr/>
        </p:nvSpPr>
        <p:spPr>
          <a:xfrm>
            <a:off x="1982880" y="9107960"/>
            <a:ext cx="14322241" cy="424153"/>
          </a:xfrm>
          <a:prstGeom prst="rect">
            <a:avLst/>
          </a:prstGeom>
          <a:noFill/>
          <a:ln>
            <a:noFill/>
          </a:ln>
        </p:spPr>
        <p:txBody>
          <a:bodyPr spcFirstLastPara="1" wrap="square" lIns="0" tIns="0" rIns="0" bIns="0" anchor="t" anchorCtr="0">
            <a:spAutoFit/>
          </a:bodyPr>
          <a:lstStyle/>
          <a:p>
            <a:pPr marL="0" marR="0" lvl="0" indent="0" algn="ctr" rtl="0">
              <a:lnSpc>
                <a:spcPct val="199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a:extLst>
              <a:ext uri="{FF2B5EF4-FFF2-40B4-BE49-F238E27FC236}">
                <a16:creationId xmlns:a16="http://schemas.microsoft.com/office/drawing/2014/main" id="{0B5E0356-14C1-9F28-D7CE-63DD30EDD904}"/>
              </a:ext>
            </a:extLst>
          </p:cNvPr>
          <p:cNvSpPr/>
          <p:nvPr/>
        </p:nvSpPr>
        <p:spPr>
          <a:xfrm>
            <a:off x="16472896" y="665634"/>
            <a:ext cx="976690" cy="976690"/>
          </a:xfrm>
          <a:custGeom>
            <a:avLst/>
            <a:gdLst/>
            <a:ahLst/>
            <a:cxnLst/>
            <a:rect l="l" t="t" r="r" b="b"/>
            <a:pathLst>
              <a:path w="976690" h="976690" extrusionOk="0">
                <a:moveTo>
                  <a:pt x="0" y="0"/>
                </a:moveTo>
                <a:lnTo>
                  <a:pt x="976691" y="0"/>
                </a:lnTo>
                <a:lnTo>
                  <a:pt x="976691" y="976691"/>
                </a:lnTo>
                <a:lnTo>
                  <a:pt x="0" y="976691"/>
                </a:lnTo>
                <a:lnTo>
                  <a:pt x="0" y="0"/>
                </a:lnTo>
                <a:close/>
              </a:path>
            </a:pathLst>
          </a:custGeom>
          <a:blipFill rotWithShape="1">
            <a:blip r:embed="rId3">
              <a:alphaModFix/>
            </a:blip>
            <a:stretch>
              <a:fillRect/>
            </a:stretch>
          </a:blipFill>
          <a:ln>
            <a:noFill/>
          </a:ln>
        </p:spPr>
        <p:txBody>
          <a:bodyPr/>
          <a:lstStyle/>
          <a:p>
            <a:endParaRPr lang="en-GB"/>
          </a:p>
        </p:txBody>
      </p:sp>
      <p:sp>
        <p:nvSpPr>
          <p:cNvPr id="6" name="Titel 1">
            <a:extLst>
              <a:ext uri="{FF2B5EF4-FFF2-40B4-BE49-F238E27FC236}">
                <a16:creationId xmlns:a16="http://schemas.microsoft.com/office/drawing/2014/main" id="{9F4016E8-46F0-30C4-CC99-F0D402AE7A35}"/>
              </a:ext>
            </a:extLst>
          </p:cNvPr>
          <p:cNvSpPr txBox="1">
            <a:spLocks/>
          </p:cNvSpPr>
          <p:nvPr/>
        </p:nvSpPr>
        <p:spPr>
          <a:xfrm>
            <a:off x="3886200" y="1453510"/>
            <a:ext cx="10515600" cy="1325563"/>
          </a:xfrm>
          <a:prstGeom prst="rect">
            <a:avLst/>
          </a:prstGeom>
        </p:spPr>
        <p:txBody>
          <a:bodyPr>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sz="6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College van de rechten van de mens</a:t>
            </a:r>
          </a:p>
        </p:txBody>
      </p:sp>
      <p:sp>
        <p:nvSpPr>
          <p:cNvPr id="7" name="Google Shape;377;p18">
            <a:extLst>
              <a:ext uri="{FF2B5EF4-FFF2-40B4-BE49-F238E27FC236}">
                <a16:creationId xmlns:a16="http://schemas.microsoft.com/office/drawing/2014/main" id="{AA6C798F-966F-20D1-ED1B-02E96A391050}"/>
              </a:ext>
            </a:extLst>
          </p:cNvPr>
          <p:cNvSpPr txBox="1"/>
          <p:nvPr/>
        </p:nvSpPr>
        <p:spPr>
          <a:xfrm>
            <a:off x="716972" y="750742"/>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378;p18">
            <a:extLst>
              <a:ext uri="{FF2B5EF4-FFF2-40B4-BE49-F238E27FC236}">
                <a16:creationId xmlns:a16="http://schemas.microsoft.com/office/drawing/2014/main" id="{AD41891A-1415-98D3-4E78-5BCE25AB73EB}"/>
              </a:ext>
            </a:extLst>
          </p:cNvPr>
          <p:cNvSpPr/>
          <p:nvPr/>
        </p:nvSpPr>
        <p:spPr>
          <a:xfrm>
            <a:off x="716972" y="1042533"/>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4">
              <a:alphaModFix/>
            </a:blip>
            <a:stretch>
              <a:fillRect t="-1321364" b="-1321364"/>
            </a:stretch>
          </a:blipFill>
          <a:ln>
            <a:noFill/>
          </a:ln>
        </p:spPr>
        <p:txBody>
          <a:bodyPr/>
          <a:lstStyle/>
          <a:p>
            <a:endParaRPr lang="en-GB"/>
          </a:p>
        </p:txBody>
      </p:sp>
      <p:pic>
        <p:nvPicPr>
          <p:cNvPr id="3" name="Picture 2">
            <a:extLst>
              <a:ext uri="{FF2B5EF4-FFF2-40B4-BE49-F238E27FC236}">
                <a16:creationId xmlns:a16="http://schemas.microsoft.com/office/drawing/2014/main" id="{FC5FEC10-6D9E-ED85-7895-6ED7FF2BD749}"/>
              </a:ext>
            </a:extLst>
          </p:cNvPr>
          <p:cNvPicPr>
            <a:picLocks noChangeAspect="1"/>
          </p:cNvPicPr>
          <p:nvPr/>
        </p:nvPicPr>
        <p:blipFill>
          <a:blip r:embed="rId5"/>
          <a:stretch>
            <a:fillRect/>
          </a:stretch>
        </p:blipFill>
        <p:spPr>
          <a:xfrm>
            <a:off x="3886200" y="487069"/>
            <a:ext cx="11864084" cy="9350171"/>
          </a:xfrm>
          <a:prstGeom prst="rect">
            <a:avLst/>
          </a:prstGeom>
        </p:spPr>
      </p:pic>
    </p:spTree>
    <p:extLst>
      <p:ext uri="{BB962C8B-B14F-4D97-AF65-F5344CB8AC3E}">
        <p14:creationId xmlns:p14="http://schemas.microsoft.com/office/powerpoint/2010/main" val="3294091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3"/>
          <p:cNvSpPr/>
          <p:nvPr/>
        </p:nvSpPr>
        <p:spPr>
          <a:xfrm>
            <a:off x="479092" y="454640"/>
            <a:ext cx="17377583" cy="9312861"/>
          </a:xfrm>
          <a:prstGeom prst="rect">
            <a:avLst/>
          </a:prstGeom>
          <a:solidFill>
            <a:srgbClr val="FFC1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4487569" y="454640"/>
            <a:ext cx="9312861" cy="9312861"/>
          </a:xfrm>
          <a:custGeom>
            <a:avLst/>
            <a:gdLst/>
            <a:ahLst/>
            <a:cxnLst/>
            <a:rect l="l" t="t" r="r" b="b"/>
            <a:pathLst>
              <a:path w="9312861" h="9312861" extrusionOk="0">
                <a:moveTo>
                  <a:pt x="0" y="0"/>
                </a:moveTo>
                <a:lnTo>
                  <a:pt x="9312862" y="0"/>
                </a:lnTo>
                <a:lnTo>
                  <a:pt x="9312862" y="9312861"/>
                </a:lnTo>
                <a:lnTo>
                  <a:pt x="0" y="9312861"/>
                </a:lnTo>
                <a:lnTo>
                  <a:pt x="0" y="0"/>
                </a:lnTo>
                <a:close/>
              </a:path>
            </a:pathLst>
          </a:custGeom>
          <a:blipFill rotWithShape="1">
            <a:blip r:embed="rId3">
              <a:alphaModFix/>
            </a:blip>
            <a:stretch>
              <a:fillRect/>
            </a:stretch>
          </a:blipFill>
          <a:ln>
            <a:noFill/>
          </a:ln>
        </p:spPr>
        <p:txBody>
          <a:bodyPr/>
          <a:lstStyle/>
          <a:p>
            <a:endParaRPr lang="en-GB"/>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416"/>
        <p:cNvGrpSpPr/>
        <p:nvPr/>
      </p:nvGrpSpPr>
      <p:grpSpPr>
        <a:xfrm>
          <a:off x="0" y="0"/>
          <a:ext cx="0" cy="0"/>
          <a:chOff x="0" y="0"/>
          <a:chExt cx="0" cy="0"/>
        </a:xfrm>
      </p:grpSpPr>
      <p:sp>
        <p:nvSpPr>
          <p:cNvPr id="417" name="Google Shape;417;p21"/>
          <p:cNvSpPr/>
          <p:nvPr/>
        </p:nvSpPr>
        <p:spPr>
          <a:xfrm>
            <a:off x="452378" y="3318907"/>
            <a:ext cx="3039745" cy="3174307"/>
          </a:xfrm>
          <a:custGeom>
            <a:avLst/>
            <a:gdLst/>
            <a:ahLst/>
            <a:cxnLst/>
            <a:rect l="l" t="t" r="r" b="b"/>
            <a:pathLst>
              <a:path w="3039745" h="3174307" extrusionOk="0">
                <a:moveTo>
                  <a:pt x="0" y="0"/>
                </a:moveTo>
                <a:lnTo>
                  <a:pt x="3039745" y="0"/>
                </a:lnTo>
                <a:lnTo>
                  <a:pt x="3039745" y="3174307"/>
                </a:lnTo>
                <a:lnTo>
                  <a:pt x="0" y="3174307"/>
                </a:lnTo>
                <a:lnTo>
                  <a:pt x="0" y="0"/>
                </a:lnTo>
                <a:close/>
              </a:path>
            </a:pathLst>
          </a:custGeom>
          <a:blipFill rotWithShape="1">
            <a:blip r:embed="rId3">
              <a:alphaModFix/>
            </a:blip>
            <a:stretch>
              <a:fillRect l="-134532" t="-124123" r="-111452" b="-107199"/>
            </a:stretch>
          </a:blipFill>
          <a:ln>
            <a:noFill/>
          </a:ln>
        </p:spPr>
        <p:txBody>
          <a:bodyPr/>
          <a:lstStyle/>
          <a:p>
            <a:endParaRPr lang="en-GB"/>
          </a:p>
        </p:txBody>
      </p:sp>
      <p:grpSp>
        <p:nvGrpSpPr>
          <p:cNvPr id="418" name="Google Shape;418;p21"/>
          <p:cNvGrpSpPr/>
          <p:nvPr/>
        </p:nvGrpSpPr>
        <p:grpSpPr>
          <a:xfrm>
            <a:off x="3846451" y="489580"/>
            <a:ext cx="12898410" cy="9500339"/>
            <a:chOff x="0" y="0"/>
            <a:chExt cx="17197879" cy="12667118"/>
          </a:xfrm>
        </p:grpSpPr>
        <p:sp>
          <p:nvSpPr>
            <p:cNvPr id="419" name="Google Shape;419;p21"/>
            <p:cNvSpPr txBox="1"/>
            <p:nvPr/>
          </p:nvSpPr>
          <p:spPr>
            <a:xfrm>
              <a:off x="0" y="0"/>
              <a:ext cx="17197879" cy="770075"/>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None/>
              </a:pPr>
              <a:r>
                <a:rPr lang="en-US" sz="3859" b="0" i="0" u="none" strike="noStrike" cap="none">
                  <a:solidFill>
                    <a:srgbClr val="035191"/>
                  </a:solidFill>
                  <a:latin typeface="League Spartan"/>
                  <a:ea typeface="League Spartan"/>
                  <a:cs typeface="League Spartan"/>
                  <a:sym typeface="League Spartan"/>
                </a:rPr>
                <a:t>STELLINGEN / TER BESPREKING</a:t>
              </a:r>
              <a:endParaRPr/>
            </a:p>
          </p:txBody>
        </p:sp>
        <p:sp>
          <p:nvSpPr>
            <p:cNvPr id="420" name="Google Shape;420;p21"/>
            <p:cNvSpPr txBox="1"/>
            <p:nvPr/>
          </p:nvSpPr>
          <p:spPr>
            <a:xfrm>
              <a:off x="0" y="1451741"/>
              <a:ext cx="17197879" cy="11215377"/>
            </a:xfrm>
            <a:prstGeom prst="rect">
              <a:avLst/>
            </a:prstGeom>
            <a:noFill/>
            <a:ln>
              <a:noFill/>
            </a:ln>
          </p:spPr>
          <p:txBody>
            <a:bodyPr spcFirstLastPara="1" wrap="square" lIns="0" tIns="0" rIns="0" bIns="0" anchor="t" anchorCtr="0">
              <a:spAutoFit/>
            </a:bodyPr>
            <a:lstStyle/>
            <a:p>
              <a:pPr marL="0" marR="0" lvl="0" indent="0" algn="l" rtl="0">
                <a:lnSpc>
                  <a:spcPct val="139972"/>
                </a:lnSpc>
                <a:spcBef>
                  <a:spcPts val="0"/>
                </a:spcBef>
                <a:spcAft>
                  <a:spcPts val="0"/>
                </a:spcAft>
                <a:buNone/>
              </a:pPr>
              <a:endParaRPr lang="en-US" sz="2169" b="0" i="0" u="none" strike="noStrike" cap="none" dirty="0">
                <a:solidFill>
                  <a:srgbClr val="035191"/>
                </a:solidFill>
                <a:latin typeface="Arial"/>
                <a:ea typeface="Arial"/>
                <a:cs typeface="Arial"/>
                <a:sym typeface="Arial"/>
              </a:endParaRPr>
            </a:p>
            <a:p>
              <a:pPr marL="0" marR="0" lvl="0" indent="0" algn="l" rtl="0">
                <a:lnSpc>
                  <a:spcPct val="139972"/>
                </a:lnSpc>
                <a:spcBef>
                  <a:spcPts val="0"/>
                </a:spcBef>
                <a:spcAft>
                  <a:spcPts val="0"/>
                </a:spcAft>
                <a:buNone/>
              </a:pPr>
              <a:r>
                <a:rPr lang="en-US" sz="2169" b="0" i="0" u="none" strike="noStrike" cap="none" dirty="0">
                  <a:solidFill>
                    <a:srgbClr val="035191"/>
                  </a:solidFill>
                  <a:latin typeface="Arial"/>
                  <a:ea typeface="Arial"/>
                  <a:cs typeface="Arial"/>
                  <a:sym typeface="Arial"/>
                </a:rPr>
                <a:t>STELLING 1</a:t>
              </a:r>
              <a:endParaRPr dirty="0"/>
            </a:p>
            <a:p>
              <a:pPr marL="0" marR="0" lvl="0" indent="0" algn="l" rtl="0">
                <a:lnSpc>
                  <a:spcPct val="139972"/>
                </a:lnSpc>
                <a:spcBef>
                  <a:spcPts val="0"/>
                </a:spcBef>
                <a:spcAft>
                  <a:spcPts val="0"/>
                </a:spcAft>
                <a:buNone/>
              </a:pPr>
              <a:r>
                <a:rPr lang="en-US" sz="2169" b="0" i="0" u="none" strike="noStrike" cap="none" dirty="0">
                  <a:solidFill>
                    <a:srgbClr val="035191"/>
                  </a:solidFill>
                  <a:latin typeface="Arial"/>
                  <a:ea typeface="Arial"/>
                  <a:cs typeface="Arial"/>
                  <a:sym typeface="Arial"/>
                </a:rPr>
                <a:t>De Soroptimistclubs van </a:t>
              </a:r>
              <a:r>
                <a:rPr lang="en-US" sz="2169" b="0" i="0" u="none" strike="noStrike" cap="none" dirty="0" err="1">
                  <a:solidFill>
                    <a:srgbClr val="035191"/>
                  </a:solidFill>
                  <a:latin typeface="Arial"/>
                  <a:ea typeface="Arial"/>
                  <a:cs typeface="Arial"/>
                  <a:sym typeface="Arial"/>
                </a:rPr>
                <a:t>onze</a:t>
              </a:r>
              <a:r>
                <a:rPr lang="en-US" sz="2169" b="0" i="0" u="none" strike="noStrike" cap="none" dirty="0">
                  <a:solidFill>
                    <a:srgbClr val="035191"/>
                  </a:solidFill>
                  <a:latin typeface="Arial"/>
                  <a:ea typeface="Arial"/>
                  <a:cs typeface="Arial"/>
                  <a:sym typeface="Arial"/>
                </a:rPr>
                <a:t> Unie </a:t>
              </a:r>
              <a:r>
                <a:rPr lang="en-US" sz="2169" b="0" i="0" u="none" strike="noStrike" cap="none" dirty="0" err="1">
                  <a:solidFill>
                    <a:srgbClr val="035191"/>
                  </a:solidFill>
                  <a:latin typeface="Arial"/>
                  <a:ea typeface="Arial"/>
                  <a:cs typeface="Arial"/>
                  <a:sym typeface="Arial"/>
                </a:rPr>
                <a:t>zouden</a:t>
              </a:r>
              <a:r>
                <a:rPr lang="en-US" sz="2169" b="0" i="0" u="none" strike="noStrike" cap="none" dirty="0">
                  <a:solidFill>
                    <a:srgbClr val="035191"/>
                  </a:solidFill>
                  <a:latin typeface="Arial"/>
                  <a:ea typeface="Arial"/>
                  <a:cs typeface="Arial"/>
                  <a:sym typeface="Arial"/>
                </a:rPr>
                <a:t> in de </a:t>
              </a:r>
              <a:r>
                <a:rPr lang="en-US" sz="2169" b="0" i="0" u="none" strike="noStrike" cap="none" dirty="0" err="1">
                  <a:solidFill>
                    <a:srgbClr val="035191"/>
                  </a:solidFill>
                  <a:latin typeface="Arial"/>
                  <a:ea typeface="Arial"/>
                  <a:cs typeface="Arial"/>
                  <a:sym typeface="Arial"/>
                </a:rPr>
                <a:t>gemeenten</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waar</a:t>
              </a:r>
              <a:r>
                <a:rPr lang="en-US" sz="2169" b="0" i="0" u="none" strike="noStrike" cap="none" dirty="0">
                  <a:solidFill>
                    <a:srgbClr val="035191"/>
                  </a:solidFill>
                  <a:latin typeface="Arial"/>
                  <a:ea typeface="Arial"/>
                  <a:cs typeface="Arial"/>
                  <a:sym typeface="Arial"/>
                </a:rPr>
                <a:t> ze </a:t>
              </a:r>
              <a:r>
                <a:rPr lang="en-US" sz="2169" b="0" i="0" u="none" strike="noStrike" cap="none" dirty="0" err="1">
                  <a:solidFill>
                    <a:srgbClr val="035191"/>
                  </a:solidFill>
                  <a:latin typeface="Arial"/>
                  <a:ea typeface="Arial"/>
                  <a:cs typeface="Arial"/>
                  <a:sym typeface="Arial"/>
                </a:rPr>
                <a:t>actief</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zijn</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aandacht</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moeten</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vragen</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voor</a:t>
              </a:r>
              <a:r>
                <a:rPr lang="en-US" sz="2169" b="0" i="0" u="none" strike="noStrike" cap="none" dirty="0">
                  <a:solidFill>
                    <a:srgbClr val="035191"/>
                  </a:solidFill>
                  <a:latin typeface="Arial"/>
                  <a:ea typeface="Arial"/>
                  <a:cs typeface="Arial"/>
                  <a:sym typeface="Arial"/>
                </a:rPr>
                <a:t> het </a:t>
              </a:r>
              <a:r>
                <a:rPr lang="en-US" sz="2169" b="0" i="0" u="none" strike="noStrike" cap="none" dirty="0" err="1">
                  <a:solidFill>
                    <a:srgbClr val="035191"/>
                  </a:solidFill>
                  <a:latin typeface="Arial"/>
                  <a:ea typeface="Arial"/>
                  <a:cs typeface="Arial"/>
                  <a:sym typeface="Arial"/>
                </a:rPr>
                <a:t>Verdrag</a:t>
              </a:r>
              <a:r>
                <a:rPr lang="en-US" sz="2169" b="0" i="0" u="none" strike="noStrike" cap="none" dirty="0">
                  <a:solidFill>
                    <a:srgbClr val="035191"/>
                  </a:solidFill>
                  <a:latin typeface="Arial"/>
                  <a:ea typeface="Arial"/>
                  <a:cs typeface="Arial"/>
                  <a:sym typeface="Arial"/>
                </a:rPr>
                <a:t> van Istanbul. Door </a:t>
              </a:r>
              <a:r>
                <a:rPr lang="en-US" sz="2169" b="0" i="0" u="none" strike="noStrike" cap="none" dirty="0" err="1">
                  <a:solidFill>
                    <a:srgbClr val="035191"/>
                  </a:solidFill>
                  <a:latin typeface="Arial"/>
                  <a:ea typeface="Arial"/>
                  <a:cs typeface="Arial"/>
                  <a:sym typeface="Arial"/>
                </a:rPr>
                <a:t>bijvoorbeeld</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na</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te</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gaan</a:t>
              </a:r>
              <a:r>
                <a:rPr lang="en-US" sz="2169" b="0" i="0" u="none" strike="noStrike" cap="none" dirty="0">
                  <a:solidFill>
                    <a:srgbClr val="035191"/>
                  </a:solidFill>
                  <a:latin typeface="Arial"/>
                  <a:ea typeface="Arial"/>
                  <a:cs typeface="Arial"/>
                  <a:sym typeface="Arial"/>
                </a:rPr>
                <a:t> of de </a:t>
              </a:r>
              <a:r>
                <a:rPr lang="en-US" sz="2169" b="0" i="0" u="none" strike="noStrike" cap="none" dirty="0" err="1">
                  <a:solidFill>
                    <a:srgbClr val="035191"/>
                  </a:solidFill>
                  <a:latin typeface="Arial"/>
                  <a:ea typeface="Arial"/>
                  <a:cs typeface="Arial"/>
                  <a:sym typeface="Arial"/>
                </a:rPr>
                <a:t>gemeente</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zich</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houdt</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aan</a:t>
              </a:r>
              <a:r>
                <a:rPr lang="en-US" sz="2169" b="0" i="0" u="none" strike="noStrike" cap="none" dirty="0">
                  <a:solidFill>
                    <a:srgbClr val="035191"/>
                  </a:solidFill>
                  <a:latin typeface="Arial"/>
                  <a:ea typeface="Arial"/>
                  <a:cs typeface="Arial"/>
                  <a:sym typeface="Arial"/>
                </a:rPr>
                <a:t> de </a:t>
              </a:r>
              <a:r>
                <a:rPr lang="en-US" sz="2169" b="0" i="0" u="none" strike="noStrike" cap="none" dirty="0" err="1">
                  <a:solidFill>
                    <a:srgbClr val="035191"/>
                  </a:solidFill>
                  <a:latin typeface="Arial"/>
                  <a:ea typeface="Arial"/>
                  <a:cs typeface="Arial"/>
                  <a:sym typeface="Arial"/>
                </a:rPr>
                <a:t>vereisten</a:t>
              </a:r>
              <a:r>
                <a:rPr lang="en-US" sz="2169" b="0" i="0" u="none" strike="noStrike" cap="none" dirty="0">
                  <a:solidFill>
                    <a:srgbClr val="035191"/>
                  </a:solidFill>
                  <a:latin typeface="Arial"/>
                  <a:ea typeface="Arial"/>
                  <a:cs typeface="Arial"/>
                  <a:sym typeface="Arial"/>
                </a:rPr>
                <a:t> van het </a:t>
              </a:r>
              <a:r>
                <a:rPr lang="en-US" sz="2169" b="0" i="0" u="none" strike="noStrike" cap="none" dirty="0" err="1">
                  <a:solidFill>
                    <a:srgbClr val="035191"/>
                  </a:solidFill>
                  <a:latin typeface="Arial"/>
                  <a:ea typeface="Arial"/>
                  <a:cs typeface="Arial"/>
                  <a:sym typeface="Arial"/>
                </a:rPr>
                <a:t>Verdrag</a:t>
              </a:r>
              <a:r>
                <a:rPr lang="en-US" sz="2169" b="0" i="0" u="none" strike="noStrike" cap="none" dirty="0">
                  <a:solidFill>
                    <a:srgbClr val="035191"/>
                  </a:solidFill>
                  <a:latin typeface="Arial"/>
                  <a:ea typeface="Arial"/>
                  <a:cs typeface="Arial"/>
                  <a:sym typeface="Arial"/>
                </a:rPr>
                <a:t>. </a:t>
              </a:r>
              <a:endParaRPr dirty="0"/>
            </a:p>
            <a:p>
              <a:pPr marL="0" marR="0" lvl="0" indent="0" algn="l" rtl="0">
                <a:lnSpc>
                  <a:spcPct val="139972"/>
                </a:lnSpc>
                <a:spcBef>
                  <a:spcPts val="0"/>
                </a:spcBef>
                <a:spcAft>
                  <a:spcPts val="0"/>
                </a:spcAft>
                <a:buNone/>
              </a:pPr>
              <a:endParaRPr sz="2169" b="0" i="0" u="none" strike="noStrike" cap="none" dirty="0">
                <a:solidFill>
                  <a:srgbClr val="035191"/>
                </a:solidFill>
                <a:latin typeface="Arial"/>
                <a:ea typeface="Arial"/>
                <a:cs typeface="Arial"/>
                <a:sym typeface="Arial"/>
              </a:endParaRPr>
            </a:p>
            <a:p>
              <a:pPr marL="0" marR="0" lvl="0" indent="0" algn="l" rtl="0">
                <a:lnSpc>
                  <a:spcPct val="139972"/>
                </a:lnSpc>
                <a:spcBef>
                  <a:spcPts val="0"/>
                </a:spcBef>
                <a:spcAft>
                  <a:spcPts val="0"/>
                </a:spcAft>
                <a:buNone/>
              </a:pPr>
              <a:r>
                <a:rPr lang="en-US" sz="2169" b="0" i="0" u="none" strike="noStrike" cap="none" dirty="0">
                  <a:solidFill>
                    <a:srgbClr val="035191"/>
                  </a:solidFill>
                  <a:latin typeface="Arial"/>
                  <a:ea typeface="Arial"/>
                  <a:cs typeface="Arial"/>
                  <a:sym typeface="Arial"/>
                </a:rPr>
                <a:t>STELLING 2</a:t>
              </a:r>
              <a:endParaRPr dirty="0"/>
            </a:p>
            <a:p>
              <a:pPr marL="0" marR="0" lvl="0" indent="0" algn="l" rtl="0">
                <a:lnSpc>
                  <a:spcPct val="139972"/>
                </a:lnSpc>
                <a:spcBef>
                  <a:spcPts val="0"/>
                </a:spcBef>
                <a:spcAft>
                  <a:spcPts val="0"/>
                </a:spcAft>
                <a:buNone/>
              </a:pPr>
              <a:r>
                <a:rPr lang="en-US" sz="2169" b="0" i="0" u="none" strike="noStrike" cap="none" dirty="0">
                  <a:solidFill>
                    <a:srgbClr val="035191"/>
                  </a:solidFill>
                  <a:latin typeface="Arial"/>
                  <a:ea typeface="Arial"/>
                  <a:cs typeface="Arial"/>
                  <a:sym typeface="Arial"/>
                </a:rPr>
                <a:t>Als we met </a:t>
              </a:r>
              <a:r>
                <a:rPr lang="en-US" sz="2169" b="0" i="0" u="none" strike="noStrike" cap="none" dirty="0" err="1">
                  <a:solidFill>
                    <a:srgbClr val="035191"/>
                  </a:solidFill>
                  <a:latin typeface="Arial"/>
                  <a:ea typeface="Arial"/>
                  <a:cs typeface="Arial"/>
                  <a:sym typeface="Arial"/>
                </a:rPr>
                <a:t>elkaar</a:t>
              </a:r>
              <a:r>
                <a:rPr lang="en-US" sz="2169" b="0" i="0" u="none" strike="noStrike" cap="none" dirty="0">
                  <a:solidFill>
                    <a:srgbClr val="035191"/>
                  </a:solidFill>
                  <a:latin typeface="Arial"/>
                  <a:ea typeface="Arial"/>
                  <a:cs typeface="Arial"/>
                  <a:sym typeface="Arial"/>
                </a:rPr>
                <a:t> (100 clubs!) op </a:t>
              </a:r>
              <a:r>
                <a:rPr lang="en-US" sz="2169" b="0" i="0" u="none" strike="noStrike" cap="none" dirty="0" err="1">
                  <a:solidFill>
                    <a:srgbClr val="035191"/>
                  </a:solidFill>
                  <a:latin typeface="Arial"/>
                  <a:ea typeface="Arial"/>
                  <a:cs typeface="Arial"/>
                  <a:sym typeface="Arial"/>
                </a:rPr>
                <a:t>een</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aantal</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punten</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gaan</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monitoren</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verzamelen</a:t>
              </a:r>
              <a:r>
                <a:rPr lang="en-US" sz="2169" b="0" i="0" u="none" strike="noStrike" cap="none" dirty="0">
                  <a:solidFill>
                    <a:srgbClr val="035191"/>
                  </a:solidFill>
                  <a:latin typeface="Arial"/>
                  <a:ea typeface="Arial"/>
                  <a:cs typeface="Arial"/>
                  <a:sym typeface="Arial"/>
                </a:rPr>
                <a:t> we data (benchmark) </a:t>
              </a:r>
              <a:r>
                <a:rPr lang="en-US" sz="2169" b="0" i="0" u="none" strike="noStrike" cap="none" dirty="0" err="1">
                  <a:solidFill>
                    <a:srgbClr val="035191"/>
                  </a:solidFill>
                  <a:latin typeface="Arial"/>
                  <a:ea typeface="Arial"/>
                  <a:cs typeface="Arial"/>
                  <a:sym typeface="Arial"/>
                </a:rPr>
                <a:t>en</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kunnen</a:t>
              </a:r>
              <a:r>
                <a:rPr lang="en-US" sz="2169" b="0" i="0" u="none" strike="noStrike" cap="none" dirty="0">
                  <a:solidFill>
                    <a:srgbClr val="035191"/>
                  </a:solidFill>
                  <a:latin typeface="Arial"/>
                  <a:ea typeface="Arial"/>
                  <a:cs typeface="Arial"/>
                  <a:sym typeface="Arial"/>
                </a:rPr>
                <a:t> we </a:t>
              </a:r>
              <a:r>
                <a:rPr lang="en-US" sz="2169" b="0" i="0" u="none" strike="noStrike" cap="none" dirty="0" err="1">
                  <a:solidFill>
                    <a:srgbClr val="035191"/>
                  </a:solidFill>
                  <a:latin typeface="Arial"/>
                  <a:ea typeface="Arial"/>
                  <a:cs typeface="Arial"/>
                  <a:sym typeface="Arial"/>
                </a:rPr>
                <a:t>bijvoorbeeld</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voor</a:t>
              </a:r>
              <a:r>
                <a:rPr lang="en-US" sz="2169" b="0" i="0" u="none" strike="noStrike" cap="none" dirty="0">
                  <a:solidFill>
                    <a:srgbClr val="035191"/>
                  </a:solidFill>
                  <a:latin typeface="Arial"/>
                  <a:ea typeface="Arial"/>
                  <a:cs typeface="Arial"/>
                  <a:sym typeface="Arial"/>
                </a:rPr>
                <a:t> de </a:t>
              </a:r>
              <a:r>
                <a:rPr lang="en-US" sz="2169" b="0" i="0" u="none" strike="noStrike" cap="none" dirty="0" err="1">
                  <a:solidFill>
                    <a:srgbClr val="035191"/>
                  </a:solidFill>
                  <a:latin typeface="Arial"/>
                  <a:ea typeface="Arial"/>
                  <a:cs typeface="Arial"/>
                  <a:sym typeface="Arial"/>
                </a:rPr>
                <a:t>schaduwrapportage</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harde</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feiten</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presenteren</a:t>
              </a:r>
              <a:r>
                <a:rPr lang="en-US" sz="2169" b="0" i="0" u="none" strike="noStrike" cap="none" dirty="0">
                  <a:solidFill>
                    <a:srgbClr val="035191"/>
                  </a:solidFill>
                  <a:latin typeface="Arial"/>
                  <a:ea typeface="Arial"/>
                  <a:cs typeface="Arial"/>
                  <a:sym typeface="Arial"/>
                </a:rPr>
                <a:t>.</a:t>
              </a:r>
              <a:endParaRPr dirty="0"/>
            </a:p>
            <a:p>
              <a:pPr marL="0" marR="0" lvl="0" indent="0" algn="l" rtl="0">
                <a:lnSpc>
                  <a:spcPct val="139972"/>
                </a:lnSpc>
                <a:spcBef>
                  <a:spcPts val="0"/>
                </a:spcBef>
                <a:spcAft>
                  <a:spcPts val="0"/>
                </a:spcAft>
                <a:buNone/>
              </a:pPr>
              <a:r>
                <a:rPr lang="en-US" sz="2169" b="0" i="0" u="none" strike="noStrike" cap="none" dirty="0">
                  <a:solidFill>
                    <a:srgbClr val="035191"/>
                  </a:solidFill>
                  <a:latin typeface="Arial"/>
                  <a:ea typeface="Arial"/>
                  <a:cs typeface="Arial"/>
                  <a:sym typeface="Arial"/>
                </a:rPr>
                <a:t>      </a:t>
              </a:r>
              <a:endParaRPr dirty="0"/>
            </a:p>
            <a:p>
              <a:pPr marL="0" marR="0" lvl="0" indent="0" algn="l" rtl="0">
                <a:lnSpc>
                  <a:spcPct val="139972"/>
                </a:lnSpc>
                <a:spcBef>
                  <a:spcPts val="0"/>
                </a:spcBef>
                <a:spcAft>
                  <a:spcPts val="0"/>
                </a:spcAft>
                <a:buNone/>
              </a:pPr>
              <a:endParaRPr sz="2169" b="0" i="0" u="none" strike="noStrike" cap="none" dirty="0">
                <a:solidFill>
                  <a:srgbClr val="035191"/>
                </a:solidFill>
                <a:latin typeface="Arial"/>
                <a:ea typeface="Arial"/>
                <a:cs typeface="Arial"/>
                <a:sym typeface="Arial"/>
              </a:endParaRPr>
            </a:p>
            <a:p>
              <a:pPr marL="0" marR="0" lvl="0" indent="0" algn="l" rtl="0">
                <a:lnSpc>
                  <a:spcPct val="139972"/>
                </a:lnSpc>
                <a:spcBef>
                  <a:spcPts val="0"/>
                </a:spcBef>
                <a:spcAft>
                  <a:spcPts val="0"/>
                </a:spcAft>
                <a:buNone/>
              </a:pPr>
              <a:r>
                <a:rPr lang="en-US" sz="2169" b="0" i="0" u="none" strike="noStrike" cap="none" dirty="0">
                  <a:solidFill>
                    <a:srgbClr val="035191"/>
                  </a:solidFill>
                  <a:latin typeface="Arial"/>
                  <a:ea typeface="Arial"/>
                  <a:cs typeface="Arial"/>
                  <a:sym typeface="Arial"/>
                </a:rPr>
                <a:t>VRAAG</a:t>
              </a:r>
              <a:endParaRPr dirty="0"/>
            </a:p>
            <a:p>
              <a:pPr marL="468314" marR="0" lvl="1" indent="-234157" algn="l" rtl="0">
                <a:lnSpc>
                  <a:spcPct val="139972"/>
                </a:lnSpc>
                <a:spcBef>
                  <a:spcPts val="0"/>
                </a:spcBef>
                <a:spcAft>
                  <a:spcPts val="0"/>
                </a:spcAft>
                <a:buClr>
                  <a:srgbClr val="035191"/>
                </a:buClr>
                <a:buSzPts val="2169"/>
                <a:buFont typeface="Arial"/>
                <a:buChar char="•"/>
              </a:pPr>
              <a:r>
                <a:rPr lang="en-US" sz="2169" b="0" i="0" u="none" strike="noStrike" cap="none" dirty="0">
                  <a:solidFill>
                    <a:srgbClr val="035191"/>
                  </a:solidFill>
                  <a:latin typeface="Arial"/>
                  <a:ea typeface="Arial"/>
                  <a:cs typeface="Arial"/>
                  <a:sym typeface="Arial"/>
                </a:rPr>
                <a:t>Hoe </a:t>
              </a:r>
              <a:r>
                <a:rPr lang="en-US" sz="2169" b="0" i="0" u="none" strike="noStrike" cap="none" dirty="0" err="1">
                  <a:solidFill>
                    <a:srgbClr val="035191"/>
                  </a:solidFill>
                  <a:latin typeface="Arial"/>
                  <a:ea typeface="Arial"/>
                  <a:cs typeface="Arial"/>
                  <a:sym typeface="Arial"/>
                </a:rPr>
                <a:t>zou</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jou</a:t>
              </a:r>
              <a:r>
                <a:rPr lang="en-US" sz="2169" b="0" i="0" u="none" strike="noStrike" cap="none" dirty="0">
                  <a:solidFill>
                    <a:srgbClr val="035191"/>
                  </a:solidFill>
                  <a:latin typeface="Arial"/>
                  <a:ea typeface="Arial"/>
                  <a:cs typeface="Arial"/>
                  <a:sym typeface="Arial"/>
                </a:rPr>
                <a:t> club </a:t>
              </a:r>
              <a:r>
                <a:rPr lang="en-US" sz="2169" b="0" i="0" u="none" strike="noStrike" cap="none" dirty="0" err="1">
                  <a:solidFill>
                    <a:srgbClr val="035191"/>
                  </a:solidFill>
                  <a:latin typeface="Arial"/>
                  <a:ea typeface="Arial"/>
                  <a:cs typeface="Arial"/>
                  <a:sym typeface="Arial"/>
                </a:rPr>
                <a:t>dit</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kunnen</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doen</a:t>
              </a:r>
              <a:r>
                <a:rPr lang="en-US" sz="2169" b="0" i="0" u="none" strike="noStrike" cap="none" dirty="0">
                  <a:solidFill>
                    <a:srgbClr val="035191"/>
                  </a:solidFill>
                  <a:latin typeface="Arial"/>
                  <a:ea typeface="Arial"/>
                  <a:cs typeface="Arial"/>
                  <a:sym typeface="Arial"/>
                </a:rPr>
                <a:t>? </a:t>
              </a:r>
              <a:endParaRPr dirty="0"/>
            </a:p>
            <a:p>
              <a:pPr marL="0" marR="0" lvl="0" indent="0" algn="l" rtl="0">
                <a:lnSpc>
                  <a:spcPct val="139972"/>
                </a:lnSpc>
                <a:spcBef>
                  <a:spcPts val="0"/>
                </a:spcBef>
                <a:spcAft>
                  <a:spcPts val="0"/>
                </a:spcAft>
                <a:buNone/>
              </a:pPr>
              <a:endParaRPr sz="2169" b="0" i="0" u="none" strike="noStrike" cap="none" dirty="0">
                <a:solidFill>
                  <a:srgbClr val="035191"/>
                </a:solidFill>
                <a:latin typeface="Arial"/>
                <a:ea typeface="Arial"/>
                <a:cs typeface="Arial"/>
                <a:sym typeface="Arial"/>
              </a:endParaRPr>
            </a:p>
            <a:p>
              <a:pPr marL="0" marR="0" lvl="0" indent="0" algn="l" rtl="0">
                <a:lnSpc>
                  <a:spcPct val="139972"/>
                </a:lnSpc>
                <a:spcBef>
                  <a:spcPts val="0"/>
                </a:spcBef>
                <a:spcAft>
                  <a:spcPts val="0"/>
                </a:spcAft>
                <a:buNone/>
              </a:pPr>
              <a:r>
                <a:rPr lang="en-US" sz="2169" b="0" i="0" u="none" strike="noStrike" cap="none" dirty="0">
                  <a:solidFill>
                    <a:srgbClr val="035191"/>
                  </a:solidFill>
                  <a:latin typeface="Arial"/>
                  <a:ea typeface="Arial"/>
                  <a:cs typeface="Arial"/>
                  <a:sym typeface="Arial"/>
                </a:rPr>
                <a:t>VRAAG</a:t>
              </a:r>
              <a:endParaRPr dirty="0"/>
            </a:p>
            <a:p>
              <a:pPr marL="468314" marR="0" lvl="1" indent="-234157" algn="l" rtl="0">
                <a:lnSpc>
                  <a:spcPct val="139972"/>
                </a:lnSpc>
                <a:spcBef>
                  <a:spcPts val="0"/>
                </a:spcBef>
                <a:spcAft>
                  <a:spcPts val="0"/>
                </a:spcAft>
                <a:buClr>
                  <a:srgbClr val="035191"/>
                </a:buClr>
                <a:buSzPts val="2169"/>
                <a:buFont typeface="Arial"/>
                <a:buChar char="•"/>
              </a:pPr>
              <a:r>
                <a:rPr lang="en-US" sz="2169" b="0" i="0" u="none" strike="noStrike" cap="none" dirty="0" err="1">
                  <a:solidFill>
                    <a:srgbClr val="035191"/>
                  </a:solidFill>
                  <a:latin typeface="Arial"/>
                  <a:ea typeface="Arial"/>
                  <a:cs typeface="Arial"/>
                  <a:sym typeface="Arial"/>
                </a:rPr>
                <a:t>Voor</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welke</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onderwerpen</a:t>
              </a:r>
              <a:r>
                <a:rPr lang="en-US" sz="2169" b="0" i="0" u="none" strike="noStrike" cap="none" dirty="0">
                  <a:solidFill>
                    <a:srgbClr val="035191"/>
                  </a:solidFill>
                  <a:latin typeface="Arial"/>
                  <a:ea typeface="Arial"/>
                  <a:cs typeface="Arial"/>
                  <a:sym typeface="Arial"/>
                </a:rPr>
                <a:t>/</a:t>
              </a:r>
              <a:r>
                <a:rPr lang="en-US" sz="2169" b="0" i="0" u="none" strike="noStrike" cap="none" dirty="0" err="1">
                  <a:solidFill>
                    <a:srgbClr val="035191"/>
                  </a:solidFill>
                  <a:latin typeface="Arial"/>
                  <a:ea typeface="Arial"/>
                  <a:cs typeface="Arial"/>
                  <a:sym typeface="Arial"/>
                </a:rPr>
                <a:t>vereisten</a:t>
              </a:r>
              <a:r>
                <a:rPr lang="en-US" sz="2169" b="0" i="0" u="none" strike="noStrike" cap="none" dirty="0">
                  <a:solidFill>
                    <a:srgbClr val="035191"/>
                  </a:solidFill>
                  <a:latin typeface="Arial"/>
                  <a:ea typeface="Arial"/>
                  <a:cs typeface="Arial"/>
                  <a:sym typeface="Arial"/>
                </a:rPr>
                <a:t> van het </a:t>
              </a:r>
              <a:r>
                <a:rPr lang="en-US" sz="2169" b="0" i="0" u="none" strike="noStrike" cap="none" dirty="0" err="1">
                  <a:solidFill>
                    <a:srgbClr val="035191"/>
                  </a:solidFill>
                  <a:latin typeface="Arial"/>
                  <a:ea typeface="Arial"/>
                  <a:cs typeface="Arial"/>
                  <a:sym typeface="Arial"/>
                </a:rPr>
                <a:t>Verdrag</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zou</a:t>
              </a:r>
              <a:r>
                <a:rPr lang="en-US" sz="2169" b="0" i="0" u="none" strike="noStrike" cap="none" dirty="0">
                  <a:solidFill>
                    <a:srgbClr val="035191"/>
                  </a:solidFill>
                  <a:latin typeface="Arial"/>
                  <a:ea typeface="Arial"/>
                  <a:cs typeface="Arial"/>
                  <a:sym typeface="Arial"/>
                </a:rPr>
                <a:t> </a:t>
              </a:r>
              <a:r>
                <a:rPr lang="en-US" sz="2169" b="0" i="0" u="none" strike="noStrike" cap="none" dirty="0" err="1">
                  <a:solidFill>
                    <a:srgbClr val="035191"/>
                  </a:solidFill>
                  <a:latin typeface="Arial"/>
                  <a:ea typeface="Arial"/>
                  <a:cs typeface="Arial"/>
                  <a:sym typeface="Arial"/>
                </a:rPr>
                <a:t>jij</a:t>
              </a:r>
              <a:r>
                <a:rPr lang="en-US" sz="2169" b="0" i="0" u="none" strike="noStrike" cap="none" dirty="0">
                  <a:solidFill>
                    <a:srgbClr val="035191"/>
                  </a:solidFill>
                  <a:latin typeface="Arial"/>
                  <a:ea typeface="Arial"/>
                  <a:cs typeface="Arial"/>
                  <a:sym typeface="Arial"/>
                </a:rPr>
                <a:t> met </a:t>
              </a:r>
              <a:r>
                <a:rPr lang="en-US" sz="2169" b="0" i="0" u="none" strike="noStrike" cap="none" dirty="0" err="1">
                  <a:solidFill>
                    <a:srgbClr val="035191"/>
                  </a:solidFill>
                  <a:latin typeface="Arial"/>
                  <a:ea typeface="Arial"/>
                  <a:cs typeface="Arial"/>
                  <a:sym typeface="Arial"/>
                </a:rPr>
                <a:t>jouw</a:t>
              </a:r>
              <a:r>
                <a:rPr lang="en-US" sz="2169" b="0" i="0" u="none" strike="noStrike" cap="none" dirty="0">
                  <a:solidFill>
                    <a:srgbClr val="035191"/>
                  </a:solidFill>
                  <a:latin typeface="Arial"/>
                  <a:ea typeface="Arial"/>
                  <a:cs typeface="Arial"/>
                  <a:sym typeface="Arial"/>
                </a:rPr>
                <a:t> club je </a:t>
              </a:r>
              <a:r>
                <a:rPr lang="en-US" sz="2169" b="0" i="0" u="none" strike="noStrike" cap="none" dirty="0" err="1">
                  <a:solidFill>
                    <a:srgbClr val="035191"/>
                  </a:solidFill>
                  <a:latin typeface="Arial"/>
                  <a:ea typeface="Arial"/>
                  <a:cs typeface="Arial"/>
                  <a:sym typeface="Arial"/>
                </a:rPr>
                <a:t>willen</a:t>
              </a:r>
              <a:r>
                <a:rPr lang="en-US" sz="2169" b="0" i="0" u="none" strike="noStrike" cap="none" dirty="0">
                  <a:solidFill>
                    <a:srgbClr val="035191"/>
                  </a:solidFill>
                  <a:latin typeface="Arial"/>
                  <a:ea typeface="Arial"/>
                  <a:cs typeface="Arial"/>
                  <a:sym typeface="Arial"/>
                </a:rPr>
                <a:t> hard </a:t>
              </a:r>
              <a:r>
                <a:rPr lang="en-US" sz="2169" b="0" i="0" u="none" strike="noStrike" cap="none" dirty="0" err="1">
                  <a:solidFill>
                    <a:srgbClr val="035191"/>
                  </a:solidFill>
                  <a:latin typeface="Arial"/>
                  <a:ea typeface="Arial"/>
                  <a:cs typeface="Arial"/>
                  <a:sym typeface="Arial"/>
                </a:rPr>
                <a:t>maken</a:t>
              </a:r>
              <a:r>
                <a:rPr lang="en-US" sz="2169" b="0" i="0" u="none" strike="noStrike" cap="none" dirty="0">
                  <a:solidFill>
                    <a:srgbClr val="035191"/>
                  </a:solidFill>
                  <a:latin typeface="Arial"/>
                  <a:ea typeface="Arial"/>
                  <a:cs typeface="Arial"/>
                  <a:sym typeface="Arial"/>
                </a:rPr>
                <a:t>? </a:t>
              </a:r>
              <a:endParaRPr dirty="0"/>
            </a:p>
            <a:p>
              <a:pPr marL="0" marR="0" lvl="0" indent="0" algn="l" rtl="0">
                <a:lnSpc>
                  <a:spcPct val="139972"/>
                </a:lnSpc>
                <a:spcBef>
                  <a:spcPts val="0"/>
                </a:spcBef>
                <a:spcAft>
                  <a:spcPts val="0"/>
                </a:spcAft>
                <a:buNone/>
              </a:pPr>
              <a:endParaRPr sz="2169" b="0" i="0" u="none" strike="noStrike" cap="none" dirty="0">
                <a:solidFill>
                  <a:srgbClr val="035191"/>
                </a:solidFill>
                <a:latin typeface="Arial"/>
                <a:ea typeface="Arial"/>
                <a:cs typeface="Arial"/>
                <a:sym typeface="Arial"/>
              </a:endParaRPr>
            </a:p>
            <a:p>
              <a:pPr marL="0" marR="0" lvl="0" indent="0" algn="l" rtl="0">
                <a:lnSpc>
                  <a:spcPct val="139972"/>
                </a:lnSpc>
                <a:spcBef>
                  <a:spcPts val="0"/>
                </a:spcBef>
                <a:spcAft>
                  <a:spcPts val="0"/>
                </a:spcAft>
                <a:buNone/>
              </a:pPr>
              <a:endParaRPr sz="2169" b="0" i="0" u="none" strike="noStrike" cap="none" dirty="0">
                <a:solidFill>
                  <a:srgbClr val="035191"/>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110"/>
        <p:cNvGrpSpPr/>
        <p:nvPr/>
      </p:nvGrpSpPr>
      <p:grpSpPr>
        <a:xfrm>
          <a:off x="0" y="0"/>
          <a:ext cx="0" cy="0"/>
          <a:chOff x="0" y="0"/>
          <a:chExt cx="0" cy="0"/>
        </a:xfrm>
      </p:grpSpPr>
      <p:sp>
        <p:nvSpPr>
          <p:cNvPr id="111" name="Google Shape;111;p3"/>
          <p:cNvSpPr/>
          <p:nvPr/>
        </p:nvSpPr>
        <p:spPr>
          <a:xfrm>
            <a:off x="681655" y="927447"/>
            <a:ext cx="3254871" cy="118670"/>
          </a:xfrm>
          <a:custGeom>
            <a:avLst/>
            <a:gdLst/>
            <a:ahLst/>
            <a:cxnLst/>
            <a:rect l="l" t="t" r="r" b="b"/>
            <a:pathLst>
              <a:path w="3254871" h="118670" extrusionOk="0">
                <a:moveTo>
                  <a:pt x="0" y="0"/>
                </a:moveTo>
                <a:lnTo>
                  <a:pt x="3254871" y="0"/>
                </a:lnTo>
                <a:lnTo>
                  <a:pt x="3254871" y="118670"/>
                </a:lnTo>
                <a:lnTo>
                  <a:pt x="0" y="118670"/>
                </a:lnTo>
                <a:lnTo>
                  <a:pt x="0" y="0"/>
                </a:lnTo>
                <a:close/>
              </a:path>
            </a:pathLst>
          </a:custGeom>
          <a:blipFill rotWithShape="1">
            <a:blip r:embed="rId3">
              <a:alphaModFix/>
            </a:blip>
            <a:stretch>
              <a:fillRect t="-1321364" b="-1321364"/>
            </a:stretch>
          </a:blipFill>
          <a:ln>
            <a:noFill/>
          </a:ln>
        </p:spPr>
        <p:txBody>
          <a:bodyPr/>
          <a:lstStyle/>
          <a:p>
            <a:endParaRPr lang="en-GB"/>
          </a:p>
        </p:txBody>
      </p:sp>
      <p:sp>
        <p:nvSpPr>
          <p:cNvPr id="112" name="Google Shape;112;p3"/>
          <p:cNvSpPr/>
          <p:nvPr/>
        </p:nvSpPr>
        <p:spPr>
          <a:xfrm>
            <a:off x="14048264" y="498633"/>
            <a:ext cx="3510040" cy="3438090"/>
          </a:xfrm>
          <a:custGeom>
            <a:avLst/>
            <a:gdLst/>
            <a:ahLst/>
            <a:cxnLst/>
            <a:rect l="l" t="t" r="r" b="b"/>
            <a:pathLst>
              <a:path w="3510040" h="3438090" extrusionOk="0">
                <a:moveTo>
                  <a:pt x="0" y="0"/>
                </a:moveTo>
                <a:lnTo>
                  <a:pt x="3510039" y="0"/>
                </a:lnTo>
                <a:lnTo>
                  <a:pt x="3510039" y="3438090"/>
                </a:lnTo>
                <a:lnTo>
                  <a:pt x="0" y="3438090"/>
                </a:lnTo>
                <a:lnTo>
                  <a:pt x="0" y="0"/>
                </a:lnTo>
                <a:close/>
              </a:path>
            </a:pathLst>
          </a:custGeom>
          <a:blipFill rotWithShape="1">
            <a:blip r:embed="rId4">
              <a:alphaModFix/>
            </a:blip>
            <a:stretch>
              <a:fillRect l="-43422" t="-335419" r="-323038" b="-40771"/>
            </a:stretch>
          </a:blipFill>
          <a:ln>
            <a:noFill/>
          </a:ln>
        </p:spPr>
        <p:txBody>
          <a:bodyPr/>
          <a:lstStyle/>
          <a:p>
            <a:endParaRPr lang="en-GB"/>
          </a:p>
        </p:txBody>
      </p:sp>
      <p:grpSp>
        <p:nvGrpSpPr>
          <p:cNvPr id="113" name="Google Shape;113;p3"/>
          <p:cNvGrpSpPr/>
          <p:nvPr/>
        </p:nvGrpSpPr>
        <p:grpSpPr>
          <a:xfrm>
            <a:off x="1434654" y="1675302"/>
            <a:ext cx="8972303" cy="8139129"/>
            <a:chOff x="0" y="-699866"/>
            <a:chExt cx="11963070" cy="9775575"/>
          </a:xfrm>
        </p:grpSpPr>
        <p:sp>
          <p:nvSpPr>
            <p:cNvPr id="114" name="Google Shape;114;p3"/>
            <p:cNvSpPr txBox="1"/>
            <p:nvPr/>
          </p:nvSpPr>
          <p:spPr>
            <a:xfrm>
              <a:off x="322053" y="-699866"/>
              <a:ext cx="11641017" cy="1552563"/>
            </a:xfrm>
            <a:prstGeom prst="rect">
              <a:avLst/>
            </a:prstGeom>
            <a:noFill/>
            <a:ln>
              <a:noFill/>
            </a:ln>
          </p:spPr>
          <p:txBody>
            <a:bodyPr spcFirstLastPara="1" wrap="square" lIns="0" tIns="0" rIns="0" bIns="0" anchor="t" anchorCtr="0">
              <a:spAutoFit/>
            </a:bodyPr>
            <a:lstStyle/>
            <a:p>
              <a:pPr marL="0" marR="0" lvl="0" indent="0" algn="r" rtl="0">
                <a:lnSpc>
                  <a:spcPct val="120007"/>
                </a:lnSpc>
                <a:spcBef>
                  <a:spcPts val="0"/>
                </a:spcBef>
                <a:spcAft>
                  <a:spcPts val="0"/>
                </a:spcAft>
                <a:buNone/>
              </a:pPr>
              <a:r>
                <a:rPr lang="en-US" sz="7000" b="0" i="0" u="none" strike="noStrike" cap="none" dirty="0">
                  <a:solidFill>
                    <a:srgbClr val="F5FBF6"/>
                  </a:solidFill>
                  <a:latin typeface="League Spartan"/>
                  <a:ea typeface="League Spartan"/>
                  <a:cs typeface="League Spartan"/>
                  <a:sym typeface="League Spartan"/>
                </a:rPr>
                <a:t>AGENDA</a:t>
              </a:r>
              <a:endParaRPr sz="7000" dirty="0"/>
            </a:p>
          </p:txBody>
        </p:sp>
        <p:sp>
          <p:nvSpPr>
            <p:cNvPr id="115" name="Google Shape;115;p3"/>
            <p:cNvSpPr txBox="1"/>
            <p:nvPr/>
          </p:nvSpPr>
          <p:spPr>
            <a:xfrm>
              <a:off x="0" y="1715051"/>
              <a:ext cx="11641017" cy="7360658"/>
            </a:xfrm>
            <a:prstGeom prst="rect">
              <a:avLst/>
            </a:prstGeom>
            <a:noFill/>
            <a:ln>
              <a:noFill/>
            </a:ln>
          </p:spPr>
          <p:txBody>
            <a:bodyPr spcFirstLastPara="1" wrap="square" lIns="0" tIns="0" rIns="0" bIns="0" anchor="t" anchorCtr="0">
              <a:spAutoFit/>
            </a:bodyPr>
            <a:lstStyle/>
            <a:p>
              <a:pPr marL="0" marR="0" lvl="0" indent="0" algn="just" rtl="0">
                <a:lnSpc>
                  <a:spcPct val="140021"/>
                </a:lnSpc>
                <a:spcBef>
                  <a:spcPts val="0"/>
                </a:spcBef>
                <a:spcAft>
                  <a:spcPts val="0"/>
                </a:spcAft>
                <a:buNone/>
              </a:pPr>
              <a:r>
                <a:rPr lang="en-US" sz="3200" b="0" i="0" u="none" strike="noStrike" cap="none" dirty="0">
                  <a:solidFill>
                    <a:srgbClr val="035191"/>
                  </a:solidFill>
                  <a:latin typeface="Arial"/>
                  <a:ea typeface="Arial"/>
                  <a:cs typeface="Arial"/>
                  <a:sym typeface="Arial"/>
                </a:rPr>
                <a:t>1. Wat is het </a:t>
              </a:r>
              <a:r>
                <a:rPr lang="en-US" sz="3200" b="0" i="0" u="none" strike="noStrike" cap="none" dirty="0" err="1">
                  <a:solidFill>
                    <a:srgbClr val="035191"/>
                  </a:solidFill>
                  <a:latin typeface="Arial"/>
                  <a:ea typeface="Arial"/>
                  <a:cs typeface="Arial"/>
                  <a:sym typeface="Arial"/>
                </a:rPr>
                <a:t>voor</a:t>
              </a:r>
              <a:r>
                <a:rPr lang="en-US" sz="3200" b="0" i="0" u="none" strike="noStrike" cap="none" dirty="0">
                  <a:solidFill>
                    <a:srgbClr val="035191"/>
                  </a:solidFill>
                  <a:latin typeface="Arial"/>
                  <a:ea typeface="Arial"/>
                  <a:cs typeface="Arial"/>
                  <a:sym typeface="Arial"/>
                </a:rPr>
                <a:t> </a:t>
              </a:r>
              <a:r>
                <a:rPr lang="en-US" sz="3200" b="0" i="0" u="none" strike="noStrike" cap="none" dirty="0" err="1">
                  <a:solidFill>
                    <a:srgbClr val="035191"/>
                  </a:solidFill>
                  <a:latin typeface="Arial"/>
                  <a:ea typeface="Arial"/>
                  <a:cs typeface="Arial"/>
                  <a:sym typeface="Arial"/>
                </a:rPr>
                <a:t>verdrag</a:t>
              </a:r>
              <a:r>
                <a:rPr lang="en-US" sz="3200" b="0" i="0" u="none" strike="noStrike" cap="none" dirty="0">
                  <a:solidFill>
                    <a:srgbClr val="035191"/>
                  </a:solidFill>
                  <a:latin typeface="Arial"/>
                  <a:ea typeface="Arial"/>
                  <a:cs typeface="Arial"/>
                  <a:sym typeface="Arial"/>
                </a:rPr>
                <a:t>? </a:t>
              </a:r>
              <a:endParaRPr sz="3200" dirty="0"/>
            </a:p>
            <a:p>
              <a:pPr marL="0" marR="0" lvl="0" indent="0" algn="just" rtl="0">
                <a:lnSpc>
                  <a:spcPct val="140021"/>
                </a:lnSpc>
                <a:spcBef>
                  <a:spcPts val="0"/>
                </a:spcBef>
                <a:spcAft>
                  <a:spcPts val="0"/>
                </a:spcAft>
                <a:buNone/>
              </a:pPr>
              <a:r>
                <a:rPr lang="en-US" sz="3200" b="0" i="0" u="none" strike="noStrike" cap="none" dirty="0">
                  <a:solidFill>
                    <a:srgbClr val="035191"/>
                  </a:solidFill>
                  <a:latin typeface="Arial"/>
                  <a:ea typeface="Arial"/>
                  <a:cs typeface="Arial"/>
                  <a:sym typeface="Arial"/>
                </a:rPr>
                <a:t>2. </a:t>
              </a:r>
              <a:r>
                <a:rPr lang="nl-NL" sz="3200" b="0" i="0" u="none" strike="noStrike" cap="none" dirty="0">
                  <a:solidFill>
                    <a:srgbClr val="035191"/>
                  </a:solidFill>
                  <a:latin typeface="Arial"/>
                  <a:ea typeface="Arial"/>
                  <a:cs typeface="Arial"/>
                  <a:sym typeface="Arial"/>
                </a:rPr>
                <a:t>Waarom is het belangrijk?</a:t>
              </a:r>
              <a:endParaRPr lang="nl-NL" sz="3200" dirty="0"/>
            </a:p>
            <a:p>
              <a:pPr marL="0" marR="0" lvl="0" indent="0" algn="just" rtl="0">
                <a:lnSpc>
                  <a:spcPct val="140021"/>
                </a:lnSpc>
                <a:spcBef>
                  <a:spcPts val="0"/>
                </a:spcBef>
                <a:spcAft>
                  <a:spcPts val="0"/>
                </a:spcAft>
                <a:buNone/>
              </a:pPr>
              <a:r>
                <a:rPr lang="nl-NL" sz="3200" b="0" i="0" u="none" strike="noStrike" cap="none" dirty="0">
                  <a:solidFill>
                    <a:srgbClr val="035191"/>
                  </a:solidFill>
                  <a:latin typeface="Arial"/>
                  <a:ea typeface="Arial"/>
                  <a:cs typeface="Arial"/>
                  <a:sym typeface="Arial"/>
                </a:rPr>
                <a:t>3. </a:t>
              </a:r>
              <a:r>
                <a:rPr lang="en-US" sz="3200" b="0" i="0" u="none" strike="noStrike" cap="none" dirty="0">
                  <a:solidFill>
                    <a:srgbClr val="035191"/>
                  </a:solidFill>
                  <a:latin typeface="Arial"/>
                  <a:ea typeface="Arial"/>
                  <a:cs typeface="Arial"/>
                  <a:sym typeface="Arial"/>
                </a:rPr>
                <a:t>Wat </a:t>
              </a:r>
              <a:r>
                <a:rPr lang="en-US" sz="3200" b="0" i="0" u="none" strike="noStrike" cap="none" dirty="0" err="1">
                  <a:solidFill>
                    <a:srgbClr val="035191"/>
                  </a:solidFill>
                  <a:latin typeface="Arial"/>
                  <a:ea typeface="Arial"/>
                  <a:cs typeface="Arial"/>
                  <a:sym typeface="Arial"/>
                </a:rPr>
                <a:t>staat</a:t>
              </a:r>
              <a:r>
                <a:rPr lang="en-US" sz="3200" b="0" i="0" u="none" strike="noStrike" cap="none" dirty="0">
                  <a:solidFill>
                    <a:srgbClr val="035191"/>
                  </a:solidFill>
                  <a:latin typeface="Arial"/>
                  <a:ea typeface="Arial"/>
                  <a:cs typeface="Arial"/>
                  <a:sym typeface="Arial"/>
                </a:rPr>
                <a:t> in het </a:t>
              </a:r>
              <a:r>
                <a:rPr lang="en-US" sz="3200" b="0" i="0" u="none" strike="noStrike" cap="none" dirty="0" err="1">
                  <a:solidFill>
                    <a:srgbClr val="035191"/>
                  </a:solidFill>
                  <a:latin typeface="Arial"/>
                  <a:ea typeface="Arial"/>
                  <a:cs typeface="Arial"/>
                  <a:sym typeface="Arial"/>
                </a:rPr>
                <a:t>verdrag</a:t>
              </a:r>
              <a:r>
                <a:rPr lang="en-US" sz="3200" b="0" i="0" u="none" strike="noStrike" cap="none" dirty="0">
                  <a:solidFill>
                    <a:srgbClr val="035191"/>
                  </a:solidFill>
                  <a:latin typeface="Arial"/>
                  <a:ea typeface="Arial"/>
                  <a:cs typeface="Arial"/>
                  <a:sym typeface="Arial"/>
                </a:rPr>
                <a:t>? </a:t>
              </a:r>
              <a:endParaRPr sz="3200" dirty="0"/>
            </a:p>
            <a:p>
              <a:pPr marL="0" marR="0" lvl="0" indent="0" algn="just" rtl="0">
                <a:lnSpc>
                  <a:spcPct val="140021"/>
                </a:lnSpc>
                <a:spcBef>
                  <a:spcPts val="0"/>
                </a:spcBef>
                <a:spcAft>
                  <a:spcPts val="0"/>
                </a:spcAft>
                <a:buNone/>
              </a:pPr>
              <a:r>
                <a:rPr lang="en-US" sz="3200" dirty="0">
                  <a:solidFill>
                    <a:srgbClr val="035191"/>
                  </a:solidFill>
                </a:rPr>
                <a:t>4</a:t>
              </a:r>
              <a:r>
                <a:rPr lang="en-US" sz="3200" b="0" i="0" u="none" strike="noStrike" cap="none" dirty="0">
                  <a:solidFill>
                    <a:srgbClr val="035191"/>
                  </a:solidFill>
                  <a:latin typeface="Arial"/>
                  <a:ea typeface="Arial"/>
                  <a:cs typeface="Arial"/>
                  <a:sym typeface="Arial"/>
                </a:rPr>
                <a:t>. Hoe </a:t>
              </a:r>
              <a:r>
                <a:rPr lang="en-US" sz="3200" b="0" i="0" u="none" strike="noStrike" cap="none" dirty="0" err="1">
                  <a:solidFill>
                    <a:srgbClr val="035191"/>
                  </a:solidFill>
                  <a:latin typeface="Arial"/>
                  <a:ea typeface="Arial"/>
                  <a:cs typeface="Arial"/>
                  <a:sym typeface="Arial"/>
                </a:rPr>
                <a:t>gaat</a:t>
              </a:r>
              <a:r>
                <a:rPr lang="en-US" sz="3200" b="0" i="0" u="none" strike="noStrike" cap="none" dirty="0">
                  <a:solidFill>
                    <a:srgbClr val="035191"/>
                  </a:solidFill>
                  <a:latin typeface="Arial"/>
                  <a:ea typeface="Arial"/>
                  <a:cs typeface="Arial"/>
                  <a:sym typeface="Arial"/>
                </a:rPr>
                <a:t> het in NL? </a:t>
              </a:r>
              <a:endParaRPr sz="3200" dirty="0"/>
            </a:p>
            <a:p>
              <a:pPr marL="0" marR="0" lvl="0" indent="0" algn="just" rtl="0">
                <a:lnSpc>
                  <a:spcPct val="140021"/>
                </a:lnSpc>
                <a:spcBef>
                  <a:spcPts val="0"/>
                </a:spcBef>
                <a:spcAft>
                  <a:spcPts val="0"/>
                </a:spcAft>
                <a:buNone/>
              </a:pPr>
              <a:r>
                <a:rPr lang="en-US" sz="3200" b="0" i="0" u="none" strike="noStrike" cap="none" dirty="0">
                  <a:solidFill>
                    <a:srgbClr val="035191"/>
                  </a:solidFill>
                  <a:latin typeface="Arial"/>
                  <a:ea typeface="Arial"/>
                  <a:cs typeface="Arial"/>
                  <a:sym typeface="Arial"/>
                </a:rPr>
                <a:t>5. Rol van NGO’s</a:t>
              </a:r>
              <a:endParaRPr sz="3200" dirty="0"/>
            </a:p>
            <a:p>
              <a:pPr marL="0" marR="0" lvl="0" indent="0" algn="just" rtl="0">
                <a:lnSpc>
                  <a:spcPct val="140021"/>
                </a:lnSpc>
                <a:spcBef>
                  <a:spcPts val="0"/>
                </a:spcBef>
                <a:spcAft>
                  <a:spcPts val="0"/>
                </a:spcAft>
                <a:buNone/>
              </a:pPr>
              <a:r>
                <a:rPr lang="en-US" sz="3200" b="0" i="0" u="none" strike="noStrike" cap="none" dirty="0">
                  <a:solidFill>
                    <a:srgbClr val="035191"/>
                  </a:solidFill>
                  <a:latin typeface="Arial"/>
                  <a:ea typeface="Arial"/>
                  <a:cs typeface="Arial"/>
                  <a:sym typeface="Arial"/>
                </a:rPr>
                <a:t>6. Advocacy</a:t>
              </a:r>
              <a:endParaRPr sz="3200" dirty="0"/>
            </a:p>
            <a:p>
              <a:pPr marL="0" marR="0" lvl="0" indent="0" algn="just" rtl="0">
                <a:lnSpc>
                  <a:spcPct val="140021"/>
                </a:lnSpc>
                <a:spcBef>
                  <a:spcPts val="0"/>
                </a:spcBef>
                <a:spcAft>
                  <a:spcPts val="0"/>
                </a:spcAft>
                <a:buNone/>
              </a:pPr>
              <a:r>
                <a:rPr lang="en-US" sz="3200" b="0" i="0" u="none" strike="noStrike" cap="none" dirty="0">
                  <a:solidFill>
                    <a:srgbClr val="035191"/>
                  </a:solidFill>
                  <a:latin typeface="Arial"/>
                  <a:ea typeface="Arial"/>
                  <a:cs typeface="Arial"/>
                  <a:sym typeface="Arial"/>
                </a:rPr>
                <a:t>7. </a:t>
              </a:r>
              <a:r>
                <a:rPr lang="en-US" sz="3200" b="0" i="0" u="none" strike="noStrike" cap="none" dirty="0" err="1">
                  <a:solidFill>
                    <a:srgbClr val="035191"/>
                  </a:solidFill>
                  <a:latin typeface="Arial"/>
                  <a:ea typeface="Arial"/>
                  <a:cs typeface="Arial"/>
                  <a:sym typeface="Arial"/>
                </a:rPr>
                <a:t>Waarom</a:t>
              </a:r>
              <a:r>
                <a:rPr lang="en-US" sz="3200" b="0" i="0" u="none" strike="noStrike" cap="none" dirty="0">
                  <a:solidFill>
                    <a:srgbClr val="035191"/>
                  </a:solidFill>
                  <a:latin typeface="Arial"/>
                  <a:ea typeface="Arial"/>
                  <a:cs typeface="Arial"/>
                  <a:sym typeface="Arial"/>
                </a:rPr>
                <a:t> Soroptimisten</a:t>
              </a:r>
              <a:endParaRPr sz="3200" dirty="0"/>
            </a:p>
            <a:p>
              <a:pPr marL="0" marR="0" lvl="0" indent="0" algn="just" rtl="0">
                <a:lnSpc>
                  <a:spcPct val="140021"/>
                </a:lnSpc>
                <a:spcBef>
                  <a:spcPts val="0"/>
                </a:spcBef>
                <a:spcAft>
                  <a:spcPts val="0"/>
                </a:spcAft>
                <a:buNone/>
              </a:pPr>
              <a:r>
                <a:rPr lang="en-US" sz="3200" b="0" i="0" u="none" strike="noStrike" cap="none" dirty="0">
                  <a:solidFill>
                    <a:srgbClr val="035191"/>
                  </a:solidFill>
                  <a:latin typeface="Arial"/>
                  <a:ea typeface="Arial"/>
                  <a:cs typeface="Arial"/>
                  <a:sym typeface="Arial"/>
                </a:rPr>
                <a:t>8. Wat </a:t>
              </a:r>
              <a:r>
                <a:rPr lang="en-US" sz="3200" b="0" i="0" u="none" strike="noStrike" cap="none" dirty="0" err="1">
                  <a:solidFill>
                    <a:srgbClr val="035191"/>
                  </a:solidFill>
                  <a:latin typeface="Arial"/>
                  <a:ea typeface="Arial"/>
                  <a:cs typeface="Arial"/>
                  <a:sym typeface="Arial"/>
                </a:rPr>
                <a:t>kunnen</a:t>
              </a:r>
              <a:r>
                <a:rPr lang="en-US" sz="3200" b="0" i="0" u="none" strike="noStrike" cap="none" dirty="0">
                  <a:solidFill>
                    <a:srgbClr val="035191"/>
                  </a:solidFill>
                  <a:latin typeface="Arial"/>
                  <a:ea typeface="Arial"/>
                  <a:cs typeface="Arial"/>
                  <a:sym typeface="Arial"/>
                </a:rPr>
                <a:t> we </a:t>
              </a:r>
              <a:r>
                <a:rPr lang="en-US" sz="3200" b="0" i="0" u="none" strike="noStrike" cap="none" dirty="0" err="1">
                  <a:solidFill>
                    <a:srgbClr val="035191"/>
                  </a:solidFill>
                  <a:latin typeface="Arial"/>
                  <a:ea typeface="Arial"/>
                  <a:cs typeface="Arial"/>
                  <a:sym typeface="Arial"/>
                </a:rPr>
                <a:t>doen</a:t>
              </a:r>
              <a:r>
                <a:rPr lang="en-US" sz="3200" b="0" i="0" u="none" strike="noStrike" cap="none" dirty="0">
                  <a:solidFill>
                    <a:srgbClr val="035191"/>
                  </a:solidFill>
                  <a:latin typeface="Arial"/>
                  <a:ea typeface="Arial"/>
                  <a:cs typeface="Arial"/>
                  <a:sym typeface="Arial"/>
                </a:rPr>
                <a:t>?</a:t>
              </a:r>
              <a:endParaRPr sz="3200" dirty="0"/>
            </a:p>
            <a:p>
              <a:pPr marL="0" marR="0" lvl="0" indent="0" algn="just" rtl="0">
                <a:lnSpc>
                  <a:spcPct val="140021"/>
                </a:lnSpc>
                <a:spcBef>
                  <a:spcPts val="0"/>
                </a:spcBef>
                <a:spcAft>
                  <a:spcPts val="0"/>
                </a:spcAft>
                <a:buNone/>
              </a:pPr>
              <a:endParaRPr sz="2846" b="0" i="0" u="none" strike="noStrike" cap="none" dirty="0">
                <a:solidFill>
                  <a:srgbClr val="035191"/>
                </a:solidFill>
                <a:latin typeface="Arial"/>
                <a:ea typeface="Arial"/>
                <a:cs typeface="Arial"/>
                <a:sym typeface="Arial"/>
              </a:endParaRPr>
            </a:p>
          </p:txBody>
        </p:sp>
      </p:grpSp>
      <p:sp>
        <p:nvSpPr>
          <p:cNvPr id="116" name="Google Shape;116;p3"/>
          <p:cNvSpPr txBox="1"/>
          <p:nvPr/>
        </p:nvSpPr>
        <p:spPr>
          <a:xfrm>
            <a:off x="-1789442" y="566440"/>
            <a:ext cx="6509742" cy="233735"/>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1415" b="1" i="0" u="none" strike="noStrike" cap="none" dirty="0">
                <a:solidFill>
                  <a:srgbClr val="035191"/>
                </a:solidFill>
                <a:latin typeface="Arial"/>
                <a:ea typeface="Arial"/>
                <a:cs typeface="Arial"/>
                <a:sym typeface="Arial"/>
              </a:rPr>
              <a:t>PRESENTATIE HET VERDRAG VAN ISTANBUL </a:t>
            </a:r>
            <a:endParaRPr dirty="0"/>
          </a:p>
        </p:txBody>
      </p:sp>
      <p:sp>
        <p:nvSpPr>
          <p:cNvPr id="117" name="Google Shape;117;p3"/>
          <p:cNvSpPr/>
          <p:nvPr/>
        </p:nvSpPr>
        <p:spPr>
          <a:xfrm>
            <a:off x="9676085" y="6414609"/>
            <a:ext cx="6914985" cy="3872391"/>
          </a:xfrm>
          <a:custGeom>
            <a:avLst/>
            <a:gdLst/>
            <a:ahLst/>
            <a:cxnLst/>
            <a:rect l="l" t="t" r="r" b="b"/>
            <a:pathLst>
              <a:path w="6914985" h="3872391" extrusionOk="0">
                <a:moveTo>
                  <a:pt x="0" y="0"/>
                </a:moveTo>
                <a:lnTo>
                  <a:pt x="6914985" y="0"/>
                </a:lnTo>
                <a:lnTo>
                  <a:pt x="6914985" y="3872391"/>
                </a:lnTo>
                <a:lnTo>
                  <a:pt x="0" y="3872391"/>
                </a:lnTo>
                <a:lnTo>
                  <a:pt x="0" y="0"/>
                </a:lnTo>
                <a:close/>
              </a:path>
            </a:pathLst>
          </a:custGeom>
          <a:blipFill rotWithShape="1">
            <a:blip r:embed="rId5">
              <a:alphaModFix/>
            </a:blip>
            <a:stretch>
              <a:fillRect/>
            </a:stretch>
          </a:blipFill>
          <a:ln>
            <a:noFill/>
          </a:ln>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p:nvPr/>
        </p:nvSpPr>
        <p:spPr>
          <a:xfrm>
            <a:off x="11014713" y="1450312"/>
            <a:ext cx="1815752" cy="66201"/>
          </a:xfrm>
          <a:custGeom>
            <a:avLst/>
            <a:gdLst/>
            <a:ahLst/>
            <a:cxnLst/>
            <a:rect l="l" t="t" r="r" b="b"/>
            <a:pathLst>
              <a:path w="1815752" h="66201" extrusionOk="0">
                <a:moveTo>
                  <a:pt x="0" y="0"/>
                </a:moveTo>
                <a:lnTo>
                  <a:pt x="1815752" y="0"/>
                </a:lnTo>
                <a:lnTo>
                  <a:pt x="1815752" y="66201"/>
                </a:lnTo>
                <a:lnTo>
                  <a:pt x="0" y="66201"/>
                </a:lnTo>
                <a:lnTo>
                  <a:pt x="0" y="0"/>
                </a:lnTo>
                <a:close/>
              </a:path>
            </a:pathLst>
          </a:custGeom>
          <a:blipFill rotWithShape="1">
            <a:blip r:embed="rId3">
              <a:alphaModFix/>
            </a:blip>
            <a:stretch>
              <a:fillRect t="-1321364" b="-1321364"/>
            </a:stretch>
          </a:blipFill>
          <a:ln>
            <a:noFill/>
          </a:ln>
        </p:spPr>
        <p:txBody>
          <a:bodyPr/>
          <a:lstStyle/>
          <a:p>
            <a:endParaRPr lang="en-GB"/>
          </a:p>
        </p:txBody>
      </p:sp>
      <p:sp>
        <p:nvSpPr>
          <p:cNvPr id="132" name="Google Shape;132;p5"/>
          <p:cNvSpPr/>
          <p:nvPr/>
        </p:nvSpPr>
        <p:spPr>
          <a:xfrm>
            <a:off x="11687115" y="-1654327"/>
            <a:ext cx="8189456" cy="6918432"/>
          </a:xfrm>
          <a:custGeom>
            <a:avLst/>
            <a:gdLst/>
            <a:ahLst/>
            <a:cxnLst/>
            <a:rect l="l" t="t" r="r" b="b"/>
            <a:pathLst>
              <a:path w="8189456" h="6918432" extrusionOk="0">
                <a:moveTo>
                  <a:pt x="0" y="0"/>
                </a:moveTo>
                <a:lnTo>
                  <a:pt x="8189456" y="0"/>
                </a:lnTo>
                <a:lnTo>
                  <a:pt x="8189456" y="6918432"/>
                </a:lnTo>
                <a:lnTo>
                  <a:pt x="0" y="6918432"/>
                </a:lnTo>
                <a:lnTo>
                  <a:pt x="0" y="0"/>
                </a:lnTo>
                <a:close/>
              </a:path>
            </a:pathLst>
          </a:custGeom>
          <a:blipFill rotWithShape="1">
            <a:blip r:embed="rId4">
              <a:alphaModFix/>
            </a:blip>
            <a:stretch>
              <a:fillRect t="-101017" r="-146299" b="-90519"/>
            </a:stretch>
          </a:blipFill>
          <a:ln>
            <a:noFill/>
          </a:ln>
        </p:spPr>
        <p:txBody>
          <a:bodyPr/>
          <a:lstStyle/>
          <a:p>
            <a:endParaRPr lang="en-GB"/>
          </a:p>
        </p:txBody>
      </p:sp>
      <p:sp>
        <p:nvSpPr>
          <p:cNvPr id="133" name="Google Shape;133;p5"/>
          <p:cNvSpPr/>
          <p:nvPr/>
        </p:nvSpPr>
        <p:spPr>
          <a:xfrm>
            <a:off x="0" y="0"/>
            <a:ext cx="10257227" cy="10321738"/>
          </a:xfrm>
          <a:custGeom>
            <a:avLst/>
            <a:gdLst/>
            <a:ahLst/>
            <a:cxnLst/>
            <a:rect l="l" t="t" r="r" b="b"/>
            <a:pathLst>
              <a:path w="10257227" h="10321738" extrusionOk="0">
                <a:moveTo>
                  <a:pt x="0" y="0"/>
                </a:moveTo>
                <a:lnTo>
                  <a:pt x="10257227" y="0"/>
                </a:lnTo>
                <a:lnTo>
                  <a:pt x="10257227" y="10321738"/>
                </a:lnTo>
                <a:lnTo>
                  <a:pt x="0" y="10321738"/>
                </a:lnTo>
                <a:lnTo>
                  <a:pt x="0" y="0"/>
                </a:lnTo>
                <a:close/>
              </a:path>
            </a:pathLst>
          </a:custGeom>
          <a:blipFill rotWithShape="1">
            <a:blip r:embed="rId5">
              <a:alphaModFix/>
            </a:blip>
            <a:stretch>
              <a:fillRect/>
            </a:stretch>
          </a:blipFill>
          <a:ln>
            <a:noFill/>
          </a:ln>
        </p:spPr>
        <p:txBody>
          <a:bodyPr/>
          <a:lstStyle/>
          <a:p>
            <a:endParaRPr lang="en-GB"/>
          </a:p>
        </p:txBody>
      </p:sp>
      <p:sp>
        <p:nvSpPr>
          <p:cNvPr id="134" name="Google Shape;134;p5"/>
          <p:cNvSpPr/>
          <p:nvPr/>
        </p:nvSpPr>
        <p:spPr>
          <a:xfrm>
            <a:off x="8460114" y="0"/>
            <a:ext cx="1797113" cy="907114"/>
          </a:xfrm>
          <a:custGeom>
            <a:avLst/>
            <a:gdLst/>
            <a:ahLst/>
            <a:cxnLst/>
            <a:rect l="l" t="t" r="r" b="b"/>
            <a:pathLst>
              <a:path w="1797113" h="907114" extrusionOk="0">
                <a:moveTo>
                  <a:pt x="0" y="0"/>
                </a:moveTo>
                <a:lnTo>
                  <a:pt x="1797113" y="0"/>
                </a:lnTo>
                <a:lnTo>
                  <a:pt x="1797113" y="907114"/>
                </a:lnTo>
                <a:lnTo>
                  <a:pt x="0" y="907114"/>
                </a:lnTo>
                <a:lnTo>
                  <a:pt x="0" y="0"/>
                </a:lnTo>
                <a:close/>
              </a:path>
            </a:pathLst>
          </a:custGeom>
          <a:blipFill rotWithShape="1">
            <a:blip r:embed="rId6">
              <a:alphaModFix/>
            </a:blip>
            <a:stretch>
              <a:fillRect/>
            </a:stretch>
          </a:blipFill>
          <a:ln>
            <a:noFill/>
          </a:ln>
        </p:spPr>
        <p:txBody>
          <a:bodyPr/>
          <a:lstStyle/>
          <a:p>
            <a:endParaRPr lang="en-GB"/>
          </a:p>
        </p:txBody>
      </p:sp>
      <p:grpSp>
        <p:nvGrpSpPr>
          <p:cNvPr id="135" name="Google Shape;135;p5"/>
          <p:cNvGrpSpPr/>
          <p:nvPr/>
        </p:nvGrpSpPr>
        <p:grpSpPr>
          <a:xfrm>
            <a:off x="10929629" y="2029550"/>
            <a:ext cx="6542766" cy="9964086"/>
            <a:chOff x="-44032" y="0"/>
            <a:chExt cx="8723688" cy="13285449"/>
          </a:xfrm>
        </p:grpSpPr>
        <p:sp>
          <p:nvSpPr>
            <p:cNvPr id="136" name="Google Shape;136;p5"/>
            <p:cNvSpPr txBox="1"/>
            <p:nvPr/>
          </p:nvSpPr>
          <p:spPr>
            <a:xfrm>
              <a:off x="0" y="0"/>
              <a:ext cx="8679656" cy="837152"/>
            </a:xfrm>
            <a:prstGeom prst="rect">
              <a:avLst/>
            </a:prstGeom>
            <a:noFill/>
            <a:ln>
              <a:noFill/>
            </a:ln>
          </p:spPr>
          <p:txBody>
            <a:bodyPr spcFirstLastPara="1" wrap="square" lIns="0" tIns="0" rIns="0" bIns="0" anchor="t" anchorCtr="0">
              <a:spAutoFit/>
            </a:bodyPr>
            <a:lstStyle/>
            <a:p>
              <a:pPr marL="0" marR="0" lvl="0" indent="0" algn="l" rtl="0">
                <a:lnSpc>
                  <a:spcPct val="120029"/>
                </a:lnSpc>
                <a:spcBef>
                  <a:spcPts val="0"/>
                </a:spcBef>
                <a:spcAft>
                  <a:spcPts val="0"/>
                </a:spcAft>
                <a:buNone/>
              </a:pPr>
              <a:r>
                <a:rPr lang="en-US" sz="3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WAT IS HET VOOR  VERDRAG? </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7" name="Google Shape;137;p5"/>
            <p:cNvSpPr txBox="1"/>
            <p:nvPr/>
          </p:nvSpPr>
          <p:spPr>
            <a:xfrm>
              <a:off x="-44032" y="1521201"/>
              <a:ext cx="8679600" cy="11764248"/>
            </a:xfrm>
            <a:prstGeom prst="rect">
              <a:avLst/>
            </a:prstGeom>
            <a:noFill/>
            <a:ln>
              <a:noFill/>
            </a:ln>
          </p:spPr>
          <p:txBody>
            <a:bodyPr spcFirstLastPara="1" wrap="square" lIns="0" tIns="0" rIns="0" bIns="0" anchor="t" anchorCtr="0">
              <a:spAutoFit/>
            </a:bodyPr>
            <a:lstStyle/>
            <a:p>
              <a:pPr marL="0" marR="0" lvl="0" indent="0" algn="l" rtl="0">
                <a:lnSpc>
                  <a:spcPct val="140031"/>
                </a:lnSpc>
                <a:spcBef>
                  <a:spcPts val="0"/>
                </a:spcBef>
                <a:spcAft>
                  <a:spcPts val="0"/>
                </a:spcAft>
                <a:buNone/>
              </a:pP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H</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meest</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uitgebreide</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internationale</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kader</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dat</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we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hebben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om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geweld</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tegen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vrouwen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te</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bestrijden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a:t>
              </a:r>
              <a:endParaRPr sz="24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40031"/>
                </a:lnSpc>
                <a:spcBef>
                  <a:spcPts val="0"/>
                </a:spcBef>
                <a:spcAft>
                  <a:spcPts val="0"/>
                </a:spcAft>
                <a:buNone/>
              </a:pPr>
              <a:endParaRPr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140031"/>
                </a:lnSpc>
                <a:spcBef>
                  <a:spcPts val="0"/>
                </a:spcBef>
                <a:spcAft>
                  <a:spcPts val="0"/>
                </a:spcAft>
                <a:buNone/>
              </a:pP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Verdrag</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van </a:t>
              </a:r>
              <a:r>
                <a:rPr lang="en-US" sz="2400" dirty="0">
                  <a:solidFill>
                    <a:srgbClr val="035191"/>
                  </a:solidFill>
                  <a:latin typeface="Open Sans" panose="020B0606030504020204" pitchFamily="34" charset="0"/>
                  <a:ea typeface="Open Sans" panose="020B0606030504020204" pitchFamily="34" charset="0"/>
                  <a:cs typeface="Open Sans" panose="020B0606030504020204" pitchFamily="34" charset="0"/>
                </a:rPr>
                <a:t>de </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Raad van Europa</a:t>
              </a:r>
              <a:endParaRPr sz="24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40031"/>
                </a:lnSpc>
                <a:spcBef>
                  <a:spcPts val="0"/>
                </a:spcBef>
                <a:spcAft>
                  <a:spcPts val="0"/>
                </a:spcAft>
                <a:buNone/>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46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staten</a:t>
              </a:r>
              <a:endParaRPr sz="2400" dirty="0">
                <a:latin typeface="Open Sans" panose="020B0606030504020204" pitchFamily="34" charset="0"/>
                <a:ea typeface="Open Sans" panose="020B0606030504020204" pitchFamily="34" charset="0"/>
                <a:cs typeface="Open Sans" panose="020B0606030504020204" pitchFamily="34" charset="0"/>
              </a:endParaRPr>
            </a:p>
            <a:p>
              <a:pPr marL="412719" marR="0" lvl="1" indent="-206358" algn="l" rtl="0">
                <a:lnSpc>
                  <a:spcPct val="140031"/>
                </a:lnSpc>
                <a:spcBef>
                  <a:spcPts val="0"/>
                </a:spcBef>
                <a:spcAft>
                  <a:spcPts val="0"/>
                </a:spcAft>
                <a:buClr>
                  <a:srgbClr val="035191"/>
                </a:buClr>
                <a:buSzPts val="1911"/>
                <a:buFont typeface="Arial"/>
                <a:buChar char="•"/>
              </a:pP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Mensenrechten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rechtstaat</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democratie</a:t>
              </a:r>
              <a:endParaRPr sz="2400" dirty="0">
                <a:latin typeface="Open Sans" panose="020B0606030504020204" pitchFamily="34" charset="0"/>
                <a:ea typeface="Open Sans" panose="020B0606030504020204" pitchFamily="34" charset="0"/>
                <a:cs typeface="Open Sans" panose="020B0606030504020204" pitchFamily="34" charset="0"/>
              </a:endParaRPr>
            </a:p>
            <a:p>
              <a:pPr marL="412719" marR="0" lvl="1" indent="-206358" algn="l" rtl="0">
                <a:lnSpc>
                  <a:spcPct val="140031"/>
                </a:lnSpc>
                <a:spcBef>
                  <a:spcPts val="0"/>
                </a:spcBef>
                <a:spcAft>
                  <a:spcPts val="0"/>
                </a:spcAft>
                <a:buClr>
                  <a:srgbClr val="035191"/>
                </a:buClr>
                <a:buSzPts val="1911"/>
                <a:buFont typeface="Arial"/>
                <a:buChar char="•"/>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Sluit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verdragen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(IC,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mensenhandel</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enz</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a:t>
              </a:r>
              <a:endParaRPr sz="24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40031"/>
                </a:lnSpc>
                <a:spcBef>
                  <a:spcPts val="0"/>
                </a:spcBef>
                <a:spcAft>
                  <a:spcPts val="0"/>
                </a:spcAft>
                <a:buNone/>
              </a:pPr>
              <a:endParaRPr sz="20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140031"/>
                </a:lnSpc>
                <a:spcBef>
                  <a:spcPts val="0"/>
                </a:spcBef>
                <a:spcAft>
                  <a:spcPts val="0"/>
                </a:spcAft>
                <a:buNone/>
              </a:pPr>
              <a:r>
                <a:rPr lang="en-US" sz="3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Basisafspraken</a:t>
              </a:r>
              <a:r>
                <a:rPr lang="en-US" sz="3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om </a:t>
              </a:r>
              <a:r>
                <a:rPr lang="en-US" sz="3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geweld</a:t>
              </a:r>
              <a:r>
                <a:rPr lang="en-US" sz="3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3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tegen</a:t>
              </a:r>
              <a:r>
                <a:rPr lang="en-US" sz="3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3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vrouwen</a:t>
              </a:r>
              <a:r>
                <a:rPr lang="en-US" sz="3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3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en</a:t>
              </a:r>
              <a:r>
                <a:rPr lang="en-US" sz="3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3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huiselijk</a:t>
              </a:r>
              <a:r>
                <a:rPr lang="en-US" sz="3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3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geweld</a:t>
              </a:r>
              <a:r>
                <a:rPr lang="en-US" sz="3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3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te</a:t>
              </a:r>
              <a:r>
                <a:rPr lang="en-US" sz="3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3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voorkomen</a:t>
              </a:r>
              <a:endParaRPr sz="34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40031"/>
                </a:lnSpc>
                <a:spcBef>
                  <a:spcPts val="0"/>
                </a:spcBef>
                <a:spcAft>
                  <a:spcPts val="0"/>
                </a:spcAft>
                <a:buNone/>
              </a:pPr>
              <a:endParaRPr sz="1911"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140031"/>
                </a:lnSpc>
                <a:spcBef>
                  <a:spcPts val="0"/>
                </a:spcBef>
                <a:spcAft>
                  <a:spcPts val="0"/>
                </a:spcAft>
                <a:buNone/>
              </a:pPr>
              <a:endParaRPr sz="1911" b="0" i="0" u="none" strike="noStrike" cap="none" dirty="0">
                <a:solidFill>
                  <a:srgbClr val="035191"/>
                </a:solidFill>
                <a:latin typeface="Arial"/>
                <a:ea typeface="Arial"/>
                <a:cs typeface="Arial"/>
                <a:sym typeface="Arial"/>
              </a:endParaRPr>
            </a:p>
            <a:p>
              <a:pPr marL="0" marR="0" lvl="0" indent="0" algn="l" rtl="0">
                <a:lnSpc>
                  <a:spcPct val="140031"/>
                </a:lnSpc>
                <a:spcBef>
                  <a:spcPts val="0"/>
                </a:spcBef>
                <a:spcAft>
                  <a:spcPts val="0"/>
                </a:spcAft>
                <a:buNone/>
              </a:pPr>
              <a:endParaRPr sz="1911" b="0" i="0" u="none" strike="noStrike" cap="none" dirty="0">
                <a:solidFill>
                  <a:srgbClr val="035191"/>
                </a:solidFill>
                <a:latin typeface="Arial"/>
                <a:ea typeface="Arial"/>
                <a:cs typeface="Arial"/>
                <a:sym typeface="Arial"/>
              </a:endParaRPr>
            </a:p>
            <a:p>
              <a:pPr marL="0" marR="0" lvl="0" indent="0" algn="l" rtl="0">
                <a:lnSpc>
                  <a:spcPct val="140031"/>
                </a:lnSpc>
                <a:spcBef>
                  <a:spcPts val="0"/>
                </a:spcBef>
                <a:spcAft>
                  <a:spcPts val="0"/>
                </a:spcAft>
                <a:buNone/>
              </a:pPr>
              <a:endParaRPr sz="1911" b="0" i="0" u="none" strike="noStrike" cap="none" dirty="0">
                <a:solidFill>
                  <a:srgbClr val="035191"/>
                </a:solidFill>
                <a:latin typeface="Arial"/>
                <a:ea typeface="Arial"/>
                <a:cs typeface="Arial"/>
                <a:sym typeface="Arial"/>
              </a:endParaRPr>
            </a:p>
            <a:p>
              <a:pPr marL="0" marR="0" lvl="0" indent="0" algn="l" rtl="0">
                <a:lnSpc>
                  <a:spcPct val="140031"/>
                </a:lnSpc>
                <a:spcBef>
                  <a:spcPts val="0"/>
                </a:spcBef>
                <a:spcAft>
                  <a:spcPts val="0"/>
                </a:spcAft>
                <a:buNone/>
              </a:pPr>
              <a:endParaRPr sz="1911" b="0" i="0" u="none" strike="noStrike" cap="none" dirty="0">
                <a:solidFill>
                  <a:srgbClr val="035191"/>
                </a:solidFill>
                <a:latin typeface="Arial"/>
                <a:ea typeface="Arial"/>
                <a:cs typeface="Arial"/>
                <a:sym typeface="Arial"/>
              </a:endParaRPr>
            </a:p>
          </p:txBody>
        </p:sp>
      </p:grpSp>
      <p:sp>
        <p:nvSpPr>
          <p:cNvPr id="138" name="Google Shape;138;p5"/>
          <p:cNvSpPr txBox="1"/>
          <p:nvPr/>
        </p:nvSpPr>
        <p:spPr>
          <a:xfrm>
            <a:off x="11014713" y="1137959"/>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 </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9" name="Google Shape;139;p5"/>
          <p:cNvSpPr txBox="1"/>
          <p:nvPr/>
        </p:nvSpPr>
        <p:spPr>
          <a:xfrm>
            <a:off x="8041287" y="334521"/>
            <a:ext cx="2568653" cy="1145185"/>
          </a:xfrm>
          <a:prstGeom prst="rect">
            <a:avLst/>
          </a:prstGeom>
          <a:noFill/>
          <a:ln>
            <a:noFill/>
          </a:ln>
        </p:spPr>
        <p:txBody>
          <a:bodyPr spcFirstLastPara="1" wrap="square" lIns="0" tIns="0" rIns="0" bIns="0" anchor="t" anchorCtr="0">
            <a:spAutoFit/>
          </a:bodyPr>
          <a:lstStyle/>
          <a:p>
            <a:pPr marL="0" marR="0" lvl="0" indent="0" algn="ctr" rtl="0">
              <a:lnSpc>
                <a:spcPct val="119993"/>
              </a:lnSpc>
              <a:spcBef>
                <a:spcPts val="0"/>
              </a:spcBef>
              <a:spcAft>
                <a:spcPts val="0"/>
              </a:spcAft>
              <a:buNone/>
            </a:pPr>
            <a:r>
              <a:rPr lang="en-US" sz="3101" b="0" i="1" u="none" strike="noStrike" cap="none" dirty="0">
                <a:solidFill>
                  <a:srgbClr val="7E1D81"/>
                </a:solidFill>
                <a:latin typeface="Gill Sans Ultra Bold" panose="020B0A02020104020203" pitchFamily="34" charset="0"/>
                <a:ea typeface="Oi"/>
                <a:cs typeface="Oi"/>
                <a:sym typeface="Oi"/>
              </a:rPr>
              <a:t>DE EU OOK!</a:t>
            </a:r>
            <a:endParaRPr dirty="0">
              <a:latin typeface="Gill Sans Ultra Bold" panose="020B0A02020104020203" pitchFamily="34" charset="0"/>
            </a:endParaRPr>
          </a:p>
        </p:txBody>
      </p:sp>
      <p:sp>
        <p:nvSpPr>
          <p:cNvPr id="140" name="Google Shape;140;p5"/>
          <p:cNvSpPr/>
          <p:nvPr/>
        </p:nvSpPr>
        <p:spPr>
          <a:xfrm>
            <a:off x="0" y="9708881"/>
            <a:ext cx="4584913" cy="578119"/>
          </a:xfrm>
          <a:custGeom>
            <a:avLst/>
            <a:gdLst/>
            <a:ahLst/>
            <a:cxnLst/>
            <a:rect l="l" t="t" r="r" b="b"/>
            <a:pathLst>
              <a:path w="4584913" h="578119" extrusionOk="0">
                <a:moveTo>
                  <a:pt x="0" y="0"/>
                </a:moveTo>
                <a:lnTo>
                  <a:pt x="4584913" y="0"/>
                </a:lnTo>
                <a:lnTo>
                  <a:pt x="4584913" y="578119"/>
                </a:lnTo>
                <a:lnTo>
                  <a:pt x="0" y="578119"/>
                </a:lnTo>
                <a:lnTo>
                  <a:pt x="0" y="0"/>
                </a:lnTo>
                <a:close/>
              </a:path>
            </a:pathLst>
          </a:custGeom>
          <a:blipFill rotWithShape="1">
            <a:blip r:embed="rId6">
              <a:alphaModFix/>
            </a:blip>
            <a:stretch>
              <a:fillRect t="-121686" b="-178585"/>
            </a:stretch>
          </a:blipFill>
          <a:ln>
            <a:noFill/>
          </a:ln>
        </p:spPr>
        <p:txBody>
          <a:bodyPr/>
          <a:lstStyle/>
          <a:p>
            <a:endParaRPr lang="en-GB"/>
          </a:p>
        </p:txBody>
      </p:sp>
      <p:sp>
        <p:nvSpPr>
          <p:cNvPr id="141" name="Google Shape;141;p5"/>
          <p:cNvSpPr txBox="1"/>
          <p:nvPr/>
        </p:nvSpPr>
        <p:spPr>
          <a:xfrm>
            <a:off x="6839462" y="3575247"/>
            <a:ext cx="182368" cy="364313"/>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09" b="0" i="0" u="none" strike="noStrike" cap="none">
                <a:solidFill>
                  <a:srgbClr val="FFFFFF"/>
                </a:solidFill>
                <a:latin typeface="League Spartan"/>
                <a:ea typeface="League Spartan"/>
                <a:cs typeface="League Spartan"/>
                <a:sym typeface="League Spartan"/>
              </a:rPr>
              <a: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cxnSp>
        <p:nvCxnSpPr>
          <p:cNvPr id="168" name="Google Shape;168;p8"/>
          <p:cNvCxnSpPr/>
          <p:nvPr/>
        </p:nvCxnSpPr>
        <p:spPr>
          <a:xfrm>
            <a:off x="1700167" y="6924728"/>
            <a:ext cx="15176483" cy="0"/>
          </a:xfrm>
          <a:prstGeom prst="straightConnector1">
            <a:avLst/>
          </a:prstGeom>
          <a:noFill/>
          <a:ln w="38100" cap="flat" cmpd="sng">
            <a:solidFill>
              <a:srgbClr val="342D80"/>
            </a:solidFill>
            <a:prstDash val="solid"/>
            <a:round/>
            <a:headEnd type="none" w="sm" len="sm"/>
            <a:tailEnd type="none" w="sm" len="sm"/>
          </a:ln>
        </p:spPr>
      </p:cxnSp>
      <p:cxnSp>
        <p:nvCxnSpPr>
          <p:cNvPr id="169" name="Google Shape;169;p8"/>
          <p:cNvCxnSpPr/>
          <p:nvPr/>
        </p:nvCxnSpPr>
        <p:spPr>
          <a:xfrm>
            <a:off x="1829975" y="5995742"/>
            <a:ext cx="0" cy="1066081"/>
          </a:xfrm>
          <a:prstGeom prst="straightConnector1">
            <a:avLst/>
          </a:prstGeom>
          <a:noFill/>
          <a:ln w="28575" cap="flat" cmpd="sng">
            <a:solidFill>
              <a:srgbClr val="2C246C"/>
            </a:solidFill>
            <a:prstDash val="lgDash"/>
            <a:round/>
            <a:headEnd type="none" w="sm" len="sm"/>
            <a:tailEnd type="none" w="sm" len="sm"/>
          </a:ln>
        </p:spPr>
      </p:cxnSp>
      <p:grpSp>
        <p:nvGrpSpPr>
          <p:cNvPr id="170" name="Google Shape;170;p8"/>
          <p:cNvGrpSpPr/>
          <p:nvPr/>
        </p:nvGrpSpPr>
        <p:grpSpPr>
          <a:xfrm>
            <a:off x="859923" y="3465154"/>
            <a:ext cx="2012554" cy="2838188"/>
            <a:chOff x="0" y="-38100"/>
            <a:chExt cx="853321" cy="1203389"/>
          </a:xfrm>
        </p:grpSpPr>
        <p:sp>
          <p:nvSpPr>
            <p:cNvPr id="171" name="Google Shape;171;p8"/>
            <p:cNvSpPr/>
            <p:nvPr/>
          </p:nvSpPr>
          <p:spPr>
            <a:xfrm>
              <a:off x="0" y="0"/>
              <a:ext cx="853321" cy="1165289"/>
            </a:xfrm>
            <a:custGeom>
              <a:avLst/>
              <a:gdLst/>
              <a:ahLst/>
              <a:cxnLst/>
              <a:rect l="l" t="t" r="r" b="b"/>
              <a:pathLst>
                <a:path w="853321" h="1165289" extrusionOk="0">
                  <a:moveTo>
                    <a:pt x="426660" y="0"/>
                  </a:moveTo>
                  <a:lnTo>
                    <a:pt x="426660" y="0"/>
                  </a:lnTo>
                  <a:cubicBezTo>
                    <a:pt x="662298" y="0"/>
                    <a:pt x="853321" y="191022"/>
                    <a:pt x="853321" y="426660"/>
                  </a:cubicBezTo>
                  <a:lnTo>
                    <a:pt x="853321" y="738628"/>
                  </a:lnTo>
                  <a:cubicBezTo>
                    <a:pt x="853321" y="851786"/>
                    <a:pt x="808369" y="960308"/>
                    <a:pt x="728355" y="1040323"/>
                  </a:cubicBezTo>
                  <a:cubicBezTo>
                    <a:pt x="648340" y="1120337"/>
                    <a:pt x="539818" y="1165289"/>
                    <a:pt x="426660" y="1165289"/>
                  </a:cubicBezTo>
                  <a:lnTo>
                    <a:pt x="426660" y="1165289"/>
                  </a:lnTo>
                  <a:cubicBezTo>
                    <a:pt x="313503" y="1165289"/>
                    <a:pt x="204980" y="1120337"/>
                    <a:pt x="124966" y="1040323"/>
                  </a:cubicBezTo>
                  <a:cubicBezTo>
                    <a:pt x="44952" y="960308"/>
                    <a:pt x="0" y="851786"/>
                    <a:pt x="0" y="738628"/>
                  </a:cubicBezTo>
                  <a:lnTo>
                    <a:pt x="0" y="426660"/>
                  </a:lnTo>
                  <a:cubicBezTo>
                    <a:pt x="0" y="313503"/>
                    <a:pt x="44952" y="204980"/>
                    <a:pt x="124966" y="124966"/>
                  </a:cubicBezTo>
                  <a:cubicBezTo>
                    <a:pt x="204980" y="44952"/>
                    <a:pt x="313503" y="0"/>
                    <a:pt x="426660" y="0"/>
                  </a:cubicBezTo>
                  <a:close/>
                </a:path>
              </a:pathLst>
            </a:custGeom>
            <a:gradFill>
              <a:gsLst>
                <a:gs pos="0">
                  <a:srgbClr val="2C246C"/>
                </a:gs>
                <a:gs pos="100000">
                  <a:srgbClr val="5453D3"/>
                </a:gs>
              </a:gsLst>
              <a:lin ang="27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txBox="1"/>
            <p:nvPr/>
          </p:nvSpPr>
          <p:spPr>
            <a:xfrm>
              <a:off x="0" y="-38100"/>
              <a:ext cx="853321" cy="1203389"/>
            </a:xfrm>
            <a:prstGeom prst="rect">
              <a:avLst/>
            </a:prstGeom>
            <a:noFill/>
            <a:ln>
              <a:noFill/>
            </a:ln>
          </p:spPr>
          <p:txBody>
            <a:bodyPr spcFirstLastPara="1" wrap="square" lIns="46175" tIns="46175" rIns="46175" bIns="46175"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3" name="Google Shape;173;p8"/>
          <p:cNvSpPr/>
          <p:nvPr/>
        </p:nvSpPr>
        <p:spPr>
          <a:xfrm>
            <a:off x="929535" y="4110882"/>
            <a:ext cx="1552417" cy="1552417"/>
          </a:xfrm>
          <a:custGeom>
            <a:avLst/>
            <a:gdLst/>
            <a:ahLst/>
            <a:cxnLst/>
            <a:rect l="l" t="t" r="r" b="b"/>
            <a:pathLst>
              <a:path w="1552417" h="1552417" extrusionOk="0">
                <a:moveTo>
                  <a:pt x="0" y="0"/>
                </a:moveTo>
                <a:lnTo>
                  <a:pt x="1552417" y="0"/>
                </a:lnTo>
                <a:lnTo>
                  <a:pt x="1552417" y="1552417"/>
                </a:lnTo>
                <a:lnTo>
                  <a:pt x="0" y="1552417"/>
                </a:lnTo>
                <a:lnTo>
                  <a:pt x="0" y="0"/>
                </a:lnTo>
                <a:close/>
              </a:path>
            </a:pathLst>
          </a:custGeom>
          <a:blipFill rotWithShape="1">
            <a:blip r:embed="rId3">
              <a:alphaModFix amt="48000"/>
            </a:blip>
            <a:stretch>
              <a:fillRect/>
            </a:stretch>
          </a:blipFill>
          <a:ln>
            <a:noFill/>
          </a:ln>
        </p:spPr>
        <p:txBody>
          <a:bodyPr/>
          <a:lstStyle/>
          <a:p>
            <a:endParaRPr lang="en-GB"/>
          </a:p>
        </p:txBody>
      </p:sp>
      <p:grpSp>
        <p:nvGrpSpPr>
          <p:cNvPr id="174" name="Google Shape;174;p8"/>
          <p:cNvGrpSpPr/>
          <p:nvPr/>
        </p:nvGrpSpPr>
        <p:grpSpPr>
          <a:xfrm>
            <a:off x="1148586" y="3853101"/>
            <a:ext cx="1435228" cy="1810198"/>
            <a:chOff x="0" y="-38100"/>
            <a:chExt cx="608535" cy="767522"/>
          </a:xfrm>
        </p:grpSpPr>
        <p:sp>
          <p:nvSpPr>
            <p:cNvPr id="175" name="Google Shape;175;p8"/>
            <p:cNvSpPr/>
            <p:nvPr/>
          </p:nvSpPr>
          <p:spPr>
            <a:xfrm>
              <a:off x="0" y="0"/>
              <a:ext cx="608535" cy="729422"/>
            </a:xfrm>
            <a:custGeom>
              <a:avLst/>
              <a:gdLst/>
              <a:ahLst/>
              <a:cxnLst/>
              <a:rect l="l" t="t" r="r" b="b"/>
              <a:pathLst>
                <a:path w="608535" h="729422" extrusionOk="0">
                  <a:moveTo>
                    <a:pt x="304268" y="0"/>
                  </a:moveTo>
                  <a:lnTo>
                    <a:pt x="304268" y="0"/>
                  </a:lnTo>
                  <a:cubicBezTo>
                    <a:pt x="472310" y="0"/>
                    <a:pt x="608535" y="136225"/>
                    <a:pt x="608535" y="304268"/>
                  </a:cubicBezTo>
                  <a:lnTo>
                    <a:pt x="608535" y="425154"/>
                  </a:lnTo>
                  <a:cubicBezTo>
                    <a:pt x="608535" y="593197"/>
                    <a:pt x="472310" y="729422"/>
                    <a:pt x="304268" y="729422"/>
                  </a:cubicBezTo>
                  <a:lnTo>
                    <a:pt x="304268" y="729422"/>
                  </a:lnTo>
                  <a:cubicBezTo>
                    <a:pt x="136225" y="729422"/>
                    <a:pt x="0" y="593197"/>
                    <a:pt x="0" y="425154"/>
                  </a:cubicBezTo>
                  <a:lnTo>
                    <a:pt x="0" y="304268"/>
                  </a:lnTo>
                  <a:cubicBezTo>
                    <a:pt x="0" y="136225"/>
                    <a:pt x="136225" y="0"/>
                    <a:pt x="304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txBox="1"/>
            <p:nvPr/>
          </p:nvSpPr>
          <p:spPr>
            <a:xfrm>
              <a:off x="0" y="-38100"/>
              <a:ext cx="608535" cy="767522"/>
            </a:xfrm>
            <a:prstGeom prst="rect">
              <a:avLst/>
            </a:prstGeom>
            <a:noFill/>
            <a:ln>
              <a:noFill/>
            </a:ln>
          </p:spPr>
          <p:txBody>
            <a:bodyPr spcFirstLastPara="1" wrap="square" lIns="46175" tIns="46175" rIns="46175" bIns="46175"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7" name="Google Shape;177;p8"/>
          <p:cNvGrpSpPr/>
          <p:nvPr/>
        </p:nvGrpSpPr>
        <p:grpSpPr>
          <a:xfrm>
            <a:off x="1451177" y="6509733"/>
            <a:ext cx="757597" cy="757597"/>
            <a:chOff x="0" y="0"/>
            <a:chExt cx="812800" cy="812800"/>
          </a:xfrm>
        </p:grpSpPr>
        <p:sp>
          <p:nvSpPr>
            <p:cNvPr id="178" name="Google Shape;178;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a:gsLst>
                <a:gs pos="0">
                  <a:srgbClr val="2C246C"/>
                </a:gs>
                <a:gs pos="100000">
                  <a:srgbClr val="5453D3"/>
                </a:gs>
              </a:gsLst>
              <a:lin ang="2700000" scaled="0"/>
            </a:gradFill>
            <a:ln w="762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80" name="Google Shape;180;p8"/>
          <p:cNvCxnSpPr/>
          <p:nvPr/>
        </p:nvCxnSpPr>
        <p:spPr>
          <a:xfrm>
            <a:off x="4274586" y="5973875"/>
            <a:ext cx="0" cy="1066081"/>
          </a:xfrm>
          <a:prstGeom prst="straightConnector1">
            <a:avLst/>
          </a:prstGeom>
          <a:noFill/>
          <a:ln w="28575" cap="flat" cmpd="sng">
            <a:solidFill>
              <a:srgbClr val="3D3DCC"/>
            </a:solidFill>
            <a:prstDash val="lgDash"/>
            <a:round/>
            <a:headEnd type="none" w="sm" len="sm"/>
            <a:tailEnd type="none" w="sm" len="sm"/>
          </a:ln>
        </p:spPr>
      </p:cxnSp>
      <p:grpSp>
        <p:nvGrpSpPr>
          <p:cNvPr id="181" name="Google Shape;181;p8"/>
          <p:cNvGrpSpPr/>
          <p:nvPr/>
        </p:nvGrpSpPr>
        <p:grpSpPr>
          <a:xfrm>
            <a:off x="3268309" y="3496880"/>
            <a:ext cx="2012554" cy="2838188"/>
            <a:chOff x="0" y="-38100"/>
            <a:chExt cx="853321" cy="1203389"/>
          </a:xfrm>
        </p:grpSpPr>
        <p:sp>
          <p:nvSpPr>
            <p:cNvPr id="182" name="Google Shape;182;p8"/>
            <p:cNvSpPr/>
            <p:nvPr/>
          </p:nvSpPr>
          <p:spPr>
            <a:xfrm>
              <a:off x="0" y="0"/>
              <a:ext cx="853321" cy="1165289"/>
            </a:xfrm>
            <a:custGeom>
              <a:avLst/>
              <a:gdLst/>
              <a:ahLst/>
              <a:cxnLst/>
              <a:rect l="l" t="t" r="r" b="b"/>
              <a:pathLst>
                <a:path w="853321" h="1165289" extrusionOk="0">
                  <a:moveTo>
                    <a:pt x="426660" y="0"/>
                  </a:moveTo>
                  <a:lnTo>
                    <a:pt x="426660" y="0"/>
                  </a:lnTo>
                  <a:cubicBezTo>
                    <a:pt x="662298" y="0"/>
                    <a:pt x="853321" y="191022"/>
                    <a:pt x="853321" y="426660"/>
                  </a:cubicBezTo>
                  <a:lnTo>
                    <a:pt x="853321" y="738628"/>
                  </a:lnTo>
                  <a:cubicBezTo>
                    <a:pt x="853321" y="851786"/>
                    <a:pt x="808369" y="960308"/>
                    <a:pt x="728355" y="1040323"/>
                  </a:cubicBezTo>
                  <a:cubicBezTo>
                    <a:pt x="648340" y="1120337"/>
                    <a:pt x="539818" y="1165289"/>
                    <a:pt x="426660" y="1165289"/>
                  </a:cubicBezTo>
                  <a:lnTo>
                    <a:pt x="426660" y="1165289"/>
                  </a:lnTo>
                  <a:cubicBezTo>
                    <a:pt x="313503" y="1165289"/>
                    <a:pt x="204980" y="1120337"/>
                    <a:pt x="124966" y="1040323"/>
                  </a:cubicBezTo>
                  <a:cubicBezTo>
                    <a:pt x="44952" y="960308"/>
                    <a:pt x="0" y="851786"/>
                    <a:pt x="0" y="738628"/>
                  </a:cubicBezTo>
                  <a:lnTo>
                    <a:pt x="0" y="426660"/>
                  </a:lnTo>
                  <a:cubicBezTo>
                    <a:pt x="0" y="313503"/>
                    <a:pt x="44952" y="204980"/>
                    <a:pt x="124966" y="124966"/>
                  </a:cubicBezTo>
                  <a:cubicBezTo>
                    <a:pt x="204980" y="44952"/>
                    <a:pt x="313503" y="0"/>
                    <a:pt x="426660" y="0"/>
                  </a:cubicBezTo>
                  <a:close/>
                </a:path>
              </a:pathLst>
            </a:custGeom>
            <a:gradFill>
              <a:gsLst>
                <a:gs pos="0">
                  <a:srgbClr val="3D3DCC"/>
                </a:gs>
                <a:gs pos="100000">
                  <a:srgbClr val="7090EE"/>
                </a:gs>
              </a:gsLst>
              <a:lin ang="27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txBox="1"/>
            <p:nvPr/>
          </p:nvSpPr>
          <p:spPr>
            <a:xfrm>
              <a:off x="0" y="-38100"/>
              <a:ext cx="853321" cy="120338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4" name="Google Shape;184;p8"/>
          <p:cNvGrpSpPr/>
          <p:nvPr/>
        </p:nvGrpSpPr>
        <p:grpSpPr>
          <a:xfrm>
            <a:off x="3540992" y="3900666"/>
            <a:ext cx="1435228" cy="1810198"/>
            <a:chOff x="0" y="-38100"/>
            <a:chExt cx="608535" cy="767522"/>
          </a:xfrm>
        </p:grpSpPr>
        <p:sp>
          <p:nvSpPr>
            <p:cNvPr id="185" name="Google Shape;185;p8"/>
            <p:cNvSpPr/>
            <p:nvPr/>
          </p:nvSpPr>
          <p:spPr>
            <a:xfrm>
              <a:off x="0" y="0"/>
              <a:ext cx="608535" cy="729422"/>
            </a:xfrm>
            <a:custGeom>
              <a:avLst/>
              <a:gdLst/>
              <a:ahLst/>
              <a:cxnLst/>
              <a:rect l="l" t="t" r="r" b="b"/>
              <a:pathLst>
                <a:path w="608535" h="729422" extrusionOk="0">
                  <a:moveTo>
                    <a:pt x="304268" y="0"/>
                  </a:moveTo>
                  <a:lnTo>
                    <a:pt x="304268" y="0"/>
                  </a:lnTo>
                  <a:cubicBezTo>
                    <a:pt x="472310" y="0"/>
                    <a:pt x="608535" y="136225"/>
                    <a:pt x="608535" y="304268"/>
                  </a:cubicBezTo>
                  <a:lnTo>
                    <a:pt x="608535" y="425154"/>
                  </a:lnTo>
                  <a:cubicBezTo>
                    <a:pt x="608535" y="593197"/>
                    <a:pt x="472310" y="729422"/>
                    <a:pt x="304268" y="729422"/>
                  </a:cubicBezTo>
                  <a:lnTo>
                    <a:pt x="304268" y="729422"/>
                  </a:lnTo>
                  <a:cubicBezTo>
                    <a:pt x="136225" y="729422"/>
                    <a:pt x="0" y="593197"/>
                    <a:pt x="0" y="425154"/>
                  </a:cubicBezTo>
                  <a:lnTo>
                    <a:pt x="0" y="304268"/>
                  </a:lnTo>
                  <a:cubicBezTo>
                    <a:pt x="0" y="136225"/>
                    <a:pt x="136225" y="0"/>
                    <a:pt x="304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txBox="1"/>
            <p:nvPr/>
          </p:nvSpPr>
          <p:spPr>
            <a:xfrm>
              <a:off x="0" y="-38100"/>
              <a:ext cx="608535" cy="76752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7" name="Google Shape;187;p8"/>
          <p:cNvGrpSpPr/>
          <p:nvPr/>
        </p:nvGrpSpPr>
        <p:grpSpPr>
          <a:xfrm>
            <a:off x="3879808" y="6514860"/>
            <a:ext cx="757597" cy="757597"/>
            <a:chOff x="0" y="0"/>
            <a:chExt cx="812800" cy="812800"/>
          </a:xfrm>
        </p:grpSpPr>
        <p:sp>
          <p:nvSpPr>
            <p:cNvPr id="188" name="Google Shape;188;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a:gsLst>
                <a:gs pos="0">
                  <a:srgbClr val="3D3DCC"/>
                </a:gs>
                <a:gs pos="100000">
                  <a:srgbClr val="7090EE"/>
                </a:gs>
              </a:gsLst>
              <a:lin ang="2700000" scaled="0"/>
            </a:gradFill>
            <a:ln w="762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90" name="Google Shape;190;p8"/>
          <p:cNvCxnSpPr/>
          <p:nvPr/>
        </p:nvCxnSpPr>
        <p:spPr>
          <a:xfrm>
            <a:off x="6668791" y="5841500"/>
            <a:ext cx="0" cy="1066081"/>
          </a:xfrm>
          <a:prstGeom prst="straightConnector1">
            <a:avLst/>
          </a:prstGeom>
          <a:noFill/>
          <a:ln w="28575" cap="flat" cmpd="sng">
            <a:solidFill>
              <a:srgbClr val="E78007"/>
            </a:solidFill>
            <a:prstDash val="lgDash"/>
            <a:round/>
            <a:headEnd type="none" w="sm" len="sm"/>
            <a:tailEnd type="none" w="sm" len="sm"/>
          </a:ln>
        </p:spPr>
      </p:cxnSp>
      <p:grpSp>
        <p:nvGrpSpPr>
          <p:cNvPr id="191" name="Google Shape;191;p8"/>
          <p:cNvGrpSpPr/>
          <p:nvPr/>
        </p:nvGrpSpPr>
        <p:grpSpPr>
          <a:xfrm>
            <a:off x="5680913" y="3474953"/>
            <a:ext cx="2012554" cy="2838188"/>
            <a:chOff x="0" y="-38100"/>
            <a:chExt cx="853321" cy="1203389"/>
          </a:xfrm>
        </p:grpSpPr>
        <p:sp>
          <p:nvSpPr>
            <p:cNvPr id="192" name="Google Shape;192;p8"/>
            <p:cNvSpPr/>
            <p:nvPr/>
          </p:nvSpPr>
          <p:spPr>
            <a:xfrm>
              <a:off x="0" y="0"/>
              <a:ext cx="853321" cy="1165289"/>
            </a:xfrm>
            <a:custGeom>
              <a:avLst/>
              <a:gdLst/>
              <a:ahLst/>
              <a:cxnLst/>
              <a:rect l="l" t="t" r="r" b="b"/>
              <a:pathLst>
                <a:path w="853321" h="1165289" extrusionOk="0">
                  <a:moveTo>
                    <a:pt x="426660" y="0"/>
                  </a:moveTo>
                  <a:lnTo>
                    <a:pt x="426660" y="0"/>
                  </a:lnTo>
                  <a:cubicBezTo>
                    <a:pt x="662298" y="0"/>
                    <a:pt x="853321" y="191022"/>
                    <a:pt x="853321" y="426660"/>
                  </a:cubicBezTo>
                  <a:lnTo>
                    <a:pt x="853321" y="738628"/>
                  </a:lnTo>
                  <a:cubicBezTo>
                    <a:pt x="853321" y="851786"/>
                    <a:pt x="808369" y="960308"/>
                    <a:pt x="728355" y="1040323"/>
                  </a:cubicBezTo>
                  <a:cubicBezTo>
                    <a:pt x="648340" y="1120337"/>
                    <a:pt x="539818" y="1165289"/>
                    <a:pt x="426660" y="1165289"/>
                  </a:cubicBezTo>
                  <a:lnTo>
                    <a:pt x="426660" y="1165289"/>
                  </a:lnTo>
                  <a:cubicBezTo>
                    <a:pt x="313503" y="1165289"/>
                    <a:pt x="204980" y="1120337"/>
                    <a:pt x="124966" y="1040323"/>
                  </a:cubicBezTo>
                  <a:cubicBezTo>
                    <a:pt x="44952" y="960308"/>
                    <a:pt x="0" y="851786"/>
                    <a:pt x="0" y="738628"/>
                  </a:cubicBezTo>
                  <a:lnTo>
                    <a:pt x="0" y="426660"/>
                  </a:lnTo>
                  <a:cubicBezTo>
                    <a:pt x="0" y="313503"/>
                    <a:pt x="44952" y="204980"/>
                    <a:pt x="124966" y="124966"/>
                  </a:cubicBezTo>
                  <a:cubicBezTo>
                    <a:pt x="204980" y="44952"/>
                    <a:pt x="313503" y="0"/>
                    <a:pt x="426660" y="0"/>
                  </a:cubicBezTo>
                  <a:close/>
                </a:path>
              </a:pathLst>
            </a:custGeom>
            <a:gradFill>
              <a:gsLst>
                <a:gs pos="0">
                  <a:srgbClr val="E78007"/>
                </a:gs>
                <a:gs pos="100000">
                  <a:srgbClr val="FFC851"/>
                </a:gs>
              </a:gsLst>
              <a:lin ang="27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txBox="1"/>
            <p:nvPr/>
          </p:nvSpPr>
          <p:spPr>
            <a:xfrm>
              <a:off x="0" y="-38100"/>
              <a:ext cx="853321" cy="120338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4" name="Google Shape;194;p8"/>
          <p:cNvGrpSpPr/>
          <p:nvPr/>
        </p:nvGrpSpPr>
        <p:grpSpPr>
          <a:xfrm>
            <a:off x="5969576" y="3979149"/>
            <a:ext cx="1435228" cy="1810198"/>
            <a:chOff x="0" y="-38100"/>
            <a:chExt cx="608535" cy="767522"/>
          </a:xfrm>
        </p:grpSpPr>
        <p:sp>
          <p:nvSpPr>
            <p:cNvPr id="195" name="Google Shape;195;p8"/>
            <p:cNvSpPr/>
            <p:nvPr/>
          </p:nvSpPr>
          <p:spPr>
            <a:xfrm>
              <a:off x="0" y="0"/>
              <a:ext cx="608535" cy="729422"/>
            </a:xfrm>
            <a:custGeom>
              <a:avLst/>
              <a:gdLst/>
              <a:ahLst/>
              <a:cxnLst/>
              <a:rect l="l" t="t" r="r" b="b"/>
              <a:pathLst>
                <a:path w="608535" h="729422" extrusionOk="0">
                  <a:moveTo>
                    <a:pt x="304268" y="0"/>
                  </a:moveTo>
                  <a:lnTo>
                    <a:pt x="304268" y="0"/>
                  </a:lnTo>
                  <a:cubicBezTo>
                    <a:pt x="472310" y="0"/>
                    <a:pt x="608535" y="136225"/>
                    <a:pt x="608535" y="304268"/>
                  </a:cubicBezTo>
                  <a:lnTo>
                    <a:pt x="608535" y="425154"/>
                  </a:lnTo>
                  <a:cubicBezTo>
                    <a:pt x="608535" y="593197"/>
                    <a:pt x="472310" y="729422"/>
                    <a:pt x="304268" y="729422"/>
                  </a:cubicBezTo>
                  <a:lnTo>
                    <a:pt x="304268" y="729422"/>
                  </a:lnTo>
                  <a:cubicBezTo>
                    <a:pt x="136225" y="729422"/>
                    <a:pt x="0" y="593197"/>
                    <a:pt x="0" y="425154"/>
                  </a:cubicBezTo>
                  <a:lnTo>
                    <a:pt x="0" y="304268"/>
                  </a:lnTo>
                  <a:cubicBezTo>
                    <a:pt x="0" y="136225"/>
                    <a:pt x="136225" y="0"/>
                    <a:pt x="304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txBox="1"/>
            <p:nvPr/>
          </p:nvSpPr>
          <p:spPr>
            <a:xfrm>
              <a:off x="0" y="-38100"/>
              <a:ext cx="608535" cy="76752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7" name="Google Shape;197;p8"/>
          <p:cNvGrpSpPr/>
          <p:nvPr/>
        </p:nvGrpSpPr>
        <p:grpSpPr>
          <a:xfrm>
            <a:off x="6304280" y="6514860"/>
            <a:ext cx="757597" cy="757597"/>
            <a:chOff x="0" y="0"/>
            <a:chExt cx="812800" cy="812800"/>
          </a:xfrm>
        </p:grpSpPr>
        <p:sp>
          <p:nvSpPr>
            <p:cNvPr id="198" name="Google Shape;198;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a:gsLst>
                <a:gs pos="0">
                  <a:srgbClr val="E78007"/>
                </a:gs>
                <a:gs pos="100000">
                  <a:srgbClr val="FFC851"/>
                </a:gs>
              </a:gsLst>
              <a:lin ang="2700000" scaled="0"/>
            </a:gradFill>
            <a:ln w="762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200" name="Google Shape;200;p8"/>
          <p:cNvCxnSpPr/>
          <p:nvPr/>
        </p:nvCxnSpPr>
        <p:spPr>
          <a:xfrm>
            <a:off x="9079354" y="5973875"/>
            <a:ext cx="0" cy="1066081"/>
          </a:xfrm>
          <a:prstGeom prst="straightConnector1">
            <a:avLst/>
          </a:prstGeom>
          <a:noFill/>
          <a:ln w="28575" cap="flat" cmpd="sng">
            <a:solidFill>
              <a:srgbClr val="F56204"/>
            </a:solidFill>
            <a:prstDash val="lgDash"/>
            <a:round/>
            <a:headEnd type="none" w="sm" len="sm"/>
            <a:tailEnd type="none" w="sm" len="sm"/>
          </a:ln>
        </p:spPr>
      </p:cxnSp>
      <p:grpSp>
        <p:nvGrpSpPr>
          <p:cNvPr id="201" name="Google Shape;201;p8"/>
          <p:cNvGrpSpPr/>
          <p:nvPr/>
        </p:nvGrpSpPr>
        <p:grpSpPr>
          <a:xfrm>
            <a:off x="8073077" y="3525208"/>
            <a:ext cx="2012554" cy="2838188"/>
            <a:chOff x="0" y="-38100"/>
            <a:chExt cx="853321" cy="1203389"/>
          </a:xfrm>
        </p:grpSpPr>
        <p:sp>
          <p:nvSpPr>
            <p:cNvPr id="202" name="Google Shape;202;p8"/>
            <p:cNvSpPr/>
            <p:nvPr/>
          </p:nvSpPr>
          <p:spPr>
            <a:xfrm>
              <a:off x="0" y="0"/>
              <a:ext cx="853321" cy="1165289"/>
            </a:xfrm>
            <a:custGeom>
              <a:avLst/>
              <a:gdLst/>
              <a:ahLst/>
              <a:cxnLst/>
              <a:rect l="l" t="t" r="r" b="b"/>
              <a:pathLst>
                <a:path w="853321" h="1165289" extrusionOk="0">
                  <a:moveTo>
                    <a:pt x="426660" y="0"/>
                  </a:moveTo>
                  <a:lnTo>
                    <a:pt x="426660" y="0"/>
                  </a:lnTo>
                  <a:cubicBezTo>
                    <a:pt x="662298" y="0"/>
                    <a:pt x="853321" y="191022"/>
                    <a:pt x="853321" y="426660"/>
                  </a:cubicBezTo>
                  <a:lnTo>
                    <a:pt x="853321" y="738628"/>
                  </a:lnTo>
                  <a:cubicBezTo>
                    <a:pt x="853321" y="851786"/>
                    <a:pt x="808369" y="960308"/>
                    <a:pt x="728355" y="1040323"/>
                  </a:cubicBezTo>
                  <a:cubicBezTo>
                    <a:pt x="648340" y="1120337"/>
                    <a:pt x="539818" y="1165289"/>
                    <a:pt x="426660" y="1165289"/>
                  </a:cubicBezTo>
                  <a:lnTo>
                    <a:pt x="426660" y="1165289"/>
                  </a:lnTo>
                  <a:cubicBezTo>
                    <a:pt x="313503" y="1165289"/>
                    <a:pt x="204980" y="1120337"/>
                    <a:pt x="124966" y="1040323"/>
                  </a:cubicBezTo>
                  <a:cubicBezTo>
                    <a:pt x="44952" y="960308"/>
                    <a:pt x="0" y="851786"/>
                    <a:pt x="0" y="738628"/>
                  </a:cubicBezTo>
                  <a:lnTo>
                    <a:pt x="0" y="426660"/>
                  </a:lnTo>
                  <a:cubicBezTo>
                    <a:pt x="0" y="313503"/>
                    <a:pt x="44952" y="204980"/>
                    <a:pt x="124966" y="124966"/>
                  </a:cubicBezTo>
                  <a:cubicBezTo>
                    <a:pt x="204980" y="44952"/>
                    <a:pt x="313503" y="0"/>
                    <a:pt x="426660" y="0"/>
                  </a:cubicBezTo>
                  <a:close/>
                </a:path>
              </a:pathLst>
            </a:custGeom>
            <a:gradFill>
              <a:gsLst>
                <a:gs pos="0">
                  <a:srgbClr val="F56204"/>
                </a:gs>
                <a:gs pos="100000">
                  <a:srgbClr val="FFB55E"/>
                </a:gs>
              </a:gsLst>
              <a:lin ang="27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txBox="1"/>
            <p:nvPr/>
          </p:nvSpPr>
          <p:spPr>
            <a:xfrm>
              <a:off x="0" y="-38100"/>
              <a:ext cx="853321" cy="120338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4" name="Google Shape;204;p8"/>
          <p:cNvGrpSpPr/>
          <p:nvPr/>
        </p:nvGrpSpPr>
        <p:grpSpPr>
          <a:xfrm>
            <a:off x="8360217" y="4010876"/>
            <a:ext cx="1435228" cy="1810198"/>
            <a:chOff x="0" y="-38100"/>
            <a:chExt cx="608535" cy="767522"/>
          </a:xfrm>
        </p:grpSpPr>
        <p:sp>
          <p:nvSpPr>
            <p:cNvPr id="205" name="Google Shape;205;p8"/>
            <p:cNvSpPr/>
            <p:nvPr/>
          </p:nvSpPr>
          <p:spPr>
            <a:xfrm>
              <a:off x="0" y="0"/>
              <a:ext cx="608535" cy="729422"/>
            </a:xfrm>
            <a:custGeom>
              <a:avLst/>
              <a:gdLst/>
              <a:ahLst/>
              <a:cxnLst/>
              <a:rect l="l" t="t" r="r" b="b"/>
              <a:pathLst>
                <a:path w="608535" h="729422" extrusionOk="0">
                  <a:moveTo>
                    <a:pt x="304268" y="0"/>
                  </a:moveTo>
                  <a:lnTo>
                    <a:pt x="304268" y="0"/>
                  </a:lnTo>
                  <a:cubicBezTo>
                    <a:pt x="472310" y="0"/>
                    <a:pt x="608535" y="136225"/>
                    <a:pt x="608535" y="304268"/>
                  </a:cubicBezTo>
                  <a:lnTo>
                    <a:pt x="608535" y="425154"/>
                  </a:lnTo>
                  <a:cubicBezTo>
                    <a:pt x="608535" y="593197"/>
                    <a:pt x="472310" y="729422"/>
                    <a:pt x="304268" y="729422"/>
                  </a:cubicBezTo>
                  <a:lnTo>
                    <a:pt x="304268" y="729422"/>
                  </a:lnTo>
                  <a:cubicBezTo>
                    <a:pt x="136225" y="729422"/>
                    <a:pt x="0" y="593197"/>
                    <a:pt x="0" y="425154"/>
                  </a:cubicBezTo>
                  <a:lnTo>
                    <a:pt x="0" y="304268"/>
                  </a:lnTo>
                  <a:cubicBezTo>
                    <a:pt x="0" y="136225"/>
                    <a:pt x="136225" y="0"/>
                    <a:pt x="304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txBox="1"/>
            <p:nvPr/>
          </p:nvSpPr>
          <p:spPr>
            <a:xfrm>
              <a:off x="0" y="-38100"/>
              <a:ext cx="608535" cy="76752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7" name="Google Shape;207;p8"/>
          <p:cNvGrpSpPr/>
          <p:nvPr/>
        </p:nvGrpSpPr>
        <p:grpSpPr>
          <a:xfrm>
            <a:off x="8728752" y="6528783"/>
            <a:ext cx="757597" cy="757597"/>
            <a:chOff x="0" y="0"/>
            <a:chExt cx="812800" cy="812800"/>
          </a:xfrm>
        </p:grpSpPr>
        <p:sp>
          <p:nvSpPr>
            <p:cNvPr id="208" name="Google Shape;208;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a:gsLst>
                <a:gs pos="0">
                  <a:srgbClr val="F56204"/>
                </a:gs>
                <a:gs pos="100000">
                  <a:srgbClr val="FFB55E"/>
                </a:gs>
              </a:gsLst>
              <a:lin ang="2700000" scaled="0"/>
            </a:gradFill>
            <a:ln w="762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0" name="Google Shape;210;p8"/>
          <p:cNvGrpSpPr/>
          <p:nvPr/>
        </p:nvGrpSpPr>
        <p:grpSpPr>
          <a:xfrm>
            <a:off x="10647606" y="3573963"/>
            <a:ext cx="2012554" cy="2838188"/>
            <a:chOff x="0" y="-38100"/>
            <a:chExt cx="853321" cy="1203389"/>
          </a:xfrm>
        </p:grpSpPr>
        <p:sp>
          <p:nvSpPr>
            <p:cNvPr id="211" name="Google Shape;211;p8"/>
            <p:cNvSpPr/>
            <p:nvPr/>
          </p:nvSpPr>
          <p:spPr>
            <a:xfrm>
              <a:off x="0" y="0"/>
              <a:ext cx="853321" cy="1165289"/>
            </a:xfrm>
            <a:custGeom>
              <a:avLst/>
              <a:gdLst/>
              <a:ahLst/>
              <a:cxnLst/>
              <a:rect l="l" t="t" r="r" b="b"/>
              <a:pathLst>
                <a:path w="853321" h="1165289" extrusionOk="0">
                  <a:moveTo>
                    <a:pt x="426660" y="0"/>
                  </a:moveTo>
                  <a:lnTo>
                    <a:pt x="426660" y="0"/>
                  </a:lnTo>
                  <a:cubicBezTo>
                    <a:pt x="662298" y="0"/>
                    <a:pt x="853321" y="191022"/>
                    <a:pt x="853321" y="426660"/>
                  </a:cubicBezTo>
                  <a:lnTo>
                    <a:pt x="853321" y="738628"/>
                  </a:lnTo>
                  <a:cubicBezTo>
                    <a:pt x="853321" y="851786"/>
                    <a:pt x="808369" y="960308"/>
                    <a:pt x="728355" y="1040323"/>
                  </a:cubicBezTo>
                  <a:cubicBezTo>
                    <a:pt x="648340" y="1120337"/>
                    <a:pt x="539818" y="1165289"/>
                    <a:pt x="426660" y="1165289"/>
                  </a:cubicBezTo>
                  <a:lnTo>
                    <a:pt x="426660" y="1165289"/>
                  </a:lnTo>
                  <a:cubicBezTo>
                    <a:pt x="313503" y="1165289"/>
                    <a:pt x="204980" y="1120337"/>
                    <a:pt x="124966" y="1040323"/>
                  </a:cubicBezTo>
                  <a:cubicBezTo>
                    <a:pt x="44952" y="960308"/>
                    <a:pt x="0" y="851786"/>
                    <a:pt x="0" y="738628"/>
                  </a:cubicBezTo>
                  <a:lnTo>
                    <a:pt x="0" y="426660"/>
                  </a:lnTo>
                  <a:cubicBezTo>
                    <a:pt x="0" y="313503"/>
                    <a:pt x="44952" y="204980"/>
                    <a:pt x="124966" y="124966"/>
                  </a:cubicBezTo>
                  <a:cubicBezTo>
                    <a:pt x="204980" y="44952"/>
                    <a:pt x="313503" y="0"/>
                    <a:pt x="426660" y="0"/>
                  </a:cubicBezTo>
                  <a:close/>
                </a:path>
              </a:pathLst>
            </a:custGeom>
            <a:solidFill>
              <a:srgbClr val="ED6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txBox="1"/>
            <p:nvPr/>
          </p:nvSpPr>
          <p:spPr>
            <a:xfrm>
              <a:off x="0" y="-38100"/>
              <a:ext cx="853321" cy="120338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3" name="Google Shape;213;p8"/>
          <p:cNvGrpSpPr/>
          <p:nvPr/>
        </p:nvGrpSpPr>
        <p:grpSpPr>
          <a:xfrm>
            <a:off x="10942881" y="4010876"/>
            <a:ext cx="1435228" cy="1810198"/>
            <a:chOff x="0" y="-38100"/>
            <a:chExt cx="608535" cy="767522"/>
          </a:xfrm>
        </p:grpSpPr>
        <p:sp>
          <p:nvSpPr>
            <p:cNvPr id="214" name="Google Shape;214;p8"/>
            <p:cNvSpPr/>
            <p:nvPr/>
          </p:nvSpPr>
          <p:spPr>
            <a:xfrm>
              <a:off x="0" y="0"/>
              <a:ext cx="608535" cy="729422"/>
            </a:xfrm>
            <a:custGeom>
              <a:avLst/>
              <a:gdLst/>
              <a:ahLst/>
              <a:cxnLst/>
              <a:rect l="l" t="t" r="r" b="b"/>
              <a:pathLst>
                <a:path w="608535" h="729422" extrusionOk="0">
                  <a:moveTo>
                    <a:pt x="304268" y="0"/>
                  </a:moveTo>
                  <a:lnTo>
                    <a:pt x="304268" y="0"/>
                  </a:lnTo>
                  <a:cubicBezTo>
                    <a:pt x="472310" y="0"/>
                    <a:pt x="608535" y="136225"/>
                    <a:pt x="608535" y="304268"/>
                  </a:cubicBezTo>
                  <a:lnTo>
                    <a:pt x="608535" y="425154"/>
                  </a:lnTo>
                  <a:cubicBezTo>
                    <a:pt x="608535" y="593197"/>
                    <a:pt x="472310" y="729422"/>
                    <a:pt x="304268" y="729422"/>
                  </a:cubicBezTo>
                  <a:lnTo>
                    <a:pt x="304268" y="729422"/>
                  </a:lnTo>
                  <a:cubicBezTo>
                    <a:pt x="136225" y="729422"/>
                    <a:pt x="0" y="593197"/>
                    <a:pt x="0" y="425154"/>
                  </a:cubicBezTo>
                  <a:lnTo>
                    <a:pt x="0" y="304268"/>
                  </a:lnTo>
                  <a:cubicBezTo>
                    <a:pt x="0" y="136225"/>
                    <a:pt x="136225" y="0"/>
                    <a:pt x="304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txBox="1"/>
            <p:nvPr/>
          </p:nvSpPr>
          <p:spPr>
            <a:xfrm>
              <a:off x="0" y="-38100"/>
              <a:ext cx="608535" cy="76752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216" name="Google Shape;216;p8"/>
          <p:cNvCxnSpPr/>
          <p:nvPr/>
        </p:nvCxnSpPr>
        <p:spPr>
          <a:xfrm>
            <a:off x="11660495" y="6220299"/>
            <a:ext cx="0" cy="1066081"/>
          </a:xfrm>
          <a:prstGeom prst="straightConnector1">
            <a:avLst/>
          </a:prstGeom>
          <a:noFill/>
          <a:ln w="28575" cap="flat" cmpd="sng">
            <a:solidFill>
              <a:srgbClr val="F56204"/>
            </a:solidFill>
            <a:prstDash val="lgDash"/>
            <a:round/>
            <a:headEnd type="none" w="sm" len="sm"/>
            <a:tailEnd type="none" w="sm" len="sm"/>
          </a:ln>
        </p:spPr>
      </p:cxnSp>
      <p:grpSp>
        <p:nvGrpSpPr>
          <p:cNvPr id="217" name="Google Shape;217;p8"/>
          <p:cNvGrpSpPr/>
          <p:nvPr/>
        </p:nvGrpSpPr>
        <p:grpSpPr>
          <a:xfrm>
            <a:off x="11275084" y="6528783"/>
            <a:ext cx="757597" cy="757597"/>
            <a:chOff x="0" y="0"/>
            <a:chExt cx="812800" cy="812800"/>
          </a:xfrm>
        </p:grpSpPr>
        <p:sp>
          <p:nvSpPr>
            <p:cNvPr id="218" name="Google Shape;218;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D6E26"/>
            </a:solidFill>
            <a:ln w="762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220" name="Google Shape;220;p8"/>
          <p:cNvCxnSpPr/>
          <p:nvPr/>
        </p:nvCxnSpPr>
        <p:spPr>
          <a:xfrm>
            <a:off x="14333186" y="6201249"/>
            <a:ext cx="0" cy="1066081"/>
          </a:xfrm>
          <a:prstGeom prst="straightConnector1">
            <a:avLst/>
          </a:prstGeom>
          <a:noFill/>
          <a:ln w="28575" cap="flat" cmpd="sng">
            <a:solidFill>
              <a:srgbClr val="F56204"/>
            </a:solidFill>
            <a:prstDash val="lgDash"/>
            <a:round/>
            <a:headEnd type="none" w="sm" len="sm"/>
            <a:tailEnd type="none" w="sm" len="sm"/>
          </a:ln>
        </p:spPr>
      </p:cxnSp>
      <p:grpSp>
        <p:nvGrpSpPr>
          <p:cNvPr id="221" name="Google Shape;221;p8"/>
          <p:cNvGrpSpPr/>
          <p:nvPr/>
        </p:nvGrpSpPr>
        <p:grpSpPr>
          <a:xfrm>
            <a:off x="13954388" y="6561928"/>
            <a:ext cx="757597" cy="757597"/>
            <a:chOff x="0" y="0"/>
            <a:chExt cx="812800" cy="812800"/>
          </a:xfrm>
        </p:grpSpPr>
        <p:sp>
          <p:nvSpPr>
            <p:cNvPr id="222" name="Google Shape;22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5757"/>
            </a:solidFill>
            <a:ln w="762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4" name="Google Shape;224;p8"/>
          <p:cNvGrpSpPr/>
          <p:nvPr/>
        </p:nvGrpSpPr>
        <p:grpSpPr>
          <a:xfrm>
            <a:off x="13326910" y="3625229"/>
            <a:ext cx="2012554" cy="2838188"/>
            <a:chOff x="0" y="-38100"/>
            <a:chExt cx="853321" cy="1203389"/>
          </a:xfrm>
        </p:grpSpPr>
        <p:sp>
          <p:nvSpPr>
            <p:cNvPr id="225" name="Google Shape;225;p8"/>
            <p:cNvSpPr/>
            <p:nvPr/>
          </p:nvSpPr>
          <p:spPr>
            <a:xfrm>
              <a:off x="0" y="0"/>
              <a:ext cx="853321" cy="1165289"/>
            </a:xfrm>
            <a:custGeom>
              <a:avLst/>
              <a:gdLst/>
              <a:ahLst/>
              <a:cxnLst/>
              <a:rect l="l" t="t" r="r" b="b"/>
              <a:pathLst>
                <a:path w="853321" h="1165289" extrusionOk="0">
                  <a:moveTo>
                    <a:pt x="426660" y="0"/>
                  </a:moveTo>
                  <a:lnTo>
                    <a:pt x="426660" y="0"/>
                  </a:lnTo>
                  <a:cubicBezTo>
                    <a:pt x="662298" y="0"/>
                    <a:pt x="853321" y="191022"/>
                    <a:pt x="853321" y="426660"/>
                  </a:cubicBezTo>
                  <a:lnTo>
                    <a:pt x="853321" y="738628"/>
                  </a:lnTo>
                  <a:cubicBezTo>
                    <a:pt x="853321" y="851786"/>
                    <a:pt x="808369" y="960308"/>
                    <a:pt x="728355" y="1040323"/>
                  </a:cubicBezTo>
                  <a:cubicBezTo>
                    <a:pt x="648340" y="1120337"/>
                    <a:pt x="539818" y="1165289"/>
                    <a:pt x="426660" y="1165289"/>
                  </a:cubicBezTo>
                  <a:lnTo>
                    <a:pt x="426660" y="1165289"/>
                  </a:lnTo>
                  <a:cubicBezTo>
                    <a:pt x="313503" y="1165289"/>
                    <a:pt x="204980" y="1120337"/>
                    <a:pt x="124966" y="1040323"/>
                  </a:cubicBezTo>
                  <a:cubicBezTo>
                    <a:pt x="44952" y="960308"/>
                    <a:pt x="0" y="851786"/>
                    <a:pt x="0" y="738628"/>
                  </a:cubicBezTo>
                  <a:lnTo>
                    <a:pt x="0" y="426660"/>
                  </a:lnTo>
                  <a:cubicBezTo>
                    <a:pt x="0" y="313503"/>
                    <a:pt x="44952" y="204980"/>
                    <a:pt x="124966" y="124966"/>
                  </a:cubicBezTo>
                  <a:cubicBezTo>
                    <a:pt x="204980" y="44952"/>
                    <a:pt x="313503" y="0"/>
                    <a:pt x="426660" y="0"/>
                  </a:cubicBezTo>
                  <a:close/>
                </a:path>
              </a:pathLst>
            </a:custGeom>
            <a:solidFill>
              <a:srgbClr val="FF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txBox="1"/>
            <p:nvPr/>
          </p:nvSpPr>
          <p:spPr>
            <a:xfrm>
              <a:off x="0" y="-38100"/>
              <a:ext cx="853321" cy="120338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7" name="Google Shape;227;p8"/>
          <p:cNvGrpSpPr/>
          <p:nvPr/>
        </p:nvGrpSpPr>
        <p:grpSpPr>
          <a:xfrm>
            <a:off x="13615572" y="4087958"/>
            <a:ext cx="1435228" cy="1810198"/>
            <a:chOff x="0" y="-38100"/>
            <a:chExt cx="608535" cy="767522"/>
          </a:xfrm>
        </p:grpSpPr>
        <p:sp>
          <p:nvSpPr>
            <p:cNvPr id="228" name="Google Shape;228;p8"/>
            <p:cNvSpPr/>
            <p:nvPr/>
          </p:nvSpPr>
          <p:spPr>
            <a:xfrm>
              <a:off x="0" y="0"/>
              <a:ext cx="608535" cy="729422"/>
            </a:xfrm>
            <a:custGeom>
              <a:avLst/>
              <a:gdLst/>
              <a:ahLst/>
              <a:cxnLst/>
              <a:rect l="l" t="t" r="r" b="b"/>
              <a:pathLst>
                <a:path w="608535" h="729422" extrusionOk="0">
                  <a:moveTo>
                    <a:pt x="304268" y="0"/>
                  </a:moveTo>
                  <a:lnTo>
                    <a:pt x="304268" y="0"/>
                  </a:lnTo>
                  <a:cubicBezTo>
                    <a:pt x="472310" y="0"/>
                    <a:pt x="608535" y="136225"/>
                    <a:pt x="608535" y="304268"/>
                  </a:cubicBezTo>
                  <a:lnTo>
                    <a:pt x="608535" y="425154"/>
                  </a:lnTo>
                  <a:cubicBezTo>
                    <a:pt x="608535" y="593197"/>
                    <a:pt x="472310" y="729422"/>
                    <a:pt x="304268" y="729422"/>
                  </a:cubicBezTo>
                  <a:lnTo>
                    <a:pt x="304268" y="729422"/>
                  </a:lnTo>
                  <a:cubicBezTo>
                    <a:pt x="136225" y="729422"/>
                    <a:pt x="0" y="593197"/>
                    <a:pt x="0" y="425154"/>
                  </a:cubicBezTo>
                  <a:lnTo>
                    <a:pt x="0" y="304268"/>
                  </a:lnTo>
                  <a:cubicBezTo>
                    <a:pt x="0" y="136225"/>
                    <a:pt x="136225" y="0"/>
                    <a:pt x="304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txBox="1"/>
            <p:nvPr/>
          </p:nvSpPr>
          <p:spPr>
            <a:xfrm>
              <a:off x="0" y="-38100"/>
              <a:ext cx="608535" cy="76752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0" name="Google Shape;230;p8"/>
          <p:cNvGrpSpPr/>
          <p:nvPr/>
        </p:nvGrpSpPr>
        <p:grpSpPr>
          <a:xfrm>
            <a:off x="16447383" y="6584240"/>
            <a:ext cx="757597" cy="757597"/>
            <a:chOff x="0" y="0"/>
            <a:chExt cx="812800" cy="812800"/>
          </a:xfrm>
        </p:grpSpPr>
        <p:sp>
          <p:nvSpPr>
            <p:cNvPr id="231" name="Google Shape;231;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66C4"/>
            </a:solidFill>
            <a:ln w="762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3" name="Google Shape;233;p8"/>
          <p:cNvGrpSpPr/>
          <p:nvPr/>
        </p:nvGrpSpPr>
        <p:grpSpPr>
          <a:xfrm>
            <a:off x="15792269" y="3573963"/>
            <a:ext cx="2012554" cy="2838188"/>
            <a:chOff x="0" y="-38100"/>
            <a:chExt cx="853321" cy="1203389"/>
          </a:xfrm>
        </p:grpSpPr>
        <p:sp>
          <p:nvSpPr>
            <p:cNvPr id="234" name="Google Shape;234;p8"/>
            <p:cNvSpPr/>
            <p:nvPr/>
          </p:nvSpPr>
          <p:spPr>
            <a:xfrm>
              <a:off x="0" y="0"/>
              <a:ext cx="853321" cy="1165289"/>
            </a:xfrm>
            <a:custGeom>
              <a:avLst/>
              <a:gdLst/>
              <a:ahLst/>
              <a:cxnLst/>
              <a:rect l="l" t="t" r="r" b="b"/>
              <a:pathLst>
                <a:path w="853321" h="1165289" extrusionOk="0">
                  <a:moveTo>
                    <a:pt x="426660" y="0"/>
                  </a:moveTo>
                  <a:lnTo>
                    <a:pt x="426660" y="0"/>
                  </a:lnTo>
                  <a:cubicBezTo>
                    <a:pt x="662298" y="0"/>
                    <a:pt x="853321" y="191022"/>
                    <a:pt x="853321" y="426660"/>
                  </a:cubicBezTo>
                  <a:lnTo>
                    <a:pt x="853321" y="738628"/>
                  </a:lnTo>
                  <a:cubicBezTo>
                    <a:pt x="853321" y="851786"/>
                    <a:pt x="808369" y="960308"/>
                    <a:pt x="728355" y="1040323"/>
                  </a:cubicBezTo>
                  <a:cubicBezTo>
                    <a:pt x="648340" y="1120337"/>
                    <a:pt x="539818" y="1165289"/>
                    <a:pt x="426660" y="1165289"/>
                  </a:cubicBezTo>
                  <a:lnTo>
                    <a:pt x="426660" y="1165289"/>
                  </a:lnTo>
                  <a:cubicBezTo>
                    <a:pt x="313503" y="1165289"/>
                    <a:pt x="204980" y="1120337"/>
                    <a:pt x="124966" y="1040323"/>
                  </a:cubicBezTo>
                  <a:cubicBezTo>
                    <a:pt x="44952" y="960308"/>
                    <a:pt x="0" y="851786"/>
                    <a:pt x="0" y="738628"/>
                  </a:cubicBezTo>
                  <a:lnTo>
                    <a:pt x="0" y="426660"/>
                  </a:lnTo>
                  <a:cubicBezTo>
                    <a:pt x="0" y="313503"/>
                    <a:pt x="44952" y="204980"/>
                    <a:pt x="124966" y="124966"/>
                  </a:cubicBezTo>
                  <a:cubicBezTo>
                    <a:pt x="204980" y="44952"/>
                    <a:pt x="313503" y="0"/>
                    <a:pt x="426660" y="0"/>
                  </a:cubicBezTo>
                  <a:close/>
                </a:path>
              </a:pathLst>
            </a:custGeom>
            <a:solidFill>
              <a:srgbClr val="FF6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txBox="1"/>
            <p:nvPr/>
          </p:nvSpPr>
          <p:spPr>
            <a:xfrm>
              <a:off x="0" y="-38100"/>
              <a:ext cx="853321" cy="120338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6" name="Google Shape;236;p8"/>
          <p:cNvGrpSpPr/>
          <p:nvPr/>
        </p:nvGrpSpPr>
        <p:grpSpPr>
          <a:xfrm>
            <a:off x="16080932" y="4087958"/>
            <a:ext cx="1435228" cy="1810198"/>
            <a:chOff x="0" y="-38100"/>
            <a:chExt cx="608535" cy="767522"/>
          </a:xfrm>
        </p:grpSpPr>
        <p:sp>
          <p:nvSpPr>
            <p:cNvPr id="237" name="Google Shape;237;p8"/>
            <p:cNvSpPr/>
            <p:nvPr/>
          </p:nvSpPr>
          <p:spPr>
            <a:xfrm>
              <a:off x="0" y="0"/>
              <a:ext cx="608535" cy="729422"/>
            </a:xfrm>
            <a:custGeom>
              <a:avLst/>
              <a:gdLst/>
              <a:ahLst/>
              <a:cxnLst/>
              <a:rect l="l" t="t" r="r" b="b"/>
              <a:pathLst>
                <a:path w="608535" h="729422" extrusionOk="0">
                  <a:moveTo>
                    <a:pt x="304268" y="0"/>
                  </a:moveTo>
                  <a:lnTo>
                    <a:pt x="304268" y="0"/>
                  </a:lnTo>
                  <a:cubicBezTo>
                    <a:pt x="472310" y="0"/>
                    <a:pt x="608535" y="136225"/>
                    <a:pt x="608535" y="304268"/>
                  </a:cubicBezTo>
                  <a:lnTo>
                    <a:pt x="608535" y="425154"/>
                  </a:lnTo>
                  <a:cubicBezTo>
                    <a:pt x="608535" y="593197"/>
                    <a:pt x="472310" y="729422"/>
                    <a:pt x="304268" y="729422"/>
                  </a:cubicBezTo>
                  <a:lnTo>
                    <a:pt x="304268" y="729422"/>
                  </a:lnTo>
                  <a:cubicBezTo>
                    <a:pt x="136225" y="729422"/>
                    <a:pt x="0" y="593197"/>
                    <a:pt x="0" y="425154"/>
                  </a:cubicBezTo>
                  <a:lnTo>
                    <a:pt x="0" y="304268"/>
                  </a:lnTo>
                  <a:cubicBezTo>
                    <a:pt x="0" y="136225"/>
                    <a:pt x="136225" y="0"/>
                    <a:pt x="304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txBox="1"/>
            <p:nvPr/>
          </p:nvSpPr>
          <p:spPr>
            <a:xfrm>
              <a:off x="0" y="-38100"/>
              <a:ext cx="608535" cy="76752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239" name="Google Shape;239;p8"/>
          <p:cNvCxnSpPr/>
          <p:nvPr/>
        </p:nvCxnSpPr>
        <p:spPr>
          <a:xfrm>
            <a:off x="16798546" y="5898156"/>
            <a:ext cx="0" cy="1066081"/>
          </a:xfrm>
          <a:prstGeom prst="straightConnector1">
            <a:avLst/>
          </a:prstGeom>
          <a:noFill/>
          <a:ln w="28575" cap="flat" cmpd="sng">
            <a:solidFill>
              <a:srgbClr val="FF66C4"/>
            </a:solidFill>
            <a:prstDash val="lgDash"/>
            <a:round/>
            <a:headEnd type="none" w="sm" len="sm"/>
            <a:tailEnd type="none" w="sm" len="sm"/>
          </a:ln>
        </p:spPr>
      </p:cxnSp>
      <p:grpSp>
        <p:nvGrpSpPr>
          <p:cNvPr id="240" name="Google Shape;240;p8"/>
          <p:cNvGrpSpPr/>
          <p:nvPr/>
        </p:nvGrpSpPr>
        <p:grpSpPr>
          <a:xfrm rot="5400000">
            <a:off x="15794292" y="1275204"/>
            <a:ext cx="1792753" cy="1650983"/>
            <a:chOff x="0" y="0"/>
            <a:chExt cx="6343650" cy="5842000"/>
          </a:xfrm>
        </p:grpSpPr>
        <p:sp>
          <p:nvSpPr>
            <p:cNvPr id="241" name="Google Shape;241;p8"/>
            <p:cNvSpPr/>
            <p:nvPr/>
          </p:nvSpPr>
          <p:spPr>
            <a:xfrm>
              <a:off x="68580" y="100330"/>
              <a:ext cx="6188710" cy="5651500"/>
            </a:xfrm>
            <a:custGeom>
              <a:avLst/>
              <a:gdLst/>
              <a:ahLst/>
              <a:cxnLst/>
              <a:rect l="l" t="t" r="r" b="b"/>
              <a:pathLst>
                <a:path w="6188710" h="5651500" extrusionOk="0">
                  <a:moveTo>
                    <a:pt x="6188710" y="2825750"/>
                  </a:moveTo>
                  <a:lnTo>
                    <a:pt x="3362960" y="5651500"/>
                  </a:lnTo>
                  <a:lnTo>
                    <a:pt x="2536190" y="4824730"/>
                  </a:lnTo>
                  <a:lnTo>
                    <a:pt x="3933190" y="3404870"/>
                  </a:lnTo>
                  <a:lnTo>
                    <a:pt x="0" y="3402330"/>
                  </a:lnTo>
                  <a:lnTo>
                    <a:pt x="7620" y="2241550"/>
                  </a:lnTo>
                  <a:lnTo>
                    <a:pt x="3967480" y="2247900"/>
                  </a:lnTo>
                  <a:lnTo>
                    <a:pt x="2536190" y="826770"/>
                  </a:lnTo>
                  <a:lnTo>
                    <a:pt x="3362960" y="0"/>
                  </a:lnTo>
                  <a:lnTo>
                    <a:pt x="6188710" y="2825750"/>
                  </a:lnTo>
                  <a:close/>
                </a:path>
              </a:pathLst>
            </a:custGeom>
            <a:solidFill>
              <a:srgbClr val="184F70"/>
            </a:solidFill>
            <a:ln w="12700" cap="flat" cmpd="sng">
              <a:solidFill>
                <a:srgbClr val="000000"/>
              </a:solidFill>
              <a:prstDash val="solid"/>
              <a:round/>
              <a:headEnd type="none" w="sm" len="sm"/>
              <a:tailEnd type="none" w="sm" len="sm"/>
            </a:ln>
          </p:spPr>
          <p:txBody>
            <a:bodyPr/>
            <a:lstStyle/>
            <a:p>
              <a:endParaRPr lang="en-GB"/>
            </a:p>
          </p:txBody>
        </p:sp>
        <p:sp>
          <p:nvSpPr>
            <p:cNvPr id="242" name="Google Shape;242;p8"/>
            <p:cNvSpPr/>
            <p:nvPr/>
          </p:nvSpPr>
          <p:spPr>
            <a:xfrm>
              <a:off x="0" y="0"/>
              <a:ext cx="6343650" cy="5842000"/>
            </a:xfrm>
            <a:custGeom>
              <a:avLst/>
              <a:gdLst/>
              <a:ahLst/>
              <a:cxnLst/>
              <a:rect l="l" t="t" r="r" b="b"/>
              <a:pathLst>
                <a:path w="6343650" h="5842000" extrusionOk="0">
                  <a:moveTo>
                    <a:pt x="6343650" y="2921000"/>
                  </a:moveTo>
                  <a:lnTo>
                    <a:pt x="3422650" y="5842000"/>
                  </a:lnTo>
                  <a:lnTo>
                    <a:pt x="2500630" y="4919980"/>
                  </a:lnTo>
                  <a:lnTo>
                    <a:pt x="3846830" y="3573780"/>
                  </a:lnTo>
                  <a:lnTo>
                    <a:pt x="0" y="3573780"/>
                  </a:lnTo>
                  <a:lnTo>
                    <a:pt x="0" y="2269490"/>
                  </a:lnTo>
                  <a:lnTo>
                    <a:pt x="3846830" y="2269490"/>
                  </a:lnTo>
                  <a:lnTo>
                    <a:pt x="2500630" y="923290"/>
                  </a:lnTo>
                  <a:lnTo>
                    <a:pt x="3422650" y="0"/>
                  </a:lnTo>
                  <a:lnTo>
                    <a:pt x="6343650" y="2921000"/>
                  </a:lnTo>
                  <a:close/>
                  <a:moveTo>
                    <a:pt x="3422650" y="5662930"/>
                  </a:moveTo>
                  <a:lnTo>
                    <a:pt x="6164580" y="2921000"/>
                  </a:lnTo>
                  <a:lnTo>
                    <a:pt x="3422650" y="179070"/>
                  </a:lnTo>
                  <a:lnTo>
                    <a:pt x="2679700" y="922020"/>
                  </a:lnTo>
                  <a:lnTo>
                    <a:pt x="4152900" y="2395220"/>
                  </a:lnTo>
                  <a:lnTo>
                    <a:pt x="127000" y="2395220"/>
                  </a:lnTo>
                  <a:lnTo>
                    <a:pt x="127000" y="3445510"/>
                  </a:lnTo>
                  <a:lnTo>
                    <a:pt x="4152900" y="3445510"/>
                  </a:lnTo>
                  <a:lnTo>
                    <a:pt x="2679700" y="4918710"/>
                  </a:lnTo>
                  <a:lnTo>
                    <a:pt x="3422650" y="5661660"/>
                  </a:lnTo>
                  <a:close/>
                </a:path>
              </a:pathLst>
            </a:custGeom>
            <a:solidFill>
              <a:srgbClr val="FF66C4"/>
            </a:solidFill>
            <a:ln>
              <a:noFill/>
            </a:ln>
          </p:spPr>
          <p:txBody>
            <a:bodyPr/>
            <a:lstStyle/>
            <a:p>
              <a:endParaRPr lang="en-GB"/>
            </a:p>
          </p:txBody>
        </p:sp>
      </p:grpSp>
      <p:sp>
        <p:nvSpPr>
          <p:cNvPr id="243" name="Google Shape;243;p8"/>
          <p:cNvSpPr txBox="1"/>
          <p:nvPr/>
        </p:nvSpPr>
        <p:spPr>
          <a:xfrm>
            <a:off x="4258607" y="1948201"/>
            <a:ext cx="9563751" cy="116078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800" b="1" i="0" u="none" strike="noStrike" cap="none">
                <a:solidFill>
                  <a:srgbClr val="2D2C36"/>
                </a:solidFill>
                <a:latin typeface="Nunito Sans SemiBold"/>
                <a:ea typeface="Nunito Sans SemiBold"/>
                <a:cs typeface="Nunito Sans SemiBold"/>
                <a:sym typeface="Nunito Sans SemiBold"/>
              </a:rPr>
              <a:t>Tijdlijn verdrag</a:t>
            </a:r>
            <a:endParaRPr/>
          </a:p>
        </p:txBody>
      </p:sp>
      <p:sp>
        <p:nvSpPr>
          <p:cNvPr id="244" name="Google Shape;244;p8"/>
          <p:cNvSpPr txBox="1"/>
          <p:nvPr/>
        </p:nvSpPr>
        <p:spPr>
          <a:xfrm>
            <a:off x="702600" y="7390279"/>
            <a:ext cx="2356468" cy="1569085"/>
          </a:xfrm>
          <a:prstGeom prst="rect">
            <a:avLst/>
          </a:prstGeom>
          <a:noFill/>
          <a:ln>
            <a:noFill/>
          </a:ln>
        </p:spPr>
        <p:txBody>
          <a:bodyPr spcFirstLastPara="1" wrap="square" lIns="0" tIns="0" rIns="0" bIns="0" anchor="t" anchorCtr="0">
            <a:spAutoFit/>
          </a:bodyPr>
          <a:lstStyle/>
          <a:p>
            <a:pPr marL="0" marR="0" lvl="0" indent="0" algn="ctr" rtl="0">
              <a:lnSpc>
                <a:spcPct val="110003"/>
              </a:lnSpc>
              <a:spcBef>
                <a:spcPts val="0"/>
              </a:spcBef>
              <a:spcAft>
                <a:spcPts val="0"/>
              </a:spcAft>
              <a:buNone/>
            </a:pPr>
            <a:r>
              <a:rPr lang="en-US" sz="2799" b="1" i="0" u="none" strike="noStrike" cap="none" dirty="0">
                <a:solidFill>
                  <a:srgbClr val="2D2C36"/>
                </a:solidFill>
                <a:latin typeface="Nunito Sans"/>
                <a:ea typeface="Nunito Sans"/>
                <a:cs typeface="Nunito Sans"/>
                <a:sym typeface="Nunito Sans"/>
              </a:rPr>
              <a:t>Het </a:t>
            </a:r>
            <a:r>
              <a:rPr lang="en-US" sz="2799" b="1" i="0" u="none" strike="noStrike" cap="none" dirty="0" err="1">
                <a:solidFill>
                  <a:srgbClr val="2D2C36"/>
                </a:solidFill>
                <a:latin typeface="Nunito Sans"/>
                <a:ea typeface="Nunito Sans"/>
                <a:cs typeface="Nunito Sans"/>
                <a:sym typeface="Nunito Sans"/>
              </a:rPr>
              <a:t>verdrag</a:t>
            </a:r>
            <a:r>
              <a:rPr lang="en-US" sz="2799" b="1" i="0" u="none" strike="noStrike" cap="none" dirty="0">
                <a:solidFill>
                  <a:srgbClr val="2D2C36"/>
                </a:solidFill>
                <a:latin typeface="Nunito Sans"/>
                <a:ea typeface="Nunito Sans"/>
                <a:cs typeface="Nunito Sans"/>
                <a:sym typeface="Nunito Sans"/>
              </a:rPr>
              <a:t> is </a:t>
            </a:r>
            <a:r>
              <a:rPr lang="en-US" sz="2799" b="1" i="0" u="none" strike="noStrike" cap="none" dirty="0" err="1">
                <a:solidFill>
                  <a:srgbClr val="2D2C36"/>
                </a:solidFill>
                <a:latin typeface="Nunito Sans"/>
                <a:ea typeface="Nunito Sans"/>
                <a:cs typeface="Nunito Sans"/>
                <a:sym typeface="Nunito Sans"/>
              </a:rPr>
              <a:t>aangenomen</a:t>
            </a:r>
            <a:r>
              <a:rPr lang="en-US" sz="2799" b="1" i="0" u="none" strike="noStrike" cap="none" dirty="0">
                <a:solidFill>
                  <a:srgbClr val="2D2C36"/>
                </a:solidFill>
                <a:latin typeface="Nunito Sans"/>
                <a:ea typeface="Nunito Sans"/>
                <a:cs typeface="Nunito Sans"/>
                <a:sym typeface="Nunito Sans"/>
              </a:rPr>
              <a:t> in Istanbul</a:t>
            </a:r>
            <a:endParaRPr dirty="0"/>
          </a:p>
        </p:txBody>
      </p:sp>
      <p:sp>
        <p:nvSpPr>
          <p:cNvPr id="245" name="Google Shape;245;p8"/>
          <p:cNvSpPr txBox="1"/>
          <p:nvPr/>
        </p:nvSpPr>
        <p:spPr>
          <a:xfrm>
            <a:off x="3045310" y="7370412"/>
            <a:ext cx="2524076" cy="1421543"/>
          </a:xfrm>
          <a:prstGeom prst="rect">
            <a:avLst/>
          </a:prstGeom>
          <a:noFill/>
          <a:ln>
            <a:noFill/>
          </a:ln>
        </p:spPr>
        <p:txBody>
          <a:bodyPr spcFirstLastPara="1" wrap="square" lIns="0" tIns="0" rIns="0" bIns="0" anchor="t" anchorCtr="0">
            <a:spAutoFit/>
          </a:bodyPr>
          <a:lstStyle/>
          <a:p>
            <a:pPr marL="0" marR="0" lvl="0" indent="0" algn="ctr" rtl="0">
              <a:lnSpc>
                <a:spcPct val="110003"/>
              </a:lnSpc>
              <a:spcBef>
                <a:spcPts val="0"/>
              </a:spcBef>
              <a:spcAft>
                <a:spcPts val="0"/>
              </a:spcAft>
              <a:buNone/>
            </a:pPr>
            <a:r>
              <a:rPr lang="en-US" sz="2799" b="1" i="0" u="none" strike="noStrike" cap="none" dirty="0">
                <a:solidFill>
                  <a:srgbClr val="2D2C36"/>
                </a:solidFill>
                <a:latin typeface="Nunito Sans"/>
                <a:ea typeface="Nunito Sans"/>
                <a:cs typeface="Nunito Sans"/>
                <a:sym typeface="Nunito Sans"/>
              </a:rPr>
              <a:t>Door </a:t>
            </a:r>
            <a:endParaRPr dirty="0"/>
          </a:p>
          <a:p>
            <a:pPr marL="0" marR="0" lvl="0" indent="0" algn="ctr" rtl="0">
              <a:lnSpc>
                <a:spcPct val="110003"/>
              </a:lnSpc>
              <a:spcBef>
                <a:spcPts val="0"/>
              </a:spcBef>
              <a:spcAft>
                <a:spcPts val="0"/>
              </a:spcAft>
              <a:buNone/>
            </a:pPr>
            <a:r>
              <a:rPr lang="en-US" sz="2799" b="1" i="0" u="none" strike="noStrike" cap="none" dirty="0">
                <a:solidFill>
                  <a:srgbClr val="2D2C36"/>
                </a:solidFill>
                <a:latin typeface="Nunito Sans"/>
                <a:ea typeface="Nunito Sans"/>
                <a:cs typeface="Nunito Sans"/>
                <a:sym typeface="Nunito Sans"/>
              </a:rPr>
              <a:t>Nederland </a:t>
            </a:r>
            <a:r>
              <a:rPr lang="en-US" sz="2799" b="1" i="0" u="none" strike="noStrike" cap="none" dirty="0" err="1">
                <a:solidFill>
                  <a:srgbClr val="2D2C36"/>
                </a:solidFill>
                <a:latin typeface="Nunito Sans"/>
                <a:ea typeface="Nunito Sans"/>
                <a:cs typeface="Nunito Sans"/>
                <a:sym typeface="Nunito Sans"/>
              </a:rPr>
              <a:t>geratificeerd</a:t>
            </a:r>
            <a:endParaRPr dirty="0"/>
          </a:p>
        </p:txBody>
      </p:sp>
      <p:sp>
        <p:nvSpPr>
          <p:cNvPr id="246" name="Google Shape;246;p8"/>
          <p:cNvSpPr txBox="1"/>
          <p:nvPr/>
        </p:nvSpPr>
        <p:spPr>
          <a:xfrm>
            <a:off x="5733484" y="7392636"/>
            <a:ext cx="1870614" cy="947695"/>
          </a:xfrm>
          <a:prstGeom prst="rect">
            <a:avLst/>
          </a:prstGeom>
          <a:noFill/>
          <a:ln>
            <a:noFill/>
          </a:ln>
        </p:spPr>
        <p:txBody>
          <a:bodyPr spcFirstLastPara="1" wrap="square" lIns="0" tIns="0" rIns="0" bIns="0" anchor="t" anchorCtr="0">
            <a:spAutoFit/>
          </a:bodyPr>
          <a:lstStyle/>
          <a:p>
            <a:pPr marL="0" marR="0" lvl="0" indent="0" algn="ctr" rtl="0">
              <a:lnSpc>
                <a:spcPct val="110003"/>
              </a:lnSpc>
              <a:spcBef>
                <a:spcPts val="0"/>
              </a:spcBef>
              <a:spcAft>
                <a:spcPts val="0"/>
              </a:spcAft>
              <a:buNone/>
            </a:pPr>
            <a:r>
              <a:rPr lang="en-US" sz="2799" b="1" i="0" u="none" strike="noStrike" cap="none" dirty="0">
                <a:solidFill>
                  <a:srgbClr val="2D2C36"/>
                </a:solidFill>
                <a:latin typeface="Nunito Sans"/>
                <a:ea typeface="Nunito Sans"/>
                <a:cs typeface="Nunito Sans"/>
                <a:sym typeface="Nunito Sans"/>
              </a:rPr>
              <a:t>1e rapport</a:t>
            </a:r>
            <a:endParaRPr dirty="0"/>
          </a:p>
          <a:p>
            <a:pPr marL="0" marR="0" lvl="0" indent="0" algn="ctr" rtl="0">
              <a:lnSpc>
                <a:spcPct val="110003"/>
              </a:lnSpc>
              <a:spcBef>
                <a:spcPts val="0"/>
              </a:spcBef>
              <a:spcAft>
                <a:spcPts val="0"/>
              </a:spcAft>
              <a:buNone/>
            </a:pPr>
            <a:r>
              <a:rPr lang="en-US" sz="2799" b="1" i="0" u="none" strike="noStrike" cap="none" dirty="0">
                <a:solidFill>
                  <a:srgbClr val="2D2C36"/>
                </a:solidFill>
                <a:latin typeface="Nunito Sans"/>
                <a:ea typeface="Nunito Sans"/>
                <a:cs typeface="Nunito Sans"/>
                <a:sym typeface="Nunito Sans"/>
              </a:rPr>
              <a:t>Nederland</a:t>
            </a:r>
            <a:endParaRPr dirty="0"/>
          </a:p>
        </p:txBody>
      </p:sp>
      <p:sp>
        <p:nvSpPr>
          <p:cNvPr id="247" name="Google Shape;247;p8"/>
          <p:cNvSpPr txBox="1"/>
          <p:nvPr/>
        </p:nvSpPr>
        <p:spPr>
          <a:xfrm>
            <a:off x="10729610" y="7392635"/>
            <a:ext cx="2083818" cy="788035"/>
          </a:xfrm>
          <a:prstGeom prst="rect">
            <a:avLst/>
          </a:prstGeom>
          <a:noFill/>
          <a:ln>
            <a:noFill/>
          </a:ln>
        </p:spPr>
        <p:txBody>
          <a:bodyPr spcFirstLastPara="1" wrap="square" lIns="0" tIns="0" rIns="0" bIns="0" anchor="t" anchorCtr="0">
            <a:spAutoFit/>
          </a:bodyPr>
          <a:lstStyle/>
          <a:p>
            <a:pPr marL="0" marR="0" lvl="0" indent="0" algn="ctr" rtl="0">
              <a:lnSpc>
                <a:spcPct val="110003"/>
              </a:lnSpc>
              <a:spcBef>
                <a:spcPts val="0"/>
              </a:spcBef>
              <a:spcAft>
                <a:spcPts val="0"/>
              </a:spcAft>
              <a:buNone/>
            </a:pPr>
            <a:r>
              <a:rPr lang="en-US" sz="2799" b="1" i="0" u="none" strike="noStrike" cap="none" dirty="0" err="1">
                <a:solidFill>
                  <a:srgbClr val="2D2C36"/>
                </a:solidFill>
                <a:latin typeface="Nunito Sans"/>
                <a:ea typeface="Nunito Sans"/>
                <a:cs typeface="Nunito Sans"/>
                <a:sym typeface="Nunito Sans"/>
              </a:rPr>
              <a:t>Schaduw</a:t>
            </a:r>
            <a:r>
              <a:rPr lang="en-US" sz="2799" b="1" i="0" u="none" strike="noStrike" cap="none" dirty="0">
                <a:solidFill>
                  <a:srgbClr val="2D2C36"/>
                </a:solidFill>
                <a:latin typeface="Nunito Sans"/>
                <a:ea typeface="Nunito Sans"/>
                <a:cs typeface="Nunito Sans"/>
                <a:sym typeface="Nunito Sans"/>
              </a:rPr>
              <a:t>-rapportage</a:t>
            </a:r>
            <a:endParaRPr dirty="0"/>
          </a:p>
        </p:txBody>
      </p:sp>
      <p:sp>
        <p:nvSpPr>
          <p:cNvPr id="248" name="Google Shape;248;p8"/>
          <p:cNvSpPr txBox="1"/>
          <p:nvPr/>
        </p:nvSpPr>
        <p:spPr>
          <a:xfrm>
            <a:off x="1212597" y="4648507"/>
            <a:ext cx="1316980" cy="38779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800" b="0" i="0" u="none" strike="noStrike" cap="none" dirty="0">
                <a:solidFill>
                  <a:srgbClr val="000000"/>
                </a:solidFill>
                <a:latin typeface="Arial"/>
                <a:ea typeface="Arial"/>
                <a:cs typeface="Arial"/>
                <a:sym typeface="Arial"/>
              </a:rPr>
              <a:t>11 </a:t>
            </a:r>
            <a:r>
              <a:rPr lang="en-US" sz="1800" b="0" i="0" u="none" strike="noStrike" cap="none" dirty="0" err="1">
                <a:solidFill>
                  <a:srgbClr val="000000"/>
                </a:solidFill>
                <a:latin typeface="Arial"/>
                <a:ea typeface="Arial"/>
                <a:cs typeface="Arial"/>
                <a:sym typeface="Arial"/>
              </a:rPr>
              <a:t>mei</a:t>
            </a:r>
            <a:r>
              <a:rPr lang="en-US" sz="1800" b="0" i="0" u="none" strike="noStrike" cap="none" dirty="0">
                <a:solidFill>
                  <a:srgbClr val="000000"/>
                </a:solidFill>
                <a:latin typeface="Arial"/>
                <a:ea typeface="Arial"/>
                <a:cs typeface="Arial"/>
                <a:sym typeface="Arial"/>
              </a:rPr>
              <a:t> 2011  </a:t>
            </a:r>
            <a:endParaRPr sz="1800" dirty="0"/>
          </a:p>
        </p:txBody>
      </p:sp>
      <p:sp>
        <p:nvSpPr>
          <p:cNvPr id="249" name="Google Shape;249;p8"/>
          <p:cNvSpPr txBox="1"/>
          <p:nvPr/>
        </p:nvSpPr>
        <p:spPr>
          <a:xfrm>
            <a:off x="3517455" y="4654621"/>
            <a:ext cx="1458765" cy="38779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800" b="0" i="0" u="none" strike="noStrike" cap="none" dirty="0">
                <a:solidFill>
                  <a:srgbClr val="000000"/>
                </a:solidFill>
                <a:latin typeface="Arial"/>
                <a:ea typeface="Arial"/>
                <a:cs typeface="Arial"/>
                <a:sym typeface="Arial"/>
              </a:rPr>
              <a:t>18 </a:t>
            </a:r>
            <a:r>
              <a:rPr lang="en-US" sz="1800" b="0" i="0" u="none" strike="noStrike" cap="none" dirty="0" err="1">
                <a:solidFill>
                  <a:srgbClr val="000000"/>
                </a:solidFill>
                <a:latin typeface="Arial"/>
                <a:ea typeface="Arial"/>
                <a:cs typeface="Arial"/>
                <a:sym typeface="Arial"/>
              </a:rPr>
              <a:t>nov</a:t>
            </a:r>
            <a:r>
              <a:rPr lang="en-US" sz="1800" b="0" i="0" u="none" strike="noStrike" cap="none" dirty="0">
                <a:solidFill>
                  <a:srgbClr val="000000"/>
                </a:solidFill>
                <a:latin typeface="Arial"/>
                <a:ea typeface="Arial"/>
                <a:cs typeface="Arial"/>
                <a:sym typeface="Arial"/>
              </a:rPr>
              <a:t> 2015</a:t>
            </a:r>
            <a:endParaRPr sz="1800" dirty="0"/>
          </a:p>
        </p:txBody>
      </p:sp>
      <p:sp>
        <p:nvSpPr>
          <p:cNvPr id="250" name="Google Shape;250;p8"/>
          <p:cNvSpPr txBox="1"/>
          <p:nvPr/>
        </p:nvSpPr>
        <p:spPr>
          <a:xfrm>
            <a:off x="6407002" y="4648507"/>
            <a:ext cx="523577" cy="38779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800" b="0" i="0" u="none" strike="noStrike" cap="none" dirty="0">
                <a:solidFill>
                  <a:srgbClr val="000000"/>
                </a:solidFill>
                <a:latin typeface="Arial"/>
                <a:ea typeface="Arial"/>
                <a:cs typeface="Arial"/>
                <a:sym typeface="Arial"/>
              </a:rPr>
              <a:t>2018</a:t>
            </a:r>
            <a:endParaRPr sz="1800" dirty="0"/>
          </a:p>
        </p:txBody>
      </p:sp>
      <p:sp>
        <p:nvSpPr>
          <p:cNvPr id="251" name="Google Shape;251;p8"/>
          <p:cNvSpPr txBox="1"/>
          <p:nvPr/>
        </p:nvSpPr>
        <p:spPr>
          <a:xfrm>
            <a:off x="8774296" y="4648507"/>
            <a:ext cx="607070" cy="38779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800" b="0" i="0" u="none" strike="noStrike" cap="none" dirty="0">
                <a:solidFill>
                  <a:srgbClr val="000000"/>
                </a:solidFill>
                <a:latin typeface="Arial"/>
                <a:ea typeface="Arial"/>
                <a:cs typeface="Arial"/>
                <a:sym typeface="Arial"/>
              </a:rPr>
              <a:t>2020</a:t>
            </a:r>
            <a:r>
              <a:rPr lang="en-US" sz="1700" b="0" i="0" u="none" strike="noStrike" cap="none" dirty="0">
                <a:solidFill>
                  <a:srgbClr val="000000"/>
                </a:solidFill>
                <a:latin typeface="Arial"/>
                <a:ea typeface="Arial"/>
                <a:cs typeface="Arial"/>
                <a:sym typeface="Arial"/>
              </a:rPr>
              <a:t>  </a:t>
            </a:r>
            <a:endParaRPr dirty="0"/>
          </a:p>
        </p:txBody>
      </p:sp>
      <p:sp>
        <p:nvSpPr>
          <p:cNvPr id="252" name="Google Shape;252;p8"/>
          <p:cNvSpPr txBox="1"/>
          <p:nvPr/>
        </p:nvSpPr>
        <p:spPr>
          <a:xfrm>
            <a:off x="11400939" y="4658151"/>
            <a:ext cx="519112" cy="38779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800" b="0" i="0" u="none" strike="noStrike" cap="none" dirty="0">
                <a:solidFill>
                  <a:srgbClr val="000000"/>
                </a:solidFill>
                <a:latin typeface="Arial"/>
                <a:ea typeface="Arial"/>
                <a:cs typeface="Arial"/>
                <a:sym typeface="Arial"/>
              </a:rPr>
              <a:t>2024</a:t>
            </a:r>
            <a:endParaRPr sz="1800" dirty="0"/>
          </a:p>
        </p:txBody>
      </p:sp>
      <p:sp>
        <p:nvSpPr>
          <p:cNvPr id="253" name="Google Shape;253;p8"/>
          <p:cNvSpPr txBox="1"/>
          <p:nvPr/>
        </p:nvSpPr>
        <p:spPr>
          <a:xfrm>
            <a:off x="8091723" y="7389351"/>
            <a:ext cx="2031654" cy="1895391"/>
          </a:xfrm>
          <a:prstGeom prst="rect">
            <a:avLst/>
          </a:prstGeom>
          <a:noFill/>
          <a:ln>
            <a:noFill/>
          </a:ln>
        </p:spPr>
        <p:txBody>
          <a:bodyPr spcFirstLastPara="1" wrap="square" lIns="0" tIns="0" rIns="0" bIns="0" anchor="t" anchorCtr="0">
            <a:spAutoFit/>
          </a:bodyPr>
          <a:lstStyle/>
          <a:p>
            <a:pPr marL="0" marR="0" lvl="0" indent="0" algn="ctr" rtl="0">
              <a:lnSpc>
                <a:spcPct val="110003"/>
              </a:lnSpc>
              <a:spcBef>
                <a:spcPts val="0"/>
              </a:spcBef>
              <a:spcAft>
                <a:spcPts val="0"/>
              </a:spcAft>
              <a:buNone/>
            </a:pPr>
            <a:r>
              <a:rPr lang="en-US" sz="2799" b="1" i="0" u="none" strike="noStrike" cap="none" dirty="0">
                <a:solidFill>
                  <a:srgbClr val="2D2C36"/>
                </a:solidFill>
                <a:latin typeface="Nunito Sans"/>
                <a:ea typeface="Nunito Sans"/>
                <a:cs typeface="Nunito Sans"/>
                <a:sym typeface="Nunito Sans"/>
              </a:rPr>
              <a:t>GREVIO baseline report</a:t>
            </a:r>
            <a:endParaRPr dirty="0"/>
          </a:p>
          <a:p>
            <a:pPr marL="0" marR="0" lvl="0" indent="0" algn="ctr" rtl="0">
              <a:lnSpc>
                <a:spcPct val="110003"/>
              </a:lnSpc>
              <a:spcBef>
                <a:spcPts val="0"/>
              </a:spcBef>
              <a:spcAft>
                <a:spcPts val="0"/>
              </a:spcAft>
              <a:buNone/>
            </a:pPr>
            <a:r>
              <a:rPr lang="en-US" sz="2799" b="1" i="0" u="none" strike="noStrike" cap="none" dirty="0">
                <a:solidFill>
                  <a:srgbClr val="2D2C36"/>
                </a:solidFill>
                <a:latin typeface="Nunito Sans"/>
                <a:ea typeface="Nunito Sans"/>
                <a:cs typeface="Nunito Sans"/>
                <a:sym typeface="Nunito Sans"/>
              </a:rPr>
              <a:t>(</a:t>
            </a:r>
            <a:r>
              <a:rPr lang="en-US" sz="2799" b="1" i="0" u="none" strike="noStrike" cap="none" dirty="0" err="1">
                <a:solidFill>
                  <a:srgbClr val="2D2C36"/>
                </a:solidFill>
                <a:latin typeface="Nunito Sans"/>
                <a:ea typeface="Nunito Sans"/>
                <a:cs typeface="Nunito Sans"/>
                <a:sym typeface="Nunito Sans"/>
              </a:rPr>
              <a:t>nulmeting</a:t>
            </a:r>
            <a:r>
              <a:rPr lang="en-US" sz="2799" b="1" i="0" u="none" strike="noStrike" cap="none" dirty="0">
                <a:solidFill>
                  <a:srgbClr val="2D2C36"/>
                </a:solidFill>
                <a:latin typeface="Nunito Sans"/>
                <a:ea typeface="Nunito Sans"/>
                <a:cs typeface="Nunito Sans"/>
                <a:sym typeface="Nunito Sans"/>
              </a:rPr>
              <a:t>)</a:t>
            </a:r>
            <a:endParaRPr dirty="0"/>
          </a:p>
        </p:txBody>
      </p:sp>
      <p:sp>
        <p:nvSpPr>
          <p:cNvPr id="254" name="Google Shape;254;p8"/>
          <p:cNvSpPr txBox="1"/>
          <p:nvPr/>
        </p:nvSpPr>
        <p:spPr>
          <a:xfrm>
            <a:off x="13586465" y="4660830"/>
            <a:ext cx="1435227" cy="38779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800" b="0" i="0" u="none" strike="noStrike" cap="none" dirty="0">
                <a:solidFill>
                  <a:srgbClr val="000000"/>
                </a:solidFill>
                <a:latin typeface="Arial"/>
                <a:ea typeface="Arial"/>
                <a:cs typeface="Arial"/>
                <a:sym typeface="Arial"/>
              </a:rPr>
              <a:t>2025</a:t>
            </a:r>
            <a:endParaRPr sz="1800" dirty="0"/>
          </a:p>
        </p:txBody>
      </p:sp>
      <p:sp>
        <p:nvSpPr>
          <p:cNvPr id="255" name="Google Shape;255;p8"/>
          <p:cNvSpPr txBox="1"/>
          <p:nvPr/>
        </p:nvSpPr>
        <p:spPr>
          <a:xfrm>
            <a:off x="16566699" y="4648507"/>
            <a:ext cx="518964" cy="38779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800" b="0" i="0" u="none" strike="noStrike" cap="none" dirty="0">
                <a:solidFill>
                  <a:srgbClr val="000000"/>
                </a:solidFill>
                <a:latin typeface="Arial"/>
                <a:ea typeface="Arial"/>
                <a:cs typeface="Arial"/>
                <a:sym typeface="Arial"/>
              </a:rPr>
              <a:t>2028</a:t>
            </a:r>
            <a:endParaRPr sz="1800" dirty="0"/>
          </a:p>
        </p:txBody>
      </p:sp>
      <p:sp>
        <p:nvSpPr>
          <p:cNvPr id="256" name="Google Shape;256;p8"/>
          <p:cNvSpPr txBox="1"/>
          <p:nvPr/>
        </p:nvSpPr>
        <p:spPr>
          <a:xfrm>
            <a:off x="15865177" y="7392634"/>
            <a:ext cx="2083818" cy="788035"/>
          </a:xfrm>
          <a:prstGeom prst="rect">
            <a:avLst/>
          </a:prstGeom>
          <a:noFill/>
          <a:ln>
            <a:noFill/>
          </a:ln>
        </p:spPr>
        <p:txBody>
          <a:bodyPr spcFirstLastPara="1" wrap="square" lIns="0" tIns="0" rIns="0" bIns="0" anchor="t" anchorCtr="0">
            <a:spAutoFit/>
          </a:bodyPr>
          <a:lstStyle/>
          <a:p>
            <a:pPr marL="0" marR="0" lvl="0" indent="0" algn="ctr" rtl="0">
              <a:lnSpc>
                <a:spcPct val="110003"/>
              </a:lnSpc>
              <a:spcBef>
                <a:spcPts val="0"/>
              </a:spcBef>
              <a:spcAft>
                <a:spcPts val="0"/>
              </a:spcAft>
              <a:buNone/>
            </a:pPr>
            <a:r>
              <a:rPr lang="en-US" sz="2799" b="1" i="0" u="none" strike="noStrike" cap="none" dirty="0" err="1">
                <a:solidFill>
                  <a:srgbClr val="2D2C36"/>
                </a:solidFill>
                <a:latin typeface="Nunito Sans"/>
                <a:ea typeface="Nunito Sans"/>
                <a:cs typeface="Nunito Sans"/>
                <a:sym typeface="Nunito Sans"/>
              </a:rPr>
              <a:t>Schaduw</a:t>
            </a:r>
            <a:r>
              <a:rPr lang="en-US" sz="2799" b="1" i="0" u="none" strike="noStrike" cap="none" dirty="0">
                <a:solidFill>
                  <a:srgbClr val="2D2C36"/>
                </a:solidFill>
                <a:latin typeface="Nunito Sans"/>
                <a:ea typeface="Nunito Sans"/>
                <a:cs typeface="Nunito Sans"/>
                <a:sym typeface="Nunito Sans"/>
              </a:rPr>
              <a:t>-rapportage</a:t>
            </a:r>
            <a:endParaRPr dirty="0"/>
          </a:p>
        </p:txBody>
      </p:sp>
      <p:sp>
        <p:nvSpPr>
          <p:cNvPr id="257" name="Google Shape;257;p8"/>
          <p:cNvSpPr txBox="1"/>
          <p:nvPr/>
        </p:nvSpPr>
        <p:spPr>
          <a:xfrm>
            <a:off x="13468850" y="7389351"/>
            <a:ext cx="1870614" cy="1178560"/>
          </a:xfrm>
          <a:prstGeom prst="rect">
            <a:avLst/>
          </a:prstGeom>
          <a:noFill/>
          <a:ln>
            <a:noFill/>
          </a:ln>
        </p:spPr>
        <p:txBody>
          <a:bodyPr spcFirstLastPara="1" wrap="square" lIns="0" tIns="0" rIns="0" bIns="0" anchor="t" anchorCtr="0">
            <a:spAutoFit/>
          </a:bodyPr>
          <a:lstStyle/>
          <a:p>
            <a:pPr marL="0" marR="0" lvl="0" indent="0" algn="ctr" rtl="0">
              <a:lnSpc>
                <a:spcPct val="110003"/>
              </a:lnSpc>
              <a:spcBef>
                <a:spcPts val="0"/>
              </a:spcBef>
              <a:spcAft>
                <a:spcPts val="0"/>
              </a:spcAft>
              <a:buNone/>
            </a:pPr>
            <a:r>
              <a:rPr lang="en-US" sz="2799" b="1" i="0" u="none" strike="noStrike" cap="none" dirty="0">
                <a:solidFill>
                  <a:srgbClr val="2D2C36"/>
                </a:solidFill>
                <a:latin typeface="Nunito Sans"/>
                <a:ea typeface="Nunito Sans"/>
                <a:cs typeface="Nunito Sans"/>
                <a:sym typeface="Nunito Sans"/>
              </a:rPr>
              <a:t>GREVIO rapport</a:t>
            </a:r>
            <a:endParaRPr dirty="0"/>
          </a:p>
          <a:p>
            <a:pPr marL="0" marR="0" lvl="0" indent="0" algn="ctr" rtl="0">
              <a:lnSpc>
                <a:spcPct val="110003"/>
              </a:lnSpc>
              <a:spcBef>
                <a:spcPts val="0"/>
              </a:spcBef>
              <a:spcAft>
                <a:spcPts val="0"/>
              </a:spcAft>
              <a:buNone/>
            </a:pPr>
            <a:r>
              <a:rPr lang="en-US" sz="2799" b="1" i="0" u="none" strike="noStrike" cap="none" dirty="0">
                <a:solidFill>
                  <a:srgbClr val="2D2C36"/>
                </a:solidFill>
                <a:latin typeface="Nunito Sans"/>
                <a:ea typeface="Nunito Sans"/>
                <a:cs typeface="Nunito Sans"/>
                <a:sym typeface="Nunito Sans"/>
              </a:rPr>
              <a:t>Nederland</a:t>
            </a:r>
            <a:endParaRPr dirty="0"/>
          </a:p>
        </p:txBody>
      </p:sp>
      <p:sp>
        <p:nvSpPr>
          <p:cNvPr id="2" name="Google Shape;249;p8">
            <a:extLst>
              <a:ext uri="{FF2B5EF4-FFF2-40B4-BE49-F238E27FC236}">
                <a16:creationId xmlns:a16="http://schemas.microsoft.com/office/drawing/2014/main" id="{617D7B13-3398-2C24-3984-A89D1B078DD9}"/>
              </a:ext>
            </a:extLst>
          </p:cNvPr>
          <p:cNvSpPr txBox="1"/>
          <p:nvPr/>
        </p:nvSpPr>
        <p:spPr>
          <a:xfrm>
            <a:off x="2920861" y="8711360"/>
            <a:ext cx="2707449" cy="38779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800" dirty="0">
                <a:latin typeface="Nunito Sans" pitchFamily="2" charset="0"/>
              </a:rPr>
              <a:t>v</a:t>
            </a:r>
            <a:r>
              <a:rPr lang="en-US" sz="1800" b="0" i="0" u="none" strike="noStrike" cap="none" dirty="0">
                <a:solidFill>
                  <a:srgbClr val="000000"/>
                </a:solidFill>
                <a:latin typeface="Nunito Sans" pitchFamily="2" charset="0"/>
                <a:sym typeface="Arial"/>
              </a:rPr>
              <a:t>an </a:t>
            </a:r>
            <a:r>
              <a:rPr lang="en-US" sz="1800" b="0" i="0" u="none" strike="noStrike" cap="none" dirty="0" err="1">
                <a:solidFill>
                  <a:srgbClr val="000000"/>
                </a:solidFill>
                <a:latin typeface="Nunito Sans" pitchFamily="2" charset="0"/>
                <a:sym typeface="Arial"/>
              </a:rPr>
              <a:t>kracht</a:t>
            </a:r>
            <a:r>
              <a:rPr lang="en-US" sz="1800" b="0" i="0" u="none" strike="noStrike" cap="none" dirty="0">
                <a:solidFill>
                  <a:srgbClr val="000000"/>
                </a:solidFill>
                <a:latin typeface="Nunito Sans" pitchFamily="2" charset="0"/>
                <a:sym typeface="Arial"/>
              </a:rPr>
              <a:t> 1 </a:t>
            </a:r>
            <a:r>
              <a:rPr lang="en-US" sz="1800" b="0" i="0" u="none" strike="noStrike" cap="none" dirty="0" err="1">
                <a:solidFill>
                  <a:srgbClr val="000000"/>
                </a:solidFill>
                <a:latin typeface="Nunito Sans" pitchFamily="2" charset="0"/>
                <a:sym typeface="Arial"/>
              </a:rPr>
              <a:t>maart</a:t>
            </a:r>
            <a:r>
              <a:rPr lang="en-US" sz="1800" b="0" i="0" u="none" strike="noStrike" cap="none" dirty="0">
                <a:solidFill>
                  <a:srgbClr val="000000"/>
                </a:solidFill>
                <a:latin typeface="Nunito Sans" pitchFamily="2" charset="0"/>
                <a:sym typeface="Arial"/>
              </a:rPr>
              <a:t> 2016</a:t>
            </a:r>
            <a:endParaRPr sz="1800" dirty="0">
              <a:latin typeface="Nunito Sans" pitchFamily="2" charset="0"/>
            </a:endParaRPr>
          </a:p>
        </p:txBody>
      </p:sp>
      <p:sp>
        <p:nvSpPr>
          <p:cNvPr id="3" name="Google Shape;131;p5">
            <a:extLst>
              <a:ext uri="{FF2B5EF4-FFF2-40B4-BE49-F238E27FC236}">
                <a16:creationId xmlns:a16="http://schemas.microsoft.com/office/drawing/2014/main" id="{05EA2486-5F5F-2F14-2C9C-17932BA64C90}"/>
              </a:ext>
            </a:extLst>
          </p:cNvPr>
          <p:cNvSpPr/>
          <p:nvPr/>
        </p:nvSpPr>
        <p:spPr>
          <a:xfrm>
            <a:off x="404235" y="684069"/>
            <a:ext cx="1815752" cy="66201"/>
          </a:xfrm>
          <a:custGeom>
            <a:avLst/>
            <a:gdLst/>
            <a:ahLst/>
            <a:cxnLst/>
            <a:rect l="l" t="t" r="r" b="b"/>
            <a:pathLst>
              <a:path w="1815752" h="66201" extrusionOk="0">
                <a:moveTo>
                  <a:pt x="0" y="0"/>
                </a:moveTo>
                <a:lnTo>
                  <a:pt x="1815752" y="0"/>
                </a:lnTo>
                <a:lnTo>
                  <a:pt x="1815752" y="66201"/>
                </a:lnTo>
                <a:lnTo>
                  <a:pt x="0" y="66201"/>
                </a:lnTo>
                <a:lnTo>
                  <a:pt x="0" y="0"/>
                </a:lnTo>
                <a:close/>
              </a:path>
            </a:pathLst>
          </a:custGeom>
          <a:blipFill rotWithShape="1">
            <a:blip r:embed="rId4">
              <a:alphaModFix/>
            </a:blip>
            <a:stretch>
              <a:fillRect t="-1321364" b="-1321364"/>
            </a:stretch>
          </a:blipFill>
          <a:ln>
            <a:noFill/>
          </a:ln>
        </p:spPr>
        <p:txBody>
          <a:bodyPr/>
          <a:lstStyle/>
          <a:p>
            <a:endParaRPr lang="en-GB"/>
          </a:p>
        </p:txBody>
      </p:sp>
      <p:sp>
        <p:nvSpPr>
          <p:cNvPr id="4" name="Google Shape;138;p5">
            <a:extLst>
              <a:ext uri="{FF2B5EF4-FFF2-40B4-BE49-F238E27FC236}">
                <a16:creationId xmlns:a16="http://schemas.microsoft.com/office/drawing/2014/main" id="{B65520D1-B1F8-84A2-78C9-2C740A78919F}"/>
              </a:ext>
            </a:extLst>
          </p:cNvPr>
          <p:cNvSpPr txBox="1"/>
          <p:nvPr/>
        </p:nvSpPr>
        <p:spPr>
          <a:xfrm>
            <a:off x="404235" y="371716"/>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 – WAT IS HET VOOR VERDRAG? </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8669A333-2F18-D8C5-9FE9-4CD4F0F55DCB}"/>
              </a:ext>
            </a:extLst>
          </p:cNvPr>
          <p:cNvPicPr/>
          <p:nvPr/>
        </p:nvPicPr>
        <p:blipFill>
          <a:blip r:embed="rId3" cstate="print"/>
          <a:stretch>
            <a:fillRect/>
          </a:stretch>
        </p:blipFill>
        <p:spPr>
          <a:xfrm>
            <a:off x="4399379" y="0"/>
            <a:ext cx="13888619" cy="10286999"/>
          </a:xfrm>
          <a:prstGeom prst="rect">
            <a:avLst/>
          </a:prstGeom>
        </p:spPr>
      </p:pic>
      <p:sp>
        <p:nvSpPr>
          <p:cNvPr id="4" name="Google Shape;102;p2">
            <a:extLst>
              <a:ext uri="{FF2B5EF4-FFF2-40B4-BE49-F238E27FC236}">
                <a16:creationId xmlns:a16="http://schemas.microsoft.com/office/drawing/2014/main" id="{BAC17C6F-9C1A-0D4A-D88C-287AAB5B6E6A}"/>
              </a:ext>
            </a:extLst>
          </p:cNvPr>
          <p:cNvSpPr txBox="1"/>
          <p:nvPr/>
        </p:nvSpPr>
        <p:spPr>
          <a:xfrm>
            <a:off x="507753" y="665680"/>
            <a:ext cx="16994378" cy="9584932"/>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US" sz="4400"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rPr>
              <a:t>HET VERDRAG IS NODIG </a:t>
            </a:r>
          </a:p>
          <a:p>
            <a:pPr marL="12065" marR="5080" algn="ctr">
              <a:lnSpc>
                <a:spcPts val="5330"/>
              </a:lnSpc>
              <a:spcBef>
                <a:spcPts val="280"/>
              </a:spcBef>
              <a:tabLst>
                <a:tab pos="1472565" algn="l"/>
                <a:tab pos="2981960" algn="l"/>
                <a:tab pos="4674870" algn="l"/>
                <a:tab pos="5339080" algn="l"/>
                <a:tab pos="8648065" algn="l"/>
                <a:tab pos="9051925" algn="l"/>
                <a:tab pos="10741660" algn="l"/>
                <a:tab pos="10856595" algn="l"/>
              </a:tabLst>
            </a:pPr>
            <a:r>
              <a:rPr lang="nl-NL" sz="4400" dirty="0">
                <a:solidFill>
                  <a:srgbClr val="114778"/>
                </a:solidFill>
                <a:latin typeface="Open Sans" panose="020B0606030504020204" pitchFamily="34" charset="0"/>
                <a:ea typeface="Open Sans" panose="020B0606030504020204" pitchFamily="34" charset="0"/>
                <a:cs typeface="Open Sans" panose="020B0606030504020204" pitchFamily="34" charset="0"/>
              </a:rPr>
              <a:t>GEWELD TEGEN VROUWEN IS EEN PUBLIEKE CRISIS</a:t>
            </a:r>
            <a:endParaRPr lang="en-US" sz="4400"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League Spartan"/>
            </a:endParaRPr>
          </a:p>
          <a:p>
            <a:pPr marL="0" marR="0" lvl="0" indent="0" algn="ctr" rtl="0">
              <a:lnSpc>
                <a:spcPct val="140018"/>
              </a:lnSpc>
              <a:spcBef>
                <a:spcPts val="0"/>
              </a:spcBef>
              <a:spcAft>
                <a:spcPts val="0"/>
              </a:spcAft>
              <a:buNone/>
            </a:pPr>
            <a:endParaRPr sz="2000" dirty="0">
              <a:solidFill>
                <a:srgbClr val="114778"/>
              </a:solidFill>
              <a:latin typeface="Open Sans" panose="020B0606030504020204" pitchFamily="34" charset="0"/>
              <a:ea typeface="Open Sans" panose="020B0606030504020204" pitchFamily="34" charset="0"/>
              <a:cs typeface="Open Sans" panose="020B0606030504020204" pitchFamily="34" charset="0"/>
            </a:endParaRPr>
          </a:p>
          <a:p>
            <a:pPr marL="571500" marR="0" lvl="0" indent="-571500" rtl="0">
              <a:lnSpc>
                <a:spcPct val="140018"/>
              </a:lnSpc>
              <a:spcBef>
                <a:spcPts val="0"/>
              </a:spcBef>
              <a:spcAft>
                <a:spcPts val="0"/>
              </a:spcAft>
              <a:buFont typeface="Arial" panose="020B0604020202020204" pitchFamily="34" charset="0"/>
              <a:buChar char="•"/>
            </a:pPr>
            <a:r>
              <a:rPr lang="nl-NL" sz="2800"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Arial"/>
              </a:rPr>
              <a:t>Geweld tegen vrouwen is het meest voorkomende geweldsdelict in Nederland. Al heel erg lang. (Femke Halsema)</a:t>
            </a:r>
          </a:p>
          <a:p>
            <a:pPr marL="571500" marR="0" lvl="0" indent="-571500" rtl="0">
              <a:lnSpc>
                <a:spcPct val="140018"/>
              </a:lnSpc>
              <a:spcBef>
                <a:spcPts val="0"/>
              </a:spcBef>
              <a:spcAft>
                <a:spcPts val="0"/>
              </a:spcAft>
              <a:buFont typeface="Arial" panose="020B0604020202020204" pitchFamily="34" charset="0"/>
              <a:buChar char="•"/>
            </a:pPr>
            <a:r>
              <a:rPr lang="nl-NL" sz="2800"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Arial"/>
              </a:rPr>
              <a:t>Tien procent van de vrouwen geeft aan in de afgelopen tien maanden geweld achter de voordeur te hebben meegemaakt. </a:t>
            </a:r>
            <a:r>
              <a:rPr lang="nl-NL" sz="2800" dirty="0">
                <a:solidFill>
                  <a:srgbClr val="114778"/>
                </a:solidFill>
                <a:latin typeface="Open Sans" panose="020B0606030504020204" pitchFamily="34" charset="0"/>
                <a:ea typeface="Open Sans" panose="020B0606030504020204" pitchFamily="34" charset="0"/>
                <a:cs typeface="Open Sans" panose="020B0606030504020204" pitchFamily="34" charset="0"/>
              </a:rPr>
              <a:t>(Centraal Bureau voor Statistiek, CBS)</a:t>
            </a:r>
          </a:p>
          <a:p>
            <a:pPr marL="571500" marR="0" lvl="0" indent="-571500" rtl="0">
              <a:lnSpc>
                <a:spcPct val="140018"/>
              </a:lnSpc>
              <a:spcBef>
                <a:spcPts val="0"/>
              </a:spcBef>
              <a:spcAft>
                <a:spcPts val="0"/>
              </a:spcAft>
              <a:buFont typeface="Arial" panose="020B0604020202020204" pitchFamily="34" charset="0"/>
              <a:buChar char="•"/>
            </a:pPr>
            <a:r>
              <a:rPr lang="nl-NL" sz="2800" b="0" i="0" u="none" strike="noStrike" cap="none" dirty="0" err="1">
                <a:solidFill>
                  <a:srgbClr val="114778"/>
                </a:solidFill>
                <a:latin typeface="Open Sans" panose="020B0606030504020204" pitchFamily="34" charset="0"/>
                <a:ea typeface="Open Sans" panose="020B0606030504020204" pitchFamily="34" charset="0"/>
                <a:cs typeface="Open Sans" panose="020B0606030504020204" pitchFamily="34" charset="0"/>
                <a:sym typeface="Arial"/>
              </a:rPr>
              <a:t>Femicide</a:t>
            </a:r>
            <a:r>
              <a:rPr lang="nl-NL" sz="2800"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Arial"/>
              </a:rPr>
              <a:t>: elke acht dagen (in Nederland) wordt een vrouw vermoord door haar partner of ex-partner (CBS)</a:t>
            </a:r>
          </a:p>
          <a:p>
            <a:pPr marL="571500" marR="0" lvl="0" indent="-571500" rtl="0">
              <a:lnSpc>
                <a:spcPct val="140018"/>
              </a:lnSpc>
              <a:spcBef>
                <a:spcPts val="0"/>
              </a:spcBef>
              <a:spcAft>
                <a:spcPts val="0"/>
              </a:spcAft>
              <a:buFont typeface="Arial" panose="020B0604020202020204" pitchFamily="34" charset="0"/>
              <a:buChar char="•"/>
            </a:pPr>
            <a:r>
              <a:rPr lang="nl-NL" sz="2800"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Arial"/>
              </a:rPr>
              <a:t>In Nederland maakt een derde van de kinderen op lagere scholen geweld achter de voordeur mee, zowel als getuigen als slachtoffer (documentaire </a:t>
            </a:r>
            <a:r>
              <a:rPr lang="nl-NL" sz="2800" b="0" i="1"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Arial"/>
              </a:rPr>
              <a:t>Fase8: </a:t>
            </a:r>
            <a:r>
              <a:rPr lang="nl-NL" sz="2800" b="0" i="1" u="none" strike="noStrike" cap="none" dirty="0" err="1">
                <a:solidFill>
                  <a:srgbClr val="114778"/>
                </a:solidFill>
                <a:latin typeface="Open Sans" panose="020B0606030504020204" pitchFamily="34" charset="0"/>
                <a:ea typeface="Open Sans" panose="020B0606030504020204" pitchFamily="34" charset="0"/>
                <a:cs typeface="Open Sans" panose="020B0606030504020204" pitchFamily="34" charset="0"/>
                <a:sym typeface="Arial"/>
              </a:rPr>
              <a:t>Femicide</a:t>
            </a:r>
            <a:r>
              <a:rPr lang="nl-NL" sz="2800"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Arial"/>
              </a:rPr>
              <a:t>)</a:t>
            </a:r>
          </a:p>
          <a:p>
            <a:pPr marL="571500" marR="0" lvl="0" indent="-571500" rtl="0">
              <a:lnSpc>
                <a:spcPct val="140018"/>
              </a:lnSpc>
              <a:spcBef>
                <a:spcPts val="0"/>
              </a:spcBef>
              <a:spcAft>
                <a:spcPts val="0"/>
              </a:spcAft>
              <a:buFont typeface="Arial" panose="020B0604020202020204" pitchFamily="34" charset="0"/>
              <a:buChar char="•"/>
            </a:pPr>
            <a:r>
              <a:rPr lang="nl-NL" sz="2800" dirty="0">
                <a:solidFill>
                  <a:srgbClr val="114778"/>
                </a:solidFill>
                <a:latin typeface="Open Sans" panose="020B0606030504020204" pitchFamily="34" charset="0"/>
                <a:ea typeface="Open Sans" panose="020B0606030504020204" pitchFamily="34" charset="0"/>
                <a:cs typeface="Open Sans" panose="020B0606030504020204" pitchFamily="34" charset="0"/>
              </a:rPr>
              <a:t>Wereldwijd zijn 3,5 miljoen kinderen elk jaar getuige van huiselijk geweld</a:t>
            </a:r>
          </a:p>
          <a:p>
            <a:pPr marL="571500" marR="0" lvl="0" indent="-571500" rtl="0">
              <a:lnSpc>
                <a:spcPct val="140018"/>
              </a:lnSpc>
              <a:spcBef>
                <a:spcPts val="0"/>
              </a:spcBef>
              <a:spcAft>
                <a:spcPts val="0"/>
              </a:spcAft>
              <a:buFont typeface="Arial" panose="020B0604020202020204" pitchFamily="34" charset="0"/>
              <a:buChar char="•"/>
            </a:pPr>
            <a:endParaRPr lang="en-GB" sz="1000" b="0" i="0"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lnSpc>
                <a:spcPct val="140018"/>
              </a:lnSpc>
              <a:spcBef>
                <a:spcPts val="0"/>
              </a:spcBef>
              <a:spcAft>
                <a:spcPts val="0"/>
              </a:spcAft>
              <a:buNone/>
            </a:pPr>
            <a:r>
              <a:rPr lang="en-US" sz="4278" b="1" i="1" u="none"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Arial"/>
              </a:rPr>
              <a:t>DIT VRAAGT OM EEN DUURZAME, STRUCTURELE EN GENDERSENSITIEVE AANPAK</a:t>
            </a:r>
            <a:endParaRPr lang="en-US" sz="4278" b="1" i="1" strike="noStrike" cap="none" dirty="0">
              <a:solidFill>
                <a:srgbClr val="114778"/>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6" name="Google Shape;131;p5">
            <a:extLst>
              <a:ext uri="{FF2B5EF4-FFF2-40B4-BE49-F238E27FC236}">
                <a16:creationId xmlns:a16="http://schemas.microsoft.com/office/drawing/2014/main" id="{B38D0D0E-DBFC-533C-A12A-0E077CC2044A}"/>
              </a:ext>
            </a:extLst>
          </p:cNvPr>
          <p:cNvSpPr/>
          <p:nvPr/>
        </p:nvSpPr>
        <p:spPr>
          <a:xfrm>
            <a:off x="507753" y="604923"/>
            <a:ext cx="1815752" cy="66201"/>
          </a:xfrm>
          <a:custGeom>
            <a:avLst/>
            <a:gdLst/>
            <a:ahLst/>
            <a:cxnLst/>
            <a:rect l="l" t="t" r="r" b="b"/>
            <a:pathLst>
              <a:path w="1815752" h="66201" extrusionOk="0">
                <a:moveTo>
                  <a:pt x="0" y="0"/>
                </a:moveTo>
                <a:lnTo>
                  <a:pt x="1815752" y="0"/>
                </a:lnTo>
                <a:lnTo>
                  <a:pt x="1815752" y="66201"/>
                </a:lnTo>
                <a:lnTo>
                  <a:pt x="0" y="66201"/>
                </a:lnTo>
                <a:lnTo>
                  <a:pt x="0" y="0"/>
                </a:lnTo>
                <a:close/>
              </a:path>
            </a:pathLst>
          </a:custGeom>
          <a:blipFill rotWithShape="1">
            <a:blip r:embed="rId4">
              <a:alphaModFix/>
            </a:blip>
            <a:stretch>
              <a:fillRect t="-1321364" b="-1321364"/>
            </a:stretch>
          </a:blipFill>
          <a:ln>
            <a:noFill/>
          </a:ln>
        </p:spPr>
        <p:txBody>
          <a:bodyPr/>
          <a:lstStyle/>
          <a:p>
            <a:endParaRPr lang="en-GB"/>
          </a:p>
        </p:txBody>
      </p:sp>
      <p:sp>
        <p:nvSpPr>
          <p:cNvPr id="7" name="Google Shape;138;p5">
            <a:extLst>
              <a:ext uri="{FF2B5EF4-FFF2-40B4-BE49-F238E27FC236}">
                <a16:creationId xmlns:a16="http://schemas.microsoft.com/office/drawing/2014/main" id="{8DF419FE-E6BA-E774-AB09-90DEC924F543}"/>
              </a:ext>
            </a:extLst>
          </p:cNvPr>
          <p:cNvSpPr txBox="1"/>
          <p:nvPr/>
        </p:nvSpPr>
        <p:spPr>
          <a:xfrm>
            <a:off x="507753" y="292570"/>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 – WAAROM IS HET BELANGRIJK? </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85950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108"/>
        </a:solidFill>
        <a:effectLst/>
      </p:bgPr>
    </p:bg>
    <p:spTree>
      <p:nvGrpSpPr>
        <p:cNvPr id="1" name="Shape 145"/>
        <p:cNvGrpSpPr/>
        <p:nvPr/>
      </p:nvGrpSpPr>
      <p:grpSpPr>
        <a:xfrm>
          <a:off x="0" y="0"/>
          <a:ext cx="0" cy="0"/>
          <a:chOff x="0" y="0"/>
          <a:chExt cx="0" cy="0"/>
        </a:xfrm>
      </p:grpSpPr>
      <p:sp>
        <p:nvSpPr>
          <p:cNvPr id="146" name="Google Shape;146;p6"/>
          <p:cNvSpPr/>
          <p:nvPr/>
        </p:nvSpPr>
        <p:spPr>
          <a:xfrm>
            <a:off x="455209" y="487069"/>
            <a:ext cx="17377583" cy="93128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6"/>
          <p:cNvGrpSpPr/>
          <p:nvPr/>
        </p:nvGrpSpPr>
        <p:grpSpPr>
          <a:xfrm>
            <a:off x="978244" y="1529830"/>
            <a:ext cx="6949027" cy="7227340"/>
            <a:chOff x="-1" y="-1556800"/>
            <a:chExt cx="9265370" cy="9636454"/>
          </a:xfrm>
        </p:grpSpPr>
        <p:sp>
          <p:nvSpPr>
            <p:cNvPr id="148" name="Google Shape;148;p6"/>
            <p:cNvSpPr txBox="1"/>
            <p:nvPr/>
          </p:nvSpPr>
          <p:spPr>
            <a:xfrm>
              <a:off x="-1" y="-1556800"/>
              <a:ext cx="9210765" cy="1674304"/>
            </a:xfrm>
            <a:prstGeom prst="rect">
              <a:avLst/>
            </a:prstGeom>
            <a:noFill/>
            <a:ln>
              <a:noFill/>
            </a:ln>
          </p:spPr>
          <p:txBody>
            <a:bodyPr spcFirstLastPara="1" wrap="square" lIns="0" tIns="0" rIns="0" bIns="0" anchor="t" anchorCtr="0">
              <a:spAutoFit/>
            </a:bodyPr>
            <a:lstStyle/>
            <a:p>
              <a:pPr marL="0" marR="0" lvl="0" indent="0" algn="l" rtl="0">
                <a:lnSpc>
                  <a:spcPct val="120029"/>
                </a:lnSpc>
                <a:spcBef>
                  <a:spcPts val="0"/>
                </a:spcBef>
                <a:spcAft>
                  <a:spcPts val="0"/>
                </a:spcAft>
                <a:buNone/>
              </a:pPr>
              <a:r>
                <a:rPr lang="en-US" sz="3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WAT IS HET DOEL </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20029"/>
                </a:lnSpc>
                <a:spcBef>
                  <a:spcPts val="0"/>
                </a:spcBef>
                <a:spcAft>
                  <a:spcPts val="0"/>
                </a:spcAft>
                <a:buNone/>
              </a:pPr>
              <a:r>
                <a:rPr lang="en-US" sz="3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League Spartan"/>
                </a:rPr>
                <a:t>VAN HET  VERDRAG? </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49" name="Google Shape;149;p6"/>
            <p:cNvSpPr txBox="1"/>
            <p:nvPr/>
          </p:nvSpPr>
          <p:spPr>
            <a:xfrm>
              <a:off x="54604" y="496039"/>
              <a:ext cx="9210765" cy="7583615"/>
            </a:xfrm>
            <a:prstGeom prst="rect">
              <a:avLst/>
            </a:prstGeom>
            <a:noFill/>
            <a:ln>
              <a:noFill/>
            </a:ln>
          </p:spPr>
          <p:txBody>
            <a:bodyPr spcFirstLastPara="1" wrap="square" lIns="0" tIns="0" rIns="0" bIns="0" anchor="t" anchorCtr="0">
              <a:spAutoFit/>
            </a:bodyPr>
            <a:lstStyle/>
            <a:p>
              <a:pPr marL="342900" marR="0" lvl="0" indent="-342900" algn="l" rtl="0">
                <a:lnSpc>
                  <a:spcPct val="140031"/>
                </a:lnSpc>
                <a:spcBef>
                  <a:spcPts val="0"/>
                </a:spcBef>
                <a:spcAft>
                  <a:spcPts val="0"/>
                </a:spcAft>
                <a:buFont typeface="Arial" panose="020B0604020202020204" pitchFamily="34" charset="0"/>
                <a:buChar char="•"/>
              </a:pP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voorkomen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van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geweld</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endParaRPr sz="2400" dirty="0">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rtl="0">
                <a:lnSpc>
                  <a:spcPct val="140031"/>
                </a:lnSpc>
                <a:spcBef>
                  <a:spcPts val="0"/>
                </a:spcBef>
                <a:spcAft>
                  <a:spcPts val="0"/>
                </a:spcAft>
                <a:buFont typeface="Arial" panose="020B0604020202020204" pitchFamily="34" charset="0"/>
                <a:buChar char="•"/>
              </a:pP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bescherming</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van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potentiële</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slachtoffers</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endParaRPr sz="2400" dirty="0">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rtl="0">
                <a:lnSpc>
                  <a:spcPct val="140031"/>
                </a:lnSpc>
                <a:spcBef>
                  <a:spcPts val="0"/>
                </a:spcBef>
                <a:spcAft>
                  <a:spcPts val="0"/>
                </a:spcAft>
                <a:buFont typeface="Arial" panose="020B0604020202020204" pitchFamily="34" charset="0"/>
                <a:buChar char="•"/>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beëindigen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van de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straffeloosheid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van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daders</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a:t>
              </a:r>
              <a:endParaRPr sz="24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40031"/>
                </a:lnSpc>
                <a:spcBef>
                  <a:spcPts val="0"/>
                </a:spcBef>
                <a:spcAft>
                  <a:spcPts val="0"/>
                </a:spcAft>
                <a:buNone/>
              </a:pPr>
              <a:endParaRPr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140031"/>
                </a:lnSpc>
                <a:spcBef>
                  <a:spcPts val="0"/>
                </a:spcBef>
                <a:spcAft>
                  <a:spcPts val="0"/>
                </a:spcAft>
                <a:buNone/>
              </a:pP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Verplicht</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de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partijen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om :</a:t>
              </a:r>
              <a:endParaRPr sz="24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40031"/>
                </a:lnSpc>
                <a:spcBef>
                  <a:spcPts val="0"/>
                </a:spcBef>
                <a:spcAft>
                  <a:spcPts val="0"/>
                </a:spcAft>
                <a:buNone/>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wetten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endParaRPr sz="24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40031"/>
                </a:lnSpc>
                <a:spcBef>
                  <a:spcPts val="0"/>
                </a:spcBef>
                <a:spcAft>
                  <a:spcPts val="0"/>
                </a:spcAft>
                <a:buNone/>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beleid</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endParaRPr sz="24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40031"/>
                </a:lnSpc>
                <a:spcBef>
                  <a:spcPts val="0"/>
                </a:spcBef>
                <a:spcAft>
                  <a:spcPts val="0"/>
                </a:spcAft>
                <a:buNone/>
              </a:pP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ondersteunende</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diensten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endParaRPr sz="24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40031"/>
                </a:lnSpc>
                <a:spcBef>
                  <a:spcPts val="0"/>
                </a:spcBef>
                <a:spcAft>
                  <a:spcPts val="0"/>
                </a:spcAft>
                <a:buNone/>
              </a:pP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te</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ontwikkelen</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om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geweld</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uit</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de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wereld</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te</a:t>
              </a:r>
              <a:r>
                <a:rPr lang="en-US" sz="2400" b="0"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400" b="0" i="0" u="none" strike="noStrike" cap="none" dirty="0" err="1">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helpen</a:t>
              </a:r>
              <a:endParaRPr sz="24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52" name="Google Shape;152;p6"/>
          <p:cNvSpPr/>
          <p:nvPr/>
        </p:nvSpPr>
        <p:spPr>
          <a:xfrm>
            <a:off x="8067525" y="2157694"/>
            <a:ext cx="9625013" cy="5390007"/>
          </a:xfrm>
          <a:custGeom>
            <a:avLst/>
            <a:gdLst/>
            <a:ahLst/>
            <a:cxnLst/>
            <a:rect l="l" t="t" r="r" b="b"/>
            <a:pathLst>
              <a:path w="9625013" h="5390007" extrusionOk="0">
                <a:moveTo>
                  <a:pt x="0" y="0"/>
                </a:moveTo>
                <a:lnTo>
                  <a:pt x="9625013" y="0"/>
                </a:lnTo>
                <a:lnTo>
                  <a:pt x="9625013" y="5390007"/>
                </a:lnTo>
                <a:lnTo>
                  <a:pt x="0" y="5390007"/>
                </a:lnTo>
                <a:lnTo>
                  <a:pt x="0" y="0"/>
                </a:lnTo>
                <a:close/>
              </a:path>
            </a:pathLst>
          </a:custGeom>
          <a:blipFill rotWithShape="1">
            <a:blip r:embed="rId3">
              <a:alphaModFix/>
            </a:blip>
            <a:stretch>
              <a:fillRect/>
            </a:stretch>
          </a:blipFill>
          <a:ln>
            <a:noFill/>
          </a:ln>
        </p:spPr>
        <p:txBody>
          <a:bodyPr/>
          <a:lstStyle/>
          <a:p>
            <a:endParaRPr lang="en-GB"/>
          </a:p>
        </p:txBody>
      </p:sp>
      <p:sp>
        <p:nvSpPr>
          <p:cNvPr id="153" name="Google Shape;153;p6"/>
          <p:cNvSpPr txBox="1"/>
          <p:nvPr/>
        </p:nvSpPr>
        <p:spPr>
          <a:xfrm>
            <a:off x="8845663" y="7732394"/>
            <a:ext cx="8413637" cy="28067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700" b="0" i="1" u="none" strike="noStrike" cap="none">
                <a:solidFill>
                  <a:srgbClr val="000000"/>
                </a:solidFill>
                <a:latin typeface="Sansita"/>
                <a:ea typeface="Sansita"/>
                <a:cs typeface="Sansita"/>
                <a:sym typeface="Sansita"/>
              </a:rPr>
              <a:t>Protesten in Istanbul ivm terugtrekking Turkije juni 2021</a:t>
            </a:r>
            <a:endParaRPr/>
          </a:p>
        </p:txBody>
      </p:sp>
      <p:sp>
        <p:nvSpPr>
          <p:cNvPr id="2" name="Google Shape;131;p5">
            <a:extLst>
              <a:ext uri="{FF2B5EF4-FFF2-40B4-BE49-F238E27FC236}">
                <a16:creationId xmlns:a16="http://schemas.microsoft.com/office/drawing/2014/main" id="{55824BE6-2CC8-8F89-1265-2045F5B53B0E}"/>
              </a:ext>
            </a:extLst>
          </p:cNvPr>
          <p:cNvSpPr/>
          <p:nvPr/>
        </p:nvSpPr>
        <p:spPr>
          <a:xfrm>
            <a:off x="645777" y="1018990"/>
            <a:ext cx="1815752" cy="66201"/>
          </a:xfrm>
          <a:custGeom>
            <a:avLst/>
            <a:gdLst/>
            <a:ahLst/>
            <a:cxnLst/>
            <a:rect l="l" t="t" r="r" b="b"/>
            <a:pathLst>
              <a:path w="1815752" h="66201" extrusionOk="0">
                <a:moveTo>
                  <a:pt x="0" y="0"/>
                </a:moveTo>
                <a:lnTo>
                  <a:pt x="1815752" y="0"/>
                </a:lnTo>
                <a:lnTo>
                  <a:pt x="1815752" y="66201"/>
                </a:lnTo>
                <a:lnTo>
                  <a:pt x="0" y="66201"/>
                </a:lnTo>
                <a:lnTo>
                  <a:pt x="0" y="0"/>
                </a:lnTo>
                <a:close/>
              </a:path>
            </a:pathLst>
          </a:custGeom>
          <a:blipFill rotWithShape="1">
            <a:blip r:embed="rId4">
              <a:alphaModFix/>
            </a:blip>
            <a:stretch>
              <a:fillRect t="-1321364" b="-1321364"/>
            </a:stretch>
          </a:blipFill>
          <a:ln>
            <a:noFill/>
          </a:ln>
        </p:spPr>
        <p:txBody>
          <a:bodyPr/>
          <a:lstStyle/>
          <a:p>
            <a:endParaRPr lang="en-GB"/>
          </a:p>
        </p:txBody>
      </p:sp>
      <p:sp>
        <p:nvSpPr>
          <p:cNvPr id="3" name="Google Shape;138;p5">
            <a:extLst>
              <a:ext uri="{FF2B5EF4-FFF2-40B4-BE49-F238E27FC236}">
                <a16:creationId xmlns:a16="http://schemas.microsoft.com/office/drawing/2014/main" id="{581A681A-50C0-CD86-E2ED-AD7455F0EECE}"/>
              </a:ext>
            </a:extLst>
          </p:cNvPr>
          <p:cNvSpPr txBox="1"/>
          <p:nvPr/>
        </p:nvSpPr>
        <p:spPr>
          <a:xfrm>
            <a:off x="645777" y="706637"/>
            <a:ext cx="6509742" cy="3048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dirty="0">
                <a:solidFill>
                  <a:srgbClr val="035191"/>
                </a:solidFill>
                <a:latin typeface="Open Sans" panose="020B0606030504020204" pitchFamily="34" charset="0"/>
                <a:ea typeface="Open Sans" panose="020B0606030504020204" pitchFamily="34" charset="0"/>
                <a:cs typeface="Open Sans" panose="020B0606030504020204" pitchFamily="34" charset="0"/>
                <a:sym typeface="Arial"/>
              </a:rPr>
              <a:t>HET VERDRAG VAN ISTANBUL – WAT STAAT ER IN HET VERDRAG? </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4913</TotalTime>
  <Words>4865</Words>
  <Application>Microsoft Office PowerPoint</Application>
  <PresentationFormat>Custom</PresentationFormat>
  <Paragraphs>469</Paragraphs>
  <Slides>42</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FrutigerLTStd-Roman</vt:lpstr>
      <vt:lpstr>Gill Sans Ultra Bold</vt:lpstr>
      <vt:lpstr>FrutigerLTStd-BoldItalic</vt:lpstr>
      <vt:lpstr>Nunito Sans</vt:lpstr>
      <vt:lpstr>Arial</vt:lpstr>
      <vt:lpstr>League Spartan</vt:lpstr>
      <vt:lpstr>Calibri</vt:lpstr>
      <vt:lpstr>Sansita</vt:lpstr>
      <vt:lpstr>Nunito Sans SemiBold</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Wanda Peters</cp:lastModifiedBy>
  <cp:revision>4</cp:revision>
  <dcterms:created xsi:type="dcterms:W3CDTF">2006-08-16T00:00:00Z</dcterms:created>
  <dcterms:modified xsi:type="dcterms:W3CDTF">2026-03-13T13:22:44Z</dcterms:modified>
</cp:coreProperties>
</file>