
<file path=[Content_Types].xml><?xml version="1.0" encoding="utf-8"?>
<Types xmlns="http://schemas.openxmlformats.org/package/2006/content-types">
  <Default Extension="fntdata" ContentType="application/x-fontdata"/>
  <Default Extension="jpg" ContentType="image/jp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25.jpg" ContentType="image/jpeg"/>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7"/>
  </p:notesMasterIdLst>
  <p:sldIdLst>
    <p:sldId id="256" r:id="rId2"/>
    <p:sldId id="281" r:id="rId3"/>
    <p:sldId id="310" r:id="rId4"/>
    <p:sldId id="283" r:id="rId5"/>
    <p:sldId id="258" r:id="rId6"/>
    <p:sldId id="260" r:id="rId7"/>
    <p:sldId id="263" r:id="rId8"/>
    <p:sldId id="285" r:id="rId9"/>
    <p:sldId id="261" r:id="rId10"/>
    <p:sldId id="284" r:id="rId11"/>
    <p:sldId id="309" r:id="rId12"/>
    <p:sldId id="264" r:id="rId13"/>
    <p:sldId id="265" r:id="rId14"/>
    <p:sldId id="266" r:id="rId15"/>
    <p:sldId id="268" r:id="rId16"/>
    <p:sldId id="269" r:id="rId17"/>
    <p:sldId id="270" r:id="rId18"/>
    <p:sldId id="271" r:id="rId19"/>
    <p:sldId id="272" r:id="rId20"/>
    <p:sldId id="274" r:id="rId21"/>
    <p:sldId id="273" r:id="rId22"/>
    <p:sldId id="279" r:id="rId23"/>
    <p:sldId id="286" r:id="rId24"/>
    <p:sldId id="306" r:id="rId25"/>
    <p:sldId id="308" r:id="rId26"/>
    <p:sldId id="289" r:id="rId27"/>
    <p:sldId id="288" r:id="rId28"/>
    <p:sldId id="290" r:id="rId29"/>
    <p:sldId id="293" r:id="rId30"/>
    <p:sldId id="291" r:id="rId31"/>
    <p:sldId id="292" r:id="rId32"/>
    <p:sldId id="307" r:id="rId33"/>
    <p:sldId id="294" r:id="rId34"/>
    <p:sldId id="295" r:id="rId35"/>
    <p:sldId id="296" r:id="rId36"/>
    <p:sldId id="297" r:id="rId37"/>
    <p:sldId id="298" r:id="rId38"/>
    <p:sldId id="299" r:id="rId39"/>
    <p:sldId id="301" r:id="rId40"/>
    <p:sldId id="302" r:id="rId41"/>
    <p:sldId id="303" r:id="rId42"/>
    <p:sldId id="300" r:id="rId43"/>
    <p:sldId id="304" r:id="rId44"/>
    <p:sldId id="305" r:id="rId45"/>
    <p:sldId id="276" r:id="rId46"/>
  </p:sldIdLst>
  <p:sldSz cx="18288000" cy="10287000"/>
  <p:notesSz cx="6858000" cy="9144000"/>
  <p:embeddedFontLst>
    <p:embeddedFont>
      <p:font typeface="Gill Sans Ultra Bold" panose="020B0A02020104020203" pitchFamily="34" charset="0"/>
      <p:regular r:id="rId48"/>
    </p:embeddedFont>
    <p:embeddedFont>
      <p:font typeface="League Spartan" panose="020B0604020202020204" charset="0"/>
      <p:regular r:id="rId49"/>
      <p:bold r:id="rId50"/>
    </p:embeddedFont>
    <p:embeddedFont>
      <p:font typeface="Nunito Sans" pitchFamily="2" charset="0"/>
      <p:regular r:id="rId51"/>
      <p:bold r:id="rId52"/>
      <p:italic r:id="rId53"/>
      <p:boldItalic r:id="rId54"/>
    </p:embeddedFont>
    <p:embeddedFont>
      <p:font typeface="Nunito Sans SemiBold" pitchFamily="2" charset="0"/>
      <p:regular r:id="rId55"/>
      <p:bold r:id="rId56"/>
      <p:italic r:id="rId57"/>
      <p:boldItalic r:id="rId58"/>
    </p:embeddedFont>
    <p:embeddedFont>
      <p:font typeface="Open Sans" panose="020B0606030504020204" pitchFamily="34" charset="0"/>
      <p:regular r:id="rId59"/>
      <p:bold r:id="rId60"/>
      <p:italic r:id="rId61"/>
      <p:boldItalic r:id="rId62"/>
    </p:embeddedFont>
    <p:embeddedFont>
      <p:font typeface="Poppins" panose="00000500000000000000" pitchFamily="2" charset="0"/>
      <p:regular r:id="rId63"/>
      <p:bold r:id="rId64"/>
      <p:italic r:id="rId65"/>
      <p:boldItalic r:id="rId66"/>
    </p:embeddedFont>
    <p:embeddedFont>
      <p:font typeface="Sansita" panose="020B0604020202020204" charset="0"/>
      <p:regular r:id="rId67"/>
      <p:bold r:id="rId68"/>
      <p:italic r:id="rId69"/>
      <p:boldItalic r:id="rId70"/>
    </p:embeddedFont>
    <p:embeddedFont>
      <p:font typeface="Verdana" panose="020B0604030504040204" pitchFamily="34" charset="0"/>
      <p:regular r:id="rId71"/>
      <p:bold r:id="rId72"/>
      <p:italic r:id="rId73"/>
      <p:boldItalic r:id="rId7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2880">
          <p15:clr>
            <a:srgbClr val="000000"/>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75" roundtripDataSignature="AMtx7mg2+Tu6w99rHtt4pR7aMC3NvQdrA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4FDD25E-0711-4742-A743-A80A1C338A74}" v="4" dt="2026-10-14T19:52:54.80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124" autoAdjust="0"/>
  </p:normalViewPr>
  <p:slideViewPr>
    <p:cSldViewPr snapToGrid="0">
      <p:cViewPr varScale="1">
        <p:scale>
          <a:sx n="57" d="100"/>
          <a:sy n="57" d="100"/>
        </p:scale>
        <p:origin x="1554" y="90"/>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notesMaster" Target="notesMasters/notesMaster1.xml"/><Relationship Id="rId63" Type="http://schemas.openxmlformats.org/officeDocument/2006/relationships/font" Target="fonts/font16.fntdata"/><Relationship Id="rId68" Type="http://schemas.openxmlformats.org/officeDocument/2006/relationships/font" Target="fonts/font21.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font" Target="fonts/font6.fntdata"/><Relationship Id="rId58" Type="http://schemas.openxmlformats.org/officeDocument/2006/relationships/font" Target="fonts/font11.fntdata"/><Relationship Id="rId74" Type="http://schemas.openxmlformats.org/officeDocument/2006/relationships/font" Target="fonts/font27.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font" Target="fonts/font14.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69" Type="http://schemas.openxmlformats.org/officeDocument/2006/relationships/font" Target="fonts/font22.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font" Target="fonts/font4.fntdata"/><Relationship Id="rId72" Type="http://schemas.openxmlformats.org/officeDocument/2006/relationships/font" Target="fonts/font25.fntdata"/><Relationship Id="rId80"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2.fntdata"/><Relationship Id="rId67" Type="http://schemas.openxmlformats.org/officeDocument/2006/relationships/font" Target="fonts/font20.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7.fntdata"/><Relationship Id="rId62" Type="http://schemas.openxmlformats.org/officeDocument/2006/relationships/font" Target="fonts/font15.fntdata"/><Relationship Id="rId70" Type="http://schemas.openxmlformats.org/officeDocument/2006/relationships/font" Target="fonts/font23.fntdata"/><Relationship Id="rId75"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2.fntdata"/><Relationship Id="rId57" Type="http://schemas.openxmlformats.org/officeDocument/2006/relationships/font" Target="fonts/font10.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73" Type="http://schemas.openxmlformats.org/officeDocument/2006/relationships/font" Target="fonts/font26.fntdata"/><Relationship Id="rId78" Type="http://schemas.openxmlformats.org/officeDocument/2006/relationships/theme" Target="theme/theme1.xml"/><Relationship Id="rId8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font" Target="fonts/font3.fntdata"/><Relationship Id="rId55" Type="http://schemas.openxmlformats.org/officeDocument/2006/relationships/font" Target="fonts/font8.fntdata"/><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24.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font" Target="fonts/font19.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anda Peters" userId="2bf47bc43ea5db03" providerId="LiveId" clId="{C4FDD25E-0711-4742-A743-A80A1C338A74}"/>
    <pc:docChg chg="undo custSel addSld delSld modSld">
      <pc:chgData name="Wanda Peters" userId="2bf47bc43ea5db03" providerId="LiveId" clId="{C4FDD25E-0711-4742-A743-A80A1C338A74}" dt="2026-10-14T19:53:01.114" v="5" actId="47"/>
      <pc:docMkLst>
        <pc:docMk/>
      </pc:docMkLst>
      <pc:sldChg chg="addSp delSp modSp del mod addAnim delAnim">
        <pc:chgData name="Wanda Peters" userId="2bf47bc43ea5db03" providerId="LiveId" clId="{C4FDD25E-0711-4742-A743-A80A1C338A74}" dt="2026-10-14T19:53:01.114" v="5" actId="47"/>
        <pc:sldMkLst>
          <pc:docMk/>
          <pc:sldMk cId="3285991239" sldId="282"/>
        </pc:sldMkLst>
        <pc:spChg chg="add mod">
          <ac:chgData name="Wanda Peters" userId="2bf47bc43ea5db03" providerId="LiveId" clId="{C4FDD25E-0711-4742-A743-A80A1C338A74}" dt="2026-10-14T19:52:22.276" v="2"/>
          <ac:spMkLst>
            <pc:docMk/>
            <pc:sldMk cId="3285991239" sldId="282"/>
            <ac:spMk id="3" creationId="{FEB552CA-D76D-CAC7-21C9-9E72504B8AE0}"/>
          </ac:spMkLst>
        </pc:spChg>
        <pc:spChg chg="add mod">
          <ac:chgData name="Wanda Peters" userId="2bf47bc43ea5db03" providerId="LiveId" clId="{C4FDD25E-0711-4742-A743-A80A1C338A74}" dt="2026-10-14T19:52:22.276" v="2"/>
          <ac:spMkLst>
            <pc:docMk/>
            <pc:sldMk cId="3285991239" sldId="282"/>
            <ac:spMk id="4" creationId="{674D11F6-BBAA-D977-589A-2248D9A727C7}"/>
          </ac:spMkLst>
        </pc:spChg>
        <pc:spChg chg="add mod">
          <ac:chgData name="Wanda Peters" userId="2bf47bc43ea5db03" providerId="LiveId" clId="{C4FDD25E-0711-4742-A743-A80A1C338A74}" dt="2026-10-14T19:52:22.276" v="2"/>
          <ac:spMkLst>
            <pc:docMk/>
            <pc:sldMk cId="3285991239" sldId="282"/>
            <ac:spMk id="5" creationId="{778CF70E-EE68-A0BA-C87F-618CDEADD74C}"/>
          </ac:spMkLst>
        </pc:spChg>
        <pc:spChg chg="add mod">
          <ac:chgData name="Wanda Peters" userId="2bf47bc43ea5db03" providerId="LiveId" clId="{C4FDD25E-0711-4742-A743-A80A1C338A74}" dt="2026-10-14T19:52:22.276" v="2"/>
          <ac:spMkLst>
            <pc:docMk/>
            <pc:sldMk cId="3285991239" sldId="282"/>
            <ac:spMk id="6" creationId="{A3D2B04B-31DC-4E2D-D47B-B82963E84D45}"/>
          </ac:spMkLst>
        </pc:spChg>
        <pc:picChg chg="add del">
          <ac:chgData name="Wanda Peters" userId="2bf47bc43ea5db03" providerId="LiveId" clId="{C4FDD25E-0711-4742-A743-A80A1C338A74}" dt="2026-10-14T19:51:41.790" v="1" actId="478"/>
          <ac:picMkLst>
            <pc:docMk/>
            <pc:sldMk cId="3285991239" sldId="282"/>
            <ac:picMk id="2" creationId="{34EC2104-7D45-5F0B-DFC4-9263C1A358AE}"/>
          </ac:picMkLst>
        </pc:picChg>
        <pc:picChg chg="add mod">
          <ac:chgData name="Wanda Peters" userId="2bf47bc43ea5db03" providerId="LiveId" clId="{C4FDD25E-0711-4742-A743-A80A1C338A74}" dt="2026-10-14T19:52:22.276" v="2"/>
          <ac:picMkLst>
            <pc:docMk/>
            <pc:sldMk cId="3285991239" sldId="282"/>
            <ac:picMk id="7" creationId="{A7E61602-9BF6-D142-FCD4-064D7B6EEE8B}"/>
          </ac:picMkLst>
        </pc:picChg>
      </pc:sldChg>
      <pc:sldChg chg="addSp modSp new">
        <pc:chgData name="Wanda Peters" userId="2bf47bc43ea5db03" providerId="LiveId" clId="{C4FDD25E-0711-4742-A743-A80A1C338A74}" dt="2026-10-14T19:52:54.802" v="4"/>
        <pc:sldMkLst>
          <pc:docMk/>
          <pc:sldMk cId="3136539036" sldId="310"/>
        </pc:sldMkLst>
        <pc:spChg chg="add mod">
          <ac:chgData name="Wanda Peters" userId="2bf47bc43ea5db03" providerId="LiveId" clId="{C4FDD25E-0711-4742-A743-A80A1C338A74}" dt="2026-10-14T19:52:54.802" v="4"/>
          <ac:spMkLst>
            <pc:docMk/>
            <pc:sldMk cId="3136539036" sldId="310"/>
            <ac:spMk id="4" creationId="{7ECC71A9-E975-9B58-4A8A-5A74327F8E45}"/>
          </ac:spMkLst>
        </pc:spChg>
        <pc:spChg chg="add mod">
          <ac:chgData name="Wanda Peters" userId="2bf47bc43ea5db03" providerId="LiveId" clId="{C4FDD25E-0711-4742-A743-A80A1C338A74}" dt="2026-10-14T19:52:54.802" v="4"/>
          <ac:spMkLst>
            <pc:docMk/>
            <pc:sldMk cId="3136539036" sldId="310"/>
            <ac:spMk id="5" creationId="{9B1EDC6C-8DE3-C883-47A9-6DDAA841B2FB}"/>
          </ac:spMkLst>
        </pc:spChg>
        <pc:spChg chg="add mod">
          <ac:chgData name="Wanda Peters" userId="2bf47bc43ea5db03" providerId="LiveId" clId="{C4FDD25E-0711-4742-A743-A80A1C338A74}" dt="2026-10-14T19:52:54.802" v="4"/>
          <ac:spMkLst>
            <pc:docMk/>
            <pc:sldMk cId="3136539036" sldId="310"/>
            <ac:spMk id="6" creationId="{4114B73A-B49E-37FB-EB09-184957B4FF8F}"/>
          </ac:spMkLst>
        </pc:spChg>
        <pc:spChg chg="add mod">
          <ac:chgData name="Wanda Peters" userId="2bf47bc43ea5db03" providerId="LiveId" clId="{C4FDD25E-0711-4742-A743-A80A1C338A74}" dt="2026-10-14T19:52:54.802" v="4"/>
          <ac:spMkLst>
            <pc:docMk/>
            <pc:sldMk cId="3136539036" sldId="310"/>
            <ac:spMk id="7" creationId="{931ACB96-2863-D7B9-3CE1-086316C27162}"/>
          </ac:spMkLst>
        </pc:spChg>
        <pc:picChg chg="add mod">
          <ac:chgData name="Wanda Peters" userId="2bf47bc43ea5db03" providerId="LiveId" clId="{C4FDD25E-0711-4742-A743-A80A1C338A74}" dt="2026-10-14T19:52:54.802" v="4"/>
          <ac:picMkLst>
            <pc:docMk/>
            <pc:sldMk cId="3136539036" sldId="310"/>
            <ac:picMk id="8" creationId="{8410F2CF-1D81-2E0F-DC86-AC6AEE885904}"/>
          </ac:picMkLst>
        </pc:picChg>
      </pc:sldChg>
    </pc:docChg>
  </pc:docChgLst>
  <pc:docChgLst>
    <pc:chgData name="Wanda Peters" userId="2bf47bc43ea5db03" providerId="LiveId" clId="{C5EAACB6-B7CA-4B58-97DC-7EC01B177BAA}"/>
    <pc:docChg chg="undo custSel addSld modSld">
      <pc:chgData name="Wanda Peters" userId="2bf47bc43ea5db03" providerId="LiveId" clId="{C5EAACB6-B7CA-4B58-97DC-7EC01B177BAA}" dt="2026-10-11T21:35:34.118" v="633" actId="20577"/>
      <pc:docMkLst>
        <pc:docMk/>
      </pc:docMkLst>
      <pc:sldChg chg="modSp mod">
        <pc:chgData name="Wanda Peters" userId="2bf47bc43ea5db03" providerId="LiveId" clId="{C5EAACB6-B7CA-4B58-97DC-7EC01B177BAA}" dt="2026-10-11T19:43:39.384" v="51" actId="20577"/>
        <pc:sldMkLst>
          <pc:docMk/>
          <pc:sldMk cId="0" sldId="258"/>
        </pc:sldMkLst>
        <pc:spChg chg="mod">
          <ac:chgData name="Wanda Peters" userId="2bf47bc43ea5db03" providerId="LiveId" clId="{C5EAACB6-B7CA-4B58-97DC-7EC01B177BAA}" dt="2026-10-11T19:43:39.384" v="51" actId="20577"/>
          <ac:spMkLst>
            <pc:docMk/>
            <pc:sldMk cId="0" sldId="258"/>
            <ac:spMk id="115" creationId="{00000000-0000-0000-0000-000000000000}"/>
          </ac:spMkLst>
        </pc:spChg>
      </pc:sldChg>
      <pc:sldChg chg="modSp mod modNotesTx">
        <pc:chgData name="Wanda Peters" userId="2bf47bc43ea5db03" providerId="LiveId" clId="{C5EAACB6-B7CA-4B58-97DC-7EC01B177BAA}" dt="2026-10-11T21:33:26.312" v="616"/>
        <pc:sldMkLst>
          <pc:docMk/>
          <pc:sldMk cId="0" sldId="272"/>
        </pc:sldMkLst>
        <pc:spChg chg="mod">
          <ac:chgData name="Wanda Peters" userId="2bf47bc43ea5db03" providerId="LiveId" clId="{C5EAACB6-B7CA-4B58-97DC-7EC01B177BAA}" dt="2026-10-11T21:17:29.479" v="479" actId="20577"/>
          <ac:spMkLst>
            <pc:docMk/>
            <pc:sldMk cId="0" sldId="272"/>
            <ac:spMk id="367" creationId="{00000000-0000-0000-0000-000000000000}"/>
          </ac:spMkLst>
        </pc:spChg>
      </pc:sldChg>
      <pc:sldChg chg="modSp mod">
        <pc:chgData name="Wanda Peters" userId="2bf47bc43ea5db03" providerId="LiveId" clId="{C5EAACB6-B7CA-4B58-97DC-7EC01B177BAA}" dt="2026-10-11T19:40:27.473" v="4" actId="20577"/>
        <pc:sldMkLst>
          <pc:docMk/>
          <pc:sldMk cId="0" sldId="273"/>
        </pc:sldMkLst>
        <pc:spChg chg="mod">
          <ac:chgData name="Wanda Peters" userId="2bf47bc43ea5db03" providerId="LiveId" clId="{C5EAACB6-B7CA-4B58-97DC-7EC01B177BAA}" dt="2026-10-11T19:40:27.473" v="4" actId="20577"/>
          <ac:spMkLst>
            <pc:docMk/>
            <pc:sldMk cId="0" sldId="273"/>
            <ac:spMk id="377" creationId="{00000000-0000-0000-0000-000000000000}"/>
          </ac:spMkLst>
        </pc:spChg>
      </pc:sldChg>
      <pc:sldChg chg="modSp mod">
        <pc:chgData name="Wanda Peters" userId="2bf47bc43ea5db03" providerId="LiveId" clId="{C5EAACB6-B7CA-4B58-97DC-7EC01B177BAA}" dt="2026-10-11T19:42:41.678" v="16" actId="20577"/>
        <pc:sldMkLst>
          <pc:docMk/>
          <pc:sldMk cId="3941928123" sldId="279"/>
        </pc:sldMkLst>
        <pc:spChg chg="mod">
          <ac:chgData name="Wanda Peters" userId="2bf47bc43ea5db03" providerId="LiveId" clId="{C5EAACB6-B7CA-4B58-97DC-7EC01B177BAA}" dt="2026-10-11T19:42:41.678" v="16" actId="20577"/>
          <ac:spMkLst>
            <pc:docMk/>
            <pc:sldMk cId="3941928123" sldId="279"/>
            <ac:spMk id="4" creationId="{D476D9AE-39D9-F5D3-06CF-A198B2BA310E}"/>
          </ac:spMkLst>
        </pc:spChg>
      </pc:sldChg>
      <pc:sldChg chg="modSp mod modNotesTx">
        <pc:chgData name="Wanda Peters" userId="2bf47bc43ea5db03" providerId="LiveId" clId="{C5EAACB6-B7CA-4B58-97DC-7EC01B177BAA}" dt="2026-10-11T21:24:05.543" v="547" actId="6549"/>
        <pc:sldMkLst>
          <pc:docMk/>
          <pc:sldMk cId="1422210252" sldId="284"/>
        </pc:sldMkLst>
        <pc:spChg chg="mod">
          <ac:chgData name="Wanda Peters" userId="2bf47bc43ea5db03" providerId="LiveId" clId="{C5EAACB6-B7CA-4B58-97DC-7EC01B177BAA}" dt="2026-10-11T19:50:05.453" v="134" actId="20577"/>
          <ac:spMkLst>
            <pc:docMk/>
            <pc:sldMk cId="1422210252" sldId="284"/>
            <ac:spMk id="6" creationId="{70E295AF-2CC2-9BF0-F475-E0F37DEF90EE}"/>
          </ac:spMkLst>
        </pc:spChg>
      </pc:sldChg>
      <pc:sldChg chg="modNotesTx">
        <pc:chgData name="Wanda Peters" userId="2bf47bc43ea5db03" providerId="LiveId" clId="{C5EAACB6-B7CA-4B58-97DC-7EC01B177BAA}" dt="2026-10-11T21:35:34.118" v="633" actId="20577"/>
        <pc:sldMkLst>
          <pc:docMk/>
          <pc:sldMk cId="4233035267" sldId="286"/>
        </pc:sldMkLst>
      </pc:sldChg>
      <pc:sldChg chg="addSp delSp modSp add mod modNotesTx">
        <pc:chgData name="Wanda Peters" userId="2bf47bc43ea5db03" providerId="LiveId" clId="{C5EAACB6-B7CA-4B58-97DC-7EC01B177BAA}" dt="2026-10-11T21:01:55.071" v="384" actId="255"/>
        <pc:sldMkLst>
          <pc:docMk/>
          <pc:sldMk cId="2044056750" sldId="309"/>
        </pc:sldMkLst>
        <pc:spChg chg="mod">
          <ac:chgData name="Wanda Peters" userId="2bf47bc43ea5db03" providerId="LiveId" clId="{C5EAACB6-B7CA-4B58-97DC-7EC01B177BAA}" dt="2026-10-11T21:01:30.307" v="383" actId="255"/>
          <ac:spMkLst>
            <pc:docMk/>
            <pc:sldMk cId="2044056750" sldId="309"/>
            <ac:spMk id="6" creationId="{D4867AAA-156F-D3F6-EC0E-5DD206269877}"/>
          </ac:spMkLst>
        </pc:spChg>
        <pc:picChg chg="add mod ord modCrop">
          <ac:chgData name="Wanda Peters" userId="2bf47bc43ea5db03" providerId="LiveId" clId="{C5EAACB6-B7CA-4B58-97DC-7EC01B177BAA}" dt="2026-10-11T20:58:55.369" v="349" actId="14100"/>
          <ac:picMkLst>
            <pc:docMk/>
            <pc:sldMk cId="2044056750" sldId="309"/>
            <ac:picMk id="3" creationId="{EA61DB62-3465-A886-75A1-816E935DAC7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2857500" y="512763"/>
            <a:ext cx="3429000"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536AD5D-6335-A5C5-62AA-91017A647F74}"/>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B51A3A6D-064B-381C-80B8-E63552D400CA}"/>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0CCD3336-B2CF-6188-C6B7-53926BBE30D7}"/>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259825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50D0D0DE-EBB8-916E-929F-CBE26E441872}"/>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DE880C2-499C-1F4A-4605-DBB7C8926C0F}"/>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dirty="0"/>
              <a:t>Het Verdrag van Istanbul werd in Istanbul getekend maar heet voluit: Het verdrag van de Raad van Europa inzake het voorkomen en bestrijden van geweld tegen vrouwen en huiselijk geweld. Een hele mond vol. </a:t>
            </a:r>
            <a:br>
              <a:rPr lang="nl-NL" dirty="0"/>
            </a:br>
            <a:r>
              <a:rPr lang="nl-NL" dirty="0"/>
              <a:t>Als ik verder "verdrag" zeg, heb ik het dus daarover. Huiselijk geweld noem ik zelf liever geweld achter de voordeur. </a:t>
            </a:r>
            <a:br>
              <a:rPr lang="nl-NL" dirty="0"/>
            </a:br>
            <a:endParaRPr dirty="0"/>
          </a:p>
        </p:txBody>
      </p:sp>
      <p:sp>
        <p:nvSpPr>
          <p:cNvPr id="86" name="Google Shape;86;p1:notes">
            <a:extLst>
              <a:ext uri="{FF2B5EF4-FFF2-40B4-BE49-F238E27FC236}">
                <a16:creationId xmlns:a16="http://schemas.microsoft.com/office/drawing/2014/main" id="{D90C484E-F756-F5D3-4E59-52AD5BE8B1E6}"/>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347624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3: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 name="Google Shape;109;p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p5: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dirty="0"/>
              <a:t>Het is het meest uitgebreide internationale kader om geweld tegen vrouwen te bestrijden. Nederland heeft het verdrag geratificeerd, en vanaf 1 maart 2016 is het een wettelijke verplichting geworden voor Nederland om zich in te spannen om te voldoen aan de richtlijnen van het verdrag. </a:t>
            </a:r>
          </a:p>
          <a:p>
            <a:endParaRPr lang="en-GB" dirty="0"/>
          </a:p>
          <a:p>
            <a:r>
              <a:rPr lang="en-GB" dirty="0" err="1"/>
              <a:t>Blauw</a:t>
            </a:r>
            <a:r>
              <a:rPr lang="en-GB" dirty="0"/>
              <a:t> </a:t>
            </a:r>
            <a:r>
              <a:rPr lang="en-GB" dirty="0" err="1"/>
              <a:t>Bulgarije</a:t>
            </a:r>
            <a:r>
              <a:rPr lang="en-GB" dirty="0"/>
              <a:t>, </a:t>
            </a:r>
            <a:r>
              <a:rPr lang="en-GB" dirty="0" err="1"/>
              <a:t>Hongarije</a:t>
            </a:r>
            <a:r>
              <a:rPr lang="en-GB" dirty="0"/>
              <a:t>, </a:t>
            </a:r>
            <a:r>
              <a:rPr lang="en-GB" dirty="0" err="1"/>
              <a:t>Slowakije</a:t>
            </a:r>
            <a:r>
              <a:rPr lang="en-GB" dirty="0"/>
              <a:t>, </a:t>
            </a:r>
            <a:r>
              <a:rPr lang="en-GB" dirty="0" err="1"/>
              <a:t>Tsjechië</a:t>
            </a:r>
            <a:r>
              <a:rPr lang="en-GB" dirty="0"/>
              <a:t>, </a:t>
            </a:r>
            <a:r>
              <a:rPr lang="en-GB" dirty="0" err="1"/>
              <a:t>Litouwen</a:t>
            </a:r>
            <a:br>
              <a:rPr lang="en-GB" dirty="0"/>
            </a:br>
            <a:r>
              <a:rPr lang="en-GB" dirty="0" err="1"/>
              <a:t>Letland</a:t>
            </a:r>
            <a:r>
              <a:rPr lang="en-GB" dirty="0"/>
              <a:t>: </a:t>
            </a:r>
            <a:r>
              <a:rPr lang="en-GB" dirty="0" err="1"/>
              <a:t>goede</a:t>
            </a:r>
            <a:r>
              <a:rPr lang="en-GB" dirty="0"/>
              <a:t> – </a:t>
            </a:r>
            <a:r>
              <a:rPr lang="en-GB" dirty="0" err="1"/>
              <a:t>heeft</a:t>
            </a:r>
            <a:r>
              <a:rPr lang="en-GB" dirty="0"/>
              <a:t> </a:t>
            </a:r>
            <a:r>
              <a:rPr lang="en-GB" dirty="0" err="1"/>
              <a:t>geratificeerd</a:t>
            </a:r>
            <a:r>
              <a:rPr lang="en-GB" dirty="0"/>
              <a:t> maar </a:t>
            </a:r>
            <a:r>
              <a:rPr lang="en-GB" dirty="0" err="1"/>
              <a:t>morie</a:t>
            </a:r>
            <a:r>
              <a:rPr lang="en-GB" dirty="0"/>
              <a:t> om </a:t>
            </a:r>
            <a:r>
              <a:rPr lang="en-GB" dirty="0" err="1"/>
              <a:t>zich</a:t>
            </a:r>
            <a:r>
              <a:rPr lang="en-GB" dirty="0"/>
              <a:t> </a:t>
            </a:r>
            <a:r>
              <a:rPr lang="en-GB" dirty="0" err="1"/>
              <a:t>terug</a:t>
            </a:r>
            <a:r>
              <a:rPr lang="en-GB" dirty="0"/>
              <a:t> </a:t>
            </a:r>
            <a:r>
              <a:rPr lang="en-GB" dirty="0" err="1"/>
              <a:t>te</a:t>
            </a:r>
            <a:r>
              <a:rPr lang="en-GB" dirty="0"/>
              <a:t> </a:t>
            </a:r>
            <a:r>
              <a:rPr lang="en-GB" dirty="0" err="1"/>
              <a:t>trekken</a:t>
            </a:r>
            <a:r>
              <a:rPr lang="en-GB" dirty="0"/>
              <a:t>!</a:t>
            </a:r>
            <a:br>
              <a:rPr lang="en-GB" dirty="0"/>
            </a:br>
            <a:r>
              <a:rPr lang="en-GB" dirty="0"/>
              <a:t>46 </a:t>
            </a:r>
            <a:r>
              <a:rPr lang="en-GB" dirty="0" err="1"/>
              <a:t>staten</a:t>
            </a:r>
            <a:r>
              <a:rPr lang="en-GB" dirty="0"/>
              <a:t>: 1. </a:t>
            </a:r>
            <a:r>
              <a:rPr lang="en-GB" dirty="0" err="1"/>
              <a:t>Albanië</a:t>
            </a:r>
            <a:r>
              <a:rPr lang="en-GB" dirty="0"/>
              <a:t> 2. Andorra 3. </a:t>
            </a:r>
            <a:r>
              <a:rPr lang="en-GB" dirty="0" err="1"/>
              <a:t>Armenië</a:t>
            </a:r>
            <a:r>
              <a:rPr lang="en-GB" dirty="0"/>
              <a:t> 4. </a:t>
            </a:r>
            <a:r>
              <a:rPr lang="en-GB" dirty="0" err="1"/>
              <a:t>Azerbeidzjan</a:t>
            </a:r>
            <a:r>
              <a:rPr lang="en-GB" dirty="0"/>
              <a:t> 5. </a:t>
            </a:r>
            <a:r>
              <a:rPr lang="en-GB" dirty="0" err="1"/>
              <a:t>België</a:t>
            </a:r>
            <a:r>
              <a:rPr lang="en-GB" dirty="0"/>
              <a:t> 6. </a:t>
            </a:r>
            <a:r>
              <a:rPr lang="en-GB" dirty="0" err="1"/>
              <a:t>Bosnië</a:t>
            </a:r>
            <a:r>
              <a:rPr lang="en-GB" dirty="0"/>
              <a:t> </a:t>
            </a:r>
            <a:r>
              <a:rPr lang="en-GB" dirty="0" err="1"/>
              <a:t>en</a:t>
            </a:r>
            <a:r>
              <a:rPr lang="en-GB" dirty="0"/>
              <a:t> Herzegovina 7. </a:t>
            </a:r>
            <a:r>
              <a:rPr lang="en-GB" dirty="0" err="1"/>
              <a:t>Bulgarije</a:t>
            </a:r>
            <a:r>
              <a:rPr lang="en-GB" dirty="0"/>
              <a:t> 8. Cyprus 9. </a:t>
            </a:r>
            <a:r>
              <a:rPr lang="en-GB" dirty="0" err="1"/>
              <a:t>Denemarken</a:t>
            </a:r>
            <a:r>
              <a:rPr lang="en-GB" dirty="0"/>
              <a:t> 10. </a:t>
            </a:r>
            <a:r>
              <a:rPr lang="en-GB" dirty="0" err="1"/>
              <a:t>Duitsland</a:t>
            </a:r>
            <a:r>
              <a:rPr lang="en-GB" dirty="0"/>
              <a:t> 11. </a:t>
            </a:r>
            <a:r>
              <a:rPr lang="en-GB" dirty="0" err="1"/>
              <a:t>Estland</a:t>
            </a:r>
            <a:r>
              <a:rPr lang="en-GB" dirty="0"/>
              <a:t> 12. Finland 13. </a:t>
            </a:r>
            <a:r>
              <a:rPr lang="en-GB" dirty="0" err="1"/>
              <a:t>Frankrijk</a:t>
            </a:r>
            <a:r>
              <a:rPr lang="en-GB" dirty="0"/>
              <a:t> 14. </a:t>
            </a:r>
            <a:r>
              <a:rPr lang="en-GB" dirty="0" err="1"/>
              <a:t>Georgië</a:t>
            </a:r>
            <a:r>
              <a:rPr lang="en-GB" dirty="0"/>
              <a:t> 15. Griekenland 16. </a:t>
            </a:r>
            <a:r>
              <a:rPr lang="en-GB" dirty="0" err="1"/>
              <a:t>Hongarije</a:t>
            </a:r>
            <a:r>
              <a:rPr lang="en-GB" dirty="0"/>
              <a:t> 17. </a:t>
            </a:r>
            <a:r>
              <a:rPr lang="en-GB" dirty="0" err="1"/>
              <a:t>Ierland</a:t>
            </a:r>
            <a:r>
              <a:rPr lang="en-GB" dirty="0"/>
              <a:t> 18. </a:t>
            </a:r>
            <a:r>
              <a:rPr lang="en-GB" dirty="0" err="1"/>
              <a:t>IJsland</a:t>
            </a:r>
            <a:r>
              <a:rPr lang="en-GB" dirty="0"/>
              <a:t> 19. </a:t>
            </a:r>
            <a:r>
              <a:rPr lang="en-GB" dirty="0" err="1"/>
              <a:t>Italië</a:t>
            </a:r>
            <a:r>
              <a:rPr lang="en-GB" dirty="0"/>
              <a:t> 20. </a:t>
            </a:r>
            <a:r>
              <a:rPr lang="en-GB" dirty="0" err="1"/>
              <a:t>Kroatië</a:t>
            </a:r>
            <a:r>
              <a:rPr lang="en-GB" dirty="0"/>
              <a:t> 21. </a:t>
            </a:r>
            <a:r>
              <a:rPr lang="en-GB" dirty="0" err="1"/>
              <a:t>Letland</a:t>
            </a:r>
            <a:r>
              <a:rPr lang="en-GB" dirty="0"/>
              <a:t> 22. Liechtenstein 23. </a:t>
            </a:r>
            <a:r>
              <a:rPr lang="en-GB" dirty="0" err="1"/>
              <a:t>Litouwen</a:t>
            </a:r>
            <a:r>
              <a:rPr lang="en-GB" dirty="0"/>
              <a:t> 24. Luxemburg 25. Malta 26. </a:t>
            </a:r>
            <a:r>
              <a:rPr lang="en-GB" dirty="0" err="1"/>
              <a:t>Moldavië</a:t>
            </a:r>
            <a:r>
              <a:rPr lang="en-GB" dirty="0"/>
              <a:t> 27. Monaco 28. Montenegro 29. Nederland 30. Noord-</a:t>
            </a:r>
            <a:r>
              <a:rPr lang="en-GB" dirty="0" err="1"/>
              <a:t>Macedonië</a:t>
            </a:r>
            <a:r>
              <a:rPr lang="en-GB" dirty="0"/>
              <a:t> 31. </a:t>
            </a:r>
            <a:r>
              <a:rPr lang="en-GB" dirty="0" err="1"/>
              <a:t>Noorwegen</a:t>
            </a:r>
            <a:r>
              <a:rPr lang="en-GB" dirty="0"/>
              <a:t> 32. </a:t>
            </a:r>
            <a:r>
              <a:rPr lang="en-GB" dirty="0" err="1"/>
              <a:t>Oekraïne</a:t>
            </a:r>
            <a:r>
              <a:rPr lang="en-GB" dirty="0"/>
              <a:t> 33. </a:t>
            </a:r>
            <a:r>
              <a:rPr lang="en-GB" dirty="0" err="1"/>
              <a:t>Oostenrijk</a:t>
            </a:r>
            <a:r>
              <a:rPr lang="en-GB" dirty="0"/>
              <a:t> 34. Polen 35. Portugal 36. </a:t>
            </a:r>
            <a:r>
              <a:rPr lang="en-GB" dirty="0" err="1"/>
              <a:t>Roemenië</a:t>
            </a:r>
            <a:r>
              <a:rPr lang="en-GB" dirty="0"/>
              <a:t> 37. San Marino 38. </a:t>
            </a:r>
            <a:r>
              <a:rPr lang="en-GB" dirty="0" err="1"/>
              <a:t>Servië</a:t>
            </a:r>
            <a:r>
              <a:rPr lang="en-GB" dirty="0"/>
              <a:t> 39. </a:t>
            </a:r>
            <a:r>
              <a:rPr lang="en-GB" dirty="0" err="1"/>
              <a:t>Slovenië</a:t>
            </a:r>
            <a:r>
              <a:rPr lang="en-GB" dirty="0"/>
              <a:t> 40. </a:t>
            </a:r>
            <a:r>
              <a:rPr lang="en-GB" dirty="0" err="1"/>
              <a:t>Slowakije</a:t>
            </a:r>
            <a:r>
              <a:rPr lang="en-GB" dirty="0"/>
              <a:t> 41. </a:t>
            </a:r>
            <a:r>
              <a:rPr lang="en-GB" dirty="0" err="1"/>
              <a:t>Spanje</a:t>
            </a:r>
            <a:r>
              <a:rPr lang="en-GB" dirty="0"/>
              <a:t> 42. </a:t>
            </a:r>
            <a:r>
              <a:rPr lang="en-GB" dirty="0" err="1"/>
              <a:t>Tsjechië</a:t>
            </a:r>
            <a:r>
              <a:rPr lang="en-GB" dirty="0"/>
              <a:t> 43. </a:t>
            </a:r>
            <a:r>
              <a:rPr lang="en-GB" dirty="0" err="1"/>
              <a:t>Turkije</a:t>
            </a:r>
            <a:r>
              <a:rPr lang="en-GB" dirty="0"/>
              <a:t> 44. </a:t>
            </a:r>
            <a:r>
              <a:rPr lang="en-GB" dirty="0" err="1"/>
              <a:t>Verenigd</a:t>
            </a:r>
            <a:r>
              <a:rPr lang="en-GB" dirty="0"/>
              <a:t> </a:t>
            </a:r>
            <a:r>
              <a:rPr lang="en-GB" dirty="0" err="1"/>
              <a:t>Koninkrijk</a:t>
            </a:r>
            <a:r>
              <a:rPr lang="en-GB" dirty="0"/>
              <a:t> 45. </a:t>
            </a:r>
            <a:r>
              <a:rPr lang="en-GB" dirty="0" err="1"/>
              <a:t>Zweden</a:t>
            </a:r>
            <a:r>
              <a:rPr lang="en-GB" dirty="0"/>
              <a:t> 46. </a:t>
            </a:r>
            <a:r>
              <a:rPr lang="en-GB" dirty="0" err="1"/>
              <a:t>Zwitserland</a:t>
            </a:r>
            <a:endParaRPr lang="en-GB" dirty="0"/>
          </a:p>
          <a:p>
            <a:r>
              <a:rPr lang="nl-NL" b="0" dirty="0"/>
              <a:t>Rusland is geen lid meer sinds 2022 (sanctie).</a:t>
            </a:r>
          </a:p>
          <a:p>
            <a:r>
              <a:rPr lang="nl-NL" b="0" dirty="0"/>
              <a:t>De Europese Unie is geen lidstaat, maar wel waarnemer en partij bij sommige verdragen.</a:t>
            </a:r>
          </a:p>
          <a:p>
            <a:pPr marL="0" lvl="0" indent="0" algn="l" rtl="0">
              <a:spcBef>
                <a:spcPts val="0"/>
              </a:spcBef>
              <a:spcAft>
                <a:spcPts val="0"/>
              </a:spcAft>
              <a:buNone/>
            </a:pPr>
            <a:endParaRPr dirty="0"/>
          </a:p>
        </p:txBody>
      </p:sp>
      <p:sp>
        <p:nvSpPr>
          <p:cNvPr id="129" name="Google Shape;129;p5: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8: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https://www.coe.int/en/web/istanbul-convention/Netherlands</a:t>
            </a:r>
          </a:p>
          <a:p>
            <a:pPr>
              <a:buFont typeface="Arial" panose="020B0604020202020204" pitchFamily="34" charset="0"/>
              <a:buChar char="•"/>
            </a:pPr>
            <a:r>
              <a:rPr lang="en-GB" b="0" dirty="0" err="1"/>
              <a:t>Ondertekening</a:t>
            </a:r>
            <a:r>
              <a:rPr lang="en-GB" b="0" dirty="0"/>
              <a:t> (signature): 14 </a:t>
            </a:r>
            <a:r>
              <a:rPr lang="en-GB" b="0" dirty="0" err="1"/>
              <a:t>november</a:t>
            </a:r>
            <a:r>
              <a:rPr lang="en-GB" b="0" dirty="0"/>
              <a:t> 2012</a:t>
            </a:r>
          </a:p>
          <a:p>
            <a:pPr>
              <a:buFont typeface="Arial" panose="020B0604020202020204" pitchFamily="34" charset="0"/>
              <a:buChar char="•"/>
            </a:pPr>
            <a:r>
              <a:rPr lang="en-GB" b="0" dirty="0" err="1"/>
              <a:t>Ratificatie</a:t>
            </a:r>
            <a:r>
              <a:rPr lang="en-GB" b="0" dirty="0"/>
              <a:t> (ratification): 18 </a:t>
            </a:r>
            <a:r>
              <a:rPr lang="en-GB" b="0" dirty="0" err="1"/>
              <a:t>november</a:t>
            </a:r>
            <a:r>
              <a:rPr lang="en-GB" b="0" dirty="0"/>
              <a:t> 2015</a:t>
            </a:r>
          </a:p>
          <a:p>
            <a:pPr>
              <a:buFont typeface="Arial" panose="020B0604020202020204" pitchFamily="34" charset="0"/>
              <a:buChar char="•"/>
            </a:pPr>
            <a:r>
              <a:rPr lang="en-GB" b="0" dirty="0" err="1"/>
              <a:t>Inwerkingtreding</a:t>
            </a:r>
            <a:r>
              <a:rPr lang="en-GB" b="0" dirty="0"/>
              <a:t> in Nederland: 1 </a:t>
            </a:r>
            <a:r>
              <a:rPr lang="en-GB" b="0" dirty="0" err="1"/>
              <a:t>maart</a:t>
            </a:r>
            <a:r>
              <a:rPr lang="en-GB" b="0" dirty="0"/>
              <a:t> 2016</a:t>
            </a:r>
          </a:p>
          <a:p>
            <a:r>
              <a:rPr lang="en-GB" b="0" dirty="0"/>
              <a:t>Welke GREVIO-</a:t>
            </a:r>
            <a:r>
              <a:rPr lang="en-GB" b="0" dirty="0" err="1"/>
              <a:t>rapporten</a:t>
            </a:r>
            <a:r>
              <a:rPr lang="en-GB" b="0" dirty="0"/>
              <a:t> over Nederland </a:t>
            </a:r>
            <a:r>
              <a:rPr lang="en-GB" b="0" dirty="0" err="1"/>
              <a:t>zijn</a:t>
            </a:r>
            <a:r>
              <a:rPr lang="en-GB" b="0" dirty="0"/>
              <a:t> </a:t>
            </a:r>
            <a:r>
              <a:rPr lang="en-GB" b="0" dirty="0" err="1"/>
              <a:t>verschenen</a:t>
            </a:r>
            <a:r>
              <a:rPr lang="en-GB" b="0" dirty="0"/>
              <a:t>?</a:t>
            </a:r>
          </a:p>
          <a:p>
            <a:r>
              <a:rPr lang="en-GB" b="0" dirty="0"/>
              <a:t>GREVIO </a:t>
            </a:r>
            <a:r>
              <a:rPr lang="en-GB" b="0" dirty="0" err="1"/>
              <a:t>publiceert</a:t>
            </a:r>
            <a:r>
              <a:rPr lang="en-GB" b="0" dirty="0"/>
              <a:t> per </a:t>
            </a:r>
            <a:r>
              <a:rPr lang="en-GB" b="0" dirty="0" err="1"/>
              <a:t>evaluatieronde</a:t>
            </a:r>
            <a:r>
              <a:rPr lang="en-GB" b="0" dirty="0"/>
              <a:t> </a:t>
            </a:r>
            <a:r>
              <a:rPr lang="en-GB" b="0" dirty="0" err="1"/>
              <a:t>een</a:t>
            </a:r>
            <a:r>
              <a:rPr lang="en-GB" b="0" dirty="0"/>
              <a:t> </a:t>
            </a:r>
            <a:r>
              <a:rPr lang="en-GB" b="0" dirty="0" err="1"/>
              <a:t>evaluatierapport</a:t>
            </a:r>
            <a:r>
              <a:rPr lang="en-GB" b="0" dirty="0"/>
              <a:t> (</a:t>
            </a:r>
            <a:r>
              <a:rPr lang="en-GB" b="0" dirty="0" err="1"/>
              <a:t>en</a:t>
            </a:r>
            <a:r>
              <a:rPr lang="en-GB" b="0" dirty="0"/>
              <a:t> </a:t>
            </a:r>
            <a:r>
              <a:rPr lang="en-GB" b="0" dirty="0" err="1"/>
              <a:t>vaak</a:t>
            </a:r>
            <a:r>
              <a:rPr lang="en-GB" b="0" dirty="0"/>
              <a:t> </a:t>
            </a:r>
            <a:r>
              <a:rPr lang="en-GB" b="0" dirty="0" err="1"/>
              <a:t>ook</a:t>
            </a:r>
            <a:r>
              <a:rPr lang="en-GB" b="0" dirty="0"/>
              <a:t> de </a:t>
            </a:r>
            <a:r>
              <a:rPr lang="en-GB" b="0" dirty="0" err="1"/>
              <a:t>regeringsreacties</a:t>
            </a:r>
            <a:r>
              <a:rPr lang="en-GB" b="0" dirty="0"/>
              <a:t>/</a:t>
            </a:r>
            <a:r>
              <a:rPr lang="en-GB" b="0" dirty="0" err="1"/>
              <a:t>commentaren</a:t>
            </a:r>
            <a:r>
              <a:rPr lang="en-GB" b="0" dirty="0"/>
              <a:t> </a:t>
            </a:r>
            <a:r>
              <a:rPr lang="en-GB" b="0" dirty="0" err="1"/>
              <a:t>daarbij</a:t>
            </a:r>
            <a:r>
              <a:rPr lang="en-GB" b="0" dirty="0"/>
              <a:t>). </a:t>
            </a:r>
            <a:r>
              <a:rPr lang="en-GB" b="0" dirty="0" err="1"/>
              <a:t>Voor</a:t>
            </a:r>
            <a:r>
              <a:rPr lang="en-GB" b="0" dirty="0"/>
              <a:t> Nederland </a:t>
            </a:r>
            <a:r>
              <a:rPr lang="en-GB" b="0" dirty="0" err="1"/>
              <a:t>staan</a:t>
            </a:r>
            <a:r>
              <a:rPr lang="en-GB" b="0" dirty="0"/>
              <a:t> op de Raad-van-Europa country monitoring-</a:t>
            </a:r>
            <a:r>
              <a:rPr lang="en-GB" b="0" dirty="0" err="1"/>
              <a:t>pagina</a:t>
            </a:r>
            <a:r>
              <a:rPr lang="en-GB" b="0" dirty="0"/>
              <a:t> </a:t>
            </a:r>
            <a:r>
              <a:rPr lang="en-GB" b="0" dirty="0" err="1"/>
              <a:t>deze</a:t>
            </a:r>
            <a:r>
              <a:rPr lang="en-GB" b="0" dirty="0"/>
              <a:t> </a:t>
            </a:r>
            <a:r>
              <a:rPr lang="en-GB" b="0" dirty="0" err="1"/>
              <a:t>publicaties</a:t>
            </a:r>
            <a:r>
              <a:rPr lang="en-GB" b="0" dirty="0"/>
              <a:t>:</a:t>
            </a:r>
          </a:p>
          <a:p>
            <a:r>
              <a:rPr lang="en-GB" b="0" dirty="0"/>
              <a:t>Baseline evaluation round (1e ronde)</a:t>
            </a:r>
          </a:p>
          <a:p>
            <a:pPr>
              <a:buFont typeface="Arial" panose="020B0604020202020204" pitchFamily="34" charset="0"/>
              <a:buChar char="•"/>
            </a:pPr>
            <a:r>
              <a:rPr lang="en-GB" b="0" dirty="0"/>
              <a:t>GREVIO Baseline evaluation report (Nederland) — </a:t>
            </a:r>
            <a:r>
              <a:rPr lang="en-GB" b="0" dirty="0" err="1"/>
              <a:t>gepubliceerd</a:t>
            </a:r>
            <a:r>
              <a:rPr lang="en-GB" b="0" dirty="0"/>
              <a:t> 20 </a:t>
            </a:r>
            <a:r>
              <a:rPr lang="en-GB" b="0" dirty="0" err="1"/>
              <a:t>januari</a:t>
            </a:r>
            <a:r>
              <a:rPr lang="en-GB" b="0" dirty="0"/>
              <a:t> 2020</a:t>
            </a:r>
          </a:p>
          <a:p>
            <a:pPr>
              <a:buFont typeface="Arial" panose="020B0604020202020204" pitchFamily="34" charset="0"/>
              <a:buChar char="•"/>
            </a:pPr>
            <a:r>
              <a:rPr lang="en-GB" b="0" dirty="0"/>
              <a:t>Government comments </a:t>
            </a:r>
            <a:r>
              <a:rPr lang="en-GB" b="0" dirty="0" err="1"/>
              <a:t>bij</a:t>
            </a:r>
            <a:r>
              <a:rPr lang="en-GB" b="0" dirty="0"/>
              <a:t> het baseline report — </a:t>
            </a:r>
            <a:r>
              <a:rPr lang="en-GB" b="0" dirty="0" err="1"/>
              <a:t>gepubliceerd</a:t>
            </a:r>
            <a:r>
              <a:rPr lang="en-GB" b="0" dirty="0"/>
              <a:t> 20 </a:t>
            </a:r>
            <a:r>
              <a:rPr lang="en-GB" b="0" dirty="0" err="1"/>
              <a:t>januari</a:t>
            </a:r>
            <a:r>
              <a:rPr lang="en-GB" b="0" dirty="0"/>
              <a:t> 2020</a:t>
            </a:r>
          </a:p>
          <a:p>
            <a:r>
              <a:rPr lang="en-GB" b="0" dirty="0"/>
              <a:t>First thematic evaluation round (</a:t>
            </a:r>
            <a:r>
              <a:rPr lang="en-GB" b="0" dirty="0" err="1"/>
              <a:t>thematische</a:t>
            </a:r>
            <a:r>
              <a:rPr lang="en-GB" b="0" dirty="0"/>
              <a:t> ronde: “Building trust by delivering support, protection and justice”)</a:t>
            </a:r>
          </a:p>
          <a:p>
            <a:pPr>
              <a:buFont typeface="Arial" panose="020B0604020202020204" pitchFamily="34" charset="0"/>
              <a:buChar char="•"/>
            </a:pPr>
            <a:r>
              <a:rPr lang="en-GB" b="0" dirty="0" err="1"/>
              <a:t>Schaduwrapportage</a:t>
            </a:r>
            <a:r>
              <a:rPr lang="en-GB" b="0" dirty="0"/>
              <a:t> VN-</a:t>
            </a:r>
            <a:r>
              <a:rPr lang="en-GB" b="0" dirty="0" err="1"/>
              <a:t>vrouwennetwerk</a:t>
            </a:r>
            <a:r>
              <a:rPr lang="en-GB" b="0" dirty="0"/>
              <a:t>, </a:t>
            </a:r>
            <a:r>
              <a:rPr lang="en-GB" b="0" dirty="0" err="1"/>
              <a:t>o.a.</a:t>
            </a:r>
            <a:r>
              <a:rPr lang="en-GB" b="0" dirty="0"/>
              <a:t> </a:t>
            </a:r>
            <a:r>
              <a:rPr lang="en-GB" b="0" dirty="0" err="1"/>
              <a:t>onze</a:t>
            </a:r>
            <a:r>
              <a:rPr lang="en-GB" b="0" dirty="0"/>
              <a:t> Unie — </a:t>
            </a:r>
            <a:r>
              <a:rPr lang="en-GB" b="0" dirty="0" err="1"/>
              <a:t>augustus</a:t>
            </a:r>
            <a:r>
              <a:rPr lang="en-GB" b="0" dirty="0"/>
              <a:t> 2024</a:t>
            </a:r>
          </a:p>
          <a:p>
            <a:pPr>
              <a:buFont typeface="Arial" panose="020B0604020202020204" pitchFamily="34" charset="0"/>
              <a:buChar char="•"/>
            </a:pPr>
            <a:r>
              <a:rPr lang="en-GB" b="0" dirty="0"/>
              <a:t>First thematic evaluation report (Nederland) — </a:t>
            </a:r>
            <a:r>
              <a:rPr lang="en-GB" b="0" dirty="0" err="1"/>
              <a:t>gepubliceerd</a:t>
            </a:r>
            <a:r>
              <a:rPr lang="en-GB" b="0" dirty="0"/>
              <a:t> 21 </a:t>
            </a:r>
            <a:r>
              <a:rPr lang="en-GB" b="0" dirty="0" err="1"/>
              <a:t>oktober</a:t>
            </a:r>
            <a:r>
              <a:rPr lang="en-GB" b="0" dirty="0"/>
              <a:t> 2025</a:t>
            </a:r>
          </a:p>
          <a:p>
            <a:pPr>
              <a:buFont typeface="Arial" panose="020B0604020202020204" pitchFamily="34" charset="0"/>
              <a:buChar char="•"/>
            </a:pPr>
            <a:r>
              <a:rPr lang="en-GB" b="0" dirty="0"/>
              <a:t>Initial Government response — </a:t>
            </a:r>
            <a:r>
              <a:rPr lang="en-GB" b="0" dirty="0" err="1"/>
              <a:t>gepubliceerd</a:t>
            </a:r>
            <a:r>
              <a:rPr lang="en-GB" b="0" dirty="0"/>
              <a:t> 21 </a:t>
            </a:r>
            <a:r>
              <a:rPr lang="en-GB" b="0" dirty="0" err="1"/>
              <a:t>oktober</a:t>
            </a:r>
            <a:r>
              <a:rPr lang="en-GB" b="0" dirty="0"/>
              <a:t> 2025</a:t>
            </a:r>
          </a:p>
          <a:p>
            <a:pPr>
              <a:buFont typeface="Arial" panose="020B0604020202020204" pitchFamily="34" charset="0"/>
              <a:buChar char="•"/>
            </a:pPr>
            <a:r>
              <a:rPr lang="en-GB" b="0" dirty="0"/>
              <a:t>Government comments — </a:t>
            </a:r>
            <a:r>
              <a:rPr lang="en-GB" b="0" dirty="0" err="1"/>
              <a:t>ontvangen</a:t>
            </a:r>
            <a:r>
              <a:rPr lang="en-GB" b="0" dirty="0"/>
              <a:t> 27 </a:t>
            </a:r>
            <a:r>
              <a:rPr lang="en-GB" b="0" dirty="0" err="1"/>
              <a:t>november</a:t>
            </a:r>
            <a:r>
              <a:rPr lang="en-GB" b="0" dirty="0"/>
              <a:t> 2025</a:t>
            </a:r>
          </a:p>
          <a:p>
            <a:pPr>
              <a:buFont typeface="Arial" panose="020B0604020202020204" pitchFamily="34" charset="0"/>
              <a:buChar char="•"/>
            </a:pPr>
            <a:r>
              <a:rPr lang="en-GB" b="0" dirty="0"/>
              <a:t>Recommendation of the Committee of the Parties — </a:t>
            </a:r>
            <a:r>
              <a:rPr lang="en-GB" b="0" dirty="0" err="1"/>
              <a:t>aangenomen</a:t>
            </a:r>
            <a:r>
              <a:rPr lang="en-GB" b="0" dirty="0"/>
              <a:t> 11 </a:t>
            </a:r>
            <a:r>
              <a:rPr lang="en-GB" b="0" dirty="0" err="1"/>
              <a:t>december</a:t>
            </a:r>
            <a:r>
              <a:rPr lang="en-GB" b="0" dirty="0"/>
              <a:t> 2025</a:t>
            </a:r>
          </a:p>
          <a:p>
            <a:pPr marL="0" lvl="0" indent="0" algn="l" rtl="0">
              <a:spcBef>
                <a:spcPts val="0"/>
              </a:spcBef>
              <a:spcAft>
                <a:spcPts val="0"/>
              </a:spcAft>
              <a:buNone/>
            </a:pPr>
            <a:endParaRPr dirty="0"/>
          </a:p>
        </p:txBody>
      </p:sp>
      <p:sp>
        <p:nvSpPr>
          <p:cNvPr id="166" name="Google Shape;166;p8: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GB" dirty="0"/>
              <a:t>CBS </a:t>
            </a:r>
            <a:r>
              <a:rPr lang="en-GB" dirty="0" err="1"/>
              <a:t>registeert</a:t>
            </a:r>
            <a:r>
              <a:rPr lang="en-GB" dirty="0"/>
              <a:t> </a:t>
            </a:r>
            <a:r>
              <a:rPr lang="en-GB" dirty="0" err="1"/>
              <a:t>alleen</a:t>
            </a:r>
            <a:r>
              <a:rPr lang="en-GB" dirty="0"/>
              <a:t> partner of </a:t>
            </a:r>
            <a:r>
              <a:rPr lang="en-GB" dirty="0" err="1"/>
              <a:t>expartner</a:t>
            </a:r>
            <a:r>
              <a:rPr lang="en-GB" dirty="0"/>
              <a:t> </a:t>
            </a:r>
            <a:r>
              <a:rPr lang="en-GB" dirty="0" err="1"/>
              <a:t>en</a:t>
            </a:r>
            <a:r>
              <a:rPr lang="en-GB" dirty="0"/>
              <a:t> </a:t>
            </a:r>
            <a:r>
              <a:rPr lang="en-GB" dirty="0" err="1"/>
              <a:t>noemt</a:t>
            </a:r>
            <a:r>
              <a:rPr lang="en-GB" dirty="0"/>
              <a:t> </a:t>
            </a:r>
            <a:r>
              <a:rPr lang="en-GB" dirty="0" err="1"/>
              <a:t>alleen</a:t>
            </a:r>
            <a:r>
              <a:rPr lang="en-GB" dirty="0"/>
              <a:t> </a:t>
            </a:r>
            <a:r>
              <a:rPr lang="en-GB" dirty="0" err="1"/>
              <a:t>dat</a:t>
            </a:r>
            <a:r>
              <a:rPr lang="en-GB" dirty="0"/>
              <a:t> femicide; </a:t>
            </a:r>
            <a:r>
              <a:rPr lang="en-GB" dirty="0" err="1"/>
              <a:t>alleen</a:t>
            </a:r>
            <a:r>
              <a:rPr lang="en-GB" dirty="0"/>
              <a:t> </a:t>
            </a:r>
            <a:r>
              <a:rPr lang="en-GB" dirty="0" err="1"/>
              <a:t>als</a:t>
            </a:r>
            <a:r>
              <a:rPr lang="en-GB" dirty="0"/>
              <a:t> er op </a:t>
            </a:r>
            <a:r>
              <a:rPr lang="en-GB" dirty="0" err="1"/>
              <a:t>enig</a:t>
            </a:r>
            <a:r>
              <a:rPr lang="en-GB" dirty="0"/>
              <a:t> moment op </a:t>
            </a:r>
            <a:r>
              <a:rPr lang="en-GB" dirty="0" err="1"/>
              <a:t>hetzelfde</a:t>
            </a:r>
            <a:r>
              <a:rPr lang="en-GB" dirty="0"/>
              <a:t> </a:t>
            </a:r>
            <a:r>
              <a:rPr lang="en-GB" dirty="0" err="1"/>
              <a:t>adres</a:t>
            </a:r>
            <a:r>
              <a:rPr lang="en-GB" dirty="0"/>
              <a:t> </a:t>
            </a:r>
            <a:r>
              <a:rPr lang="en-GB" dirty="0" err="1"/>
              <a:t>ingeschreven</a:t>
            </a:r>
            <a:r>
              <a:rPr lang="en-GB" dirty="0"/>
              <a:t> stond!</a:t>
            </a:r>
          </a:p>
          <a:p>
            <a:pPr marL="0" lvl="0" indent="0" algn="l" rtl="0">
              <a:spcBef>
                <a:spcPts val="0"/>
              </a:spcBef>
              <a:spcAft>
                <a:spcPts val="0"/>
              </a:spcAft>
              <a:buNone/>
            </a:pPr>
            <a:r>
              <a:rPr lang="en-GB" dirty="0"/>
              <a:t>Marieke Liem </a:t>
            </a:r>
            <a:r>
              <a:rPr lang="en-GB" dirty="0" err="1"/>
              <a:t>doet</a:t>
            </a:r>
            <a:r>
              <a:rPr lang="en-GB" dirty="0"/>
              <a:t> </a:t>
            </a:r>
            <a:r>
              <a:rPr lang="en-GB" dirty="0" err="1"/>
              <a:t>aan</a:t>
            </a:r>
            <a:r>
              <a:rPr lang="en-GB" dirty="0"/>
              <a:t> de Universiteit van Leiden </a:t>
            </a:r>
            <a:r>
              <a:rPr lang="en-GB" dirty="0" err="1"/>
              <a:t>onderzoek</a:t>
            </a:r>
            <a:r>
              <a:rPr lang="en-GB" dirty="0"/>
              <a:t> </a:t>
            </a:r>
            <a:r>
              <a:rPr lang="en-GB" dirty="0" err="1"/>
              <a:t>naar</a:t>
            </a:r>
            <a:r>
              <a:rPr lang="en-GB" dirty="0"/>
              <a:t> </a:t>
            </a:r>
            <a:r>
              <a:rPr lang="en-GB" dirty="0" err="1"/>
              <a:t>allerlei</a:t>
            </a:r>
            <a:r>
              <a:rPr lang="en-GB" dirty="0"/>
              <a:t> </a:t>
            </a:r>
            <a:r>
              <a:rPr lang="en-GB" dirty="0" err="1"/>
              <a:t>soorten</a:t>
            </a:r>
            <a:r>
              <a:rPr lang="en-GB" dirty="0"/>
              <a:t> femicide </a:t>
            </a:r>
            <a:r>
              <a:rPr lang="en-GB" dirty="0" err="1"/>
              <a:t>en</a:t>
            </a:r>
            <a:r>
              <a:rPr lang="en-GB" dirty="0"/>
              <a:t> </a:t>
            </a:r>
            <a:r>
              <a:rPr lang="en-GB" dirty="0" err="1"/>
              <a:t>aanverwante</a:t>
            </a:r>
            <a:r>
              <a:rPr lang="en-GB" dirty="0"/>
              <a:t> </a:t>
            </a:r>
            <a:r>
              <a:rPr lang="en-GB" dirty="0" err="1"/>
              <a:t>moorden</a:t>
            </a:r>
            <a:r>
              <a:rPr lang="en-GB" dirty="0"/>
              <a:t>, </a:t>
            </a:r>
            <a:r>
              <a:rPr lang="en-GB" dirty="0" err="1"/>
              <a:t>zij</a:t>
            </a:r>
            <a:r>
              <a:rPr lang="en-GB" dirty="0"/>
              <a:t> </a:t>
            </a:r>
            <a:r>
              <a:rPr lang="en-GB" dirty="0" err="1"/>
              <a:t>neemt</a:t>
            </a:r>
            <a:r>
              <a:rPr lang="en-GB" dirty="0"/>
              <a:t> </a:t>
            </a:r>
            <a:r>
              <a:rPr lang="en-GB" dirty="0" err="1"/>
              <a:t>een</a:t>
            </a:r>
            <a:r>
              <a:rPr lang="en-GB" dirty="0"/>
              <a:t> </a:t>
            </a:r>
            <a:r>
              <a:rPr lang="en-GB" dirty="0" err="1"/>
              <a:t>ruimer</a:t>
            </a:r>
            <a:r>
              <a:rPr lang="en-GB" dirty="0"/>
              <a:t> begrip van femicide, </a:t>
            </a:r>
            <a:r>
              <a:rPr lang="en-GB" dirty="0" err="1"/>
              <a:t>een</a:t>
            </a:r>
            <a:r>
              <a:rPr lang="en-GB" dirty="0"/>
              <a:t> vrouw </a:t>
            </a:r>
            <a:r>
              <a:rPr lang="en-GB" dirty="0" err="1"/>
              <a:t>vermoord</a:t>
            </a:r>
            <a:r>
              <a:rPr lang="en-GB" dirty="0"/>
              <a:t> </a:t>
            </a:r>
            <a:r>
              <a:rPr lang="en-GB" dirty="0" err="1"/>
              <a:t>omdat</a:t>
            </a:r>
            <a:r>
              <a:rPr lang="en-GB" dirty="0"/>
              <a:t> ze vrouw is. En </a:t>
            </a:r>
            <a:r>
              <a:rPr lang="en-GB" dirty="0" err="1"/>
              <a:t>kijkt</a:t>
            </a:r>
            <a:r>
              <a:rPr lang="en-GB" dirty="0"/>
              <a:t> </a:t>
            </a:r>
            <a:r>
              <a:rPr lang="en-GB" dirty="0" err="1"/>
              <a:t>ook</a:t>
            </a:r>
            <a:r>
              <a:rPr lang="en-GB" dirty="0"/>
              <a:t> </a:t>
            </a:r>
            <a:r>
              <a:rPr lang="en-GB" dirty="0" err="1"/>
              <a:t>naar</a:t>
            </a:r>
            <a:r>
              <a:rPr lang="en-GB" dirty="0"/>
              <a:t> partners/</a:t>
            </a:r>
            <a:r>
              <a:rPr lang="en-GB" dirty="0" err="1"/>
              <a:t>ouders</a:t>
            </a:r>
            <a:r>
              <a:rPr lang="en-GB" dirty="0"/>
              <a:t>/</a:t>
            </a:r>
            <a:r>
              <a:rPr lang="en-GB" dirty="0" err="1"/>
              <a:t>kinderen</a:t>
            </a:r>
            <a:r>
              <a:rPr lang="en-GB" dirty="0"/>
              <a:t> die met de vrouw </a:t>
            </a:r>
            <a:r>
              <a:rPr lang="en-GB" dirty="0" err="1"/>
              <a:t>vermoord</a:t>
            </a:r>
            <a:r>
              <a:rPr lang="en-GB" dirty="0"/>
              <a:t> </a:t>
            </a:r>
            <a:r>
              <a:rPr lang="en-GB" dirty="0" err="1"/>
              <a:t>worden</a:t>
            </a:r>
            <a:r>
              <a:rPr lang="en-GB" dirty="0"/>
              <a: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GB" dirty="0"/>
          </a:p>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51310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6: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4" name="Google Shape;144;p6: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8E7C430-B427-953A-310F-1C3B79716B09}"/>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55875216-38E0-F237-DC15-7EFDFBEE57BB}"/>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424815" marR="1627505" rtl="0"/>
            <a:r>
              <a:rPr lang="nl-NL" sz="1800" b="0" i="0" u="none" strike="noStrike" spc="155" dirty="0">
                <a:solidFill>
                  <a:srgbClr val="035090"/>
                </a:solidFill>
                <a:effectLst/>
                <a:latin typeface="Verdana" panose="020B0604030504040204" pitchFamily="34" charset="0"/>
              </a:rPr>
              <a:t>Huiselijk geweld/geweld achter de voordeur vs. dwingende controle/intieme terreur (Met liefde heeft het niets te maken. Ingrid Vledder en Ariane Hendriks.) </a:t>
            </a:r>
          </a:p>
          <a:p>
            <a:pPr marL="424815" marR="1627505" rtl="0"/>
            <a:r>
              <a:rPr lang="nl-NL" sz="1800" b="0" i="0" u="none" strike="noStrike" spc="155" dirty="0">
                <a:solidFill>
                  <a:srgbClr val="035090"/>
                </a:solidFill>
                <a:effectLst/>
                <a:latin typeface="Verdana" panose="020B0604030504040204" pitchFamily="34" charset="0"/>
              </a:rPr>
              <a:t>Gewoonte,</a:t>
            </a:r>
            <a:r>
              <a:rPr lang="nl-NL" sz="1800" b="0" i="0" u="none" strike="noStrike" dirty="0">
                <a:solidFill>
                  <a:srgbClr val="035090"/>
                </a:solidFill>
                <a:effectLst/>
                <a:latin typeface="Verdana" panose="020B0604030504040204" pitchFamily="34" charset="0"/>
              </a:rPr>
              <a:t> </a:t>
            </a:r>
            <a:r>
              <a:rPr lang="nl-NL" sz="1800" b="0" i="0" u="none" strike="noStrike" spc="155" dirty="0">
                <a:solidFill>
                  <a:srgbClr val="035090"/>
                </a:solidFill>
                <a:effectLst/>
                <a:latin typeface="Verdana" panose="020B0604030504040204" pitchFamily="34" charset="0"/>
              </a:rPr>
              <a:t>traditie,</a:t>
            </a:r>
            <a:r>
              <a:rPr lang="nl-NL" sz="1800" b="0" i="0" u="none" strike="noStrike" dirty="0">
                <a:solidFill>
                  <a:srgbClr val="035090"/>
                </a:solidFill>
                <a:effectLst/>
                <a:latin typeface="Verdana" panose="020B0604030504040204" pitchFamily="34" charset="0"/>
              </a:rPr>
              <a:t> </a:t>
            </a:r>
            <a:r>
              <a:rPr lang="nl-NL" sz="1800" b="0" i="0" u="none" strike="noStrike" spc="150" dirty="0">
                <a:solidFill>
                  <a:srgbClr val="035090"/>
                </a:solidFill>
                <a:effectLst/>
                <a:latin typeface="Verdana" panose="020B0604030504040204" pitchFamily="34" charset="0"/>
              </a:rPr>
              <a:t>religie</a:t>
            </a:r>
            <a:r>
              <a:rPr lang="nl-NL" sz="1800" b="0" i="0" u="none" strike="noStrike" dirty="0">
                <a:solidFill>
                  <a:srgbClr val="035090"/>
                </a:solidFill>
                <a:effectLst/>
                <a:latin typeface="Verdana" panose="020B0604030504040204" pitchFamily="34" charset="0"/>
              </a:rPr>
              <a:t> </a:t>
            </a:r>
            <a:r>
              <a:rPr lang="nl-NL" sz="1800" b="0" i="0" u="none" strike="noStrike" spc="70" dirty="0">
                <a:solidFill>
                  <a:srgbClr val="035090"/>
                </a:solidFill>
                <a:effectLst/>
                <a:latin typeface="Verdana" panose="020B0604030504040204" pitchFamily="34" charset="0"/>
              </a:rPr>
              <a:t>of</a:t>
            </a:r>
            <a:r>
              <a:rPr lang="nl-NL" sz="1800" b="0" i="0" u="none" strike="noStrike" dirty="0">
                <a:solidFill>
                  <a:srgbClr val="035090"/>
                </a:solidFill>
                <a:effectLst/>
                <a:latin typeface="Verdana" panose="020B0604030504040204" pitchFamily="34" charset="0"/>
              </a:rPr>
              <a:t> </a:t>
            </a:r>
            <a:r>
              <a:rPr lang="nl-NL" sz="1800" b="0" i="0" u="none" strike="noStrike" spc="160" dirty="0">
                <a:solidFill>
                  <a:srgbClr val="035090"/>
                </a:solidFill>
                <a:effectLst/>
                <a:latin typeface="Verdana" panose="020B0604030504040204" pitchFamily="34" charset="0"/>
              </a:rPr>
              <a:t>zogenaamde</a:t>
            </a:r>
            <a:r>
              <a:rPr lang="nl-NL" sz="1800" b="0" i="0" u="none" strike="noStrike" dirty="0">
                <a:solidFill>
                  <a:srgbClr val="035090"/>
                </a:solidFill>
                <a:effectLst/>
                <a:latin typeface="Verdana" panose="020B0604030504040204" pitchFamily="34" charset="0"/>
              </a:rPr>
              <a:t> </a:t>
            </a:r>
            <a:r>
              <a:rPr lang="nl-NL" sz="1800" b="0" i="0" u="none" strike="noStrike" spc="100" dirty="0">
                <a:solidFill>
                  <a:srgbClr val="035090"/>
                </a:solidFill>
                <a:effectLst/>
                <a:latin typeface="Verdana" panose="020B0604030504040204" pitchFamily="34" charset="0"/>
              </a:rPr>
              <a:t>eer</a:t>
            </a:r>
            <a:r>
              <a:rPr lang="nl-NL" sz="1800" b="0" i="0" u="none" strike="noStrike" dirty="0">
                <a:solidFill>
                  <a:srgbClr val="035090"/>
                </a:solidFill>
                <a:effectLst/>
                <a:latin typeface="Verdana" panose="020B0604030504040204" pitchFamily="34" charset="0"/>
              </a:rPr>
              <a:t> zijn geen </a:t>
            </a:r>
            <a:r>
              <a:rPr lang="nl-NL" sz="1800" b="0" i="0" u="none" strike="noStrike" spc="165" dirty="0">
                <a:solidFill>
                  <a:srgbClr val="035090"/>
                </a:solidFill>
                <a:effectLst/>
                <a:latin typeface="Verdana" panose="020B0604030504040204" pitchFamily="34" charset="0"/>
              </a:rPr>
              <a:t>rechtvaardiging </a:t>
            </a:r>
            <a:r>
              <a:rPr lang="nl-NL" sz="1800" b="0" i="0" u="none" strike="noStrike" spc="120" dirty="0">
                <a:solidFill>
                  <a:srgbClr val="035090"/>
                </a:solidFill>
                <a:effectLst/>
                <a:latin typeface="Verdana" panose="020B0604030504040204" pitchFamily="34" charset="0"/>
              </a:rPr>
              <a:t>voor </a:t>
            </a:r>
            <a:r>
              <a:rPr lang="nl-NL" sz="1800" b="0" i="0" u="none" strike="noStrike" spc="155" dirty="0">
                <a:solidFill>
                  <a:srgbClr val="035090"/>
                </a:solidFill>
                <a:effectLst/>
                <a:latin typeface="Verdana" panose="020B0604030504040204" pitchFamily="34" charset="0"/>
              </a:rPr>
              <a:t>dergelijk </a:t>
            </a:r>
            <a:r>
              <a:rPr lang="nl-NL" sz="1800" b="0" i="0" u="none" strike="noStrike" spc="145" dirty="0">
                <a:solidFill>
                  <a:srgbClr val="035090"/>
                </a:solidFill>
                <a:effectLst/>
                <a:latin typeface="Verdana" panose="020B0604030504040204" pitchFamily="34" charset="0"/>
              </a:rPr>
              <a:t>geweld</a:t>
            </a:r>
            <a:endParaRPr lang="nl-NL" b="0" dirty="0">
              <a:effectLst/>
            </a:endParaRPr>
          </a:p>
          <a:p>
            <a:br>
              <a:rPr lang="nl-NL" dirty="0"/>
            </a:br>
            <a:endParaRPr lang="en-GB" dirty="0"/>
          </a:p>
        </p:txBody>
      </p:sp>
      <p:sp>
        <p:nvSpPr>
          <p:cNvPr id="86" name="Google Shape;86;p1:notes">
            <a:extLst>
              <a:ext uri="{FF2B5EF4-FFF2-40B4-BE49-F238E27FC236}">
                <a16:creationId xmlns:a16="http://schemas.microsoft.com/office/drawing/2014/main" id="{EC86C643-7A8C-ADBB-C895-BF58E571DAEC}"/>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35370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A65EA575-8BCE-4F74-88B9-C31BAFC2827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41D2EDAF-4E23-8589-F6F5-819BAAFCE7CC}"/>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algn="l">
              <a:buFont typeface="Arial" panose="020B0604020202020204" pitchFamily="34" charset="0"/>
              <a:buChar char="•"/>
            </a:pPr>
            <a:r>
              <a:rPr lang="en-GB" sz="1000" b="0" i="0" dirty="0">
                <a:solidFill>
                  <a:srgbClr val="051A2D"/>
                </a:solidFill>
                <a:effectLst/>
                <a:latin typeface="Poppins" panose="00000500000000000000" pitchFamily="2" charset="0"/>
              </a:rPr>
              <a:t>Online </a:t>
            </a:r>
            <a:r>
              <a:rPr lang="en-GB" sz="1000" b="0" i="0" dirty="0" err="1">
                <a:solidFill>
                  <a:srgbClr val="051A2D"/>
                </a:solidFill>
                <a:effectLst/>
                <a:latin typeface="Poppins" panose="00000500000000000000" pitchFamily="2" charset="0"/>
              </a:rPr>
              <a:t>seksuele</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intimidatie</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haatberichten</a:t>
            </a:r>
            <a:endParaRPr lang="en-GB" sz="1000" b="0" i="0" dirty="0">
              <a:solidFill>
                <a:srgbClr val="051A2D"/>
              </a:solidFill>
              <a:effectLst/>
              <a:latin typeface="Poppins" panose="00000500000000000000" pitchFamily="2" charset="0"/>
            </a:endParaRPr>
          </a:p>
          <a:p>
            <a:pPr algn="l">
              <a:buFont typeface="Arial" panose="020B0604020202020204" pitchFamily="34" charset="0"/>
              <a:buChar char="•"/>
            </a:pPr>
            <a:r>
              <a:rPr lang="en-GB" sz="1000" b="0" i="0" dirty="0">
                <a:solidFill>
                  <a:srgbClr val="051A2D"/>
                </a:solidFill>
                <a:effectLst/>
                <a:latin typeface="Poppins" panose="00000500000000000000" pitchFamily="2" charset="0"/>
              </a:rPr>
              <a:t>Doxing (het </a:t>
            </a:r>
            <a:r>
              <a:rPr lang="en-GB" sz="1000" b="0" i="0" dirty="0" err="1">
                <a:solidFill>
                  <a:srgbClr val="051A2D"/>
                </a:solidFill>
                <a:effectLst/>
                <a:latin typeface="Poppins" panose="00000500000000000000" pitchFamily="2" charset="0"/>
              </a:rPr>
              <a:t>zonder</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toestemming</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publiceren</a:t>
            </a:r>
            <a:r>
              <a:rPr lang="en-GB" sz="1000" b="0" i="0" dirty="0">
                <a:solidFill>
                  <a:srgbClr val="051A2D"/>
                </a:solidFill>
                <a:effectLst/>
                <a:latin typeface="Poppins" panose="00000500000000000000" pitchFamily="2" charset="0"/>
              </a:rPr>
              <a:t> van </a:t>
            </a:r>
            <a:r>
              <a:rPr lang="en-GB" sz="1000" b="0" i="0" dirty="0" err="1">
                <a:solidFill>
                  <a:srgbClr val="051A2D"/>
                </a:solidFill>
                <a:effectLst/>
                <a:latin typeface="Poppins" panose="00000500000000000000" pitchFamily="2" charset="0"/>
              </a:rPr>
              <a:t>privégegevens</a:t>
            </a:r>
            <a:r>
              <a:rPr lang="en-GB" sz="1000" b="0" i="0" dirty="0">
                <a:solidFill>
                  <a:srgbClr val="051A2D"/>
                </a:solidFill>
                <a:effectLst/>
                <a:latin typeface="Poppins" panose="00000500000000000000" pitchFamily="2" charset="0"/>
              </a:rPr>
              <a:t>)</a:t>
            </a:r>
          </a:p>
          <a:p>
            <a:pPr algn="l">
              <a:buFont typeface="Arial" panose="020B0604020202020204" pitchFamily="34" charset="0"/>
              <a:buChar char="•"/>
            </a:pPr>
            <a:r>
              <a:rPr lang="en-GB" sz="1000" b="0" i="0" dirty="0">
                <a:solidFill>
                  <a:srgbClr val="051A2D"/>
                </a:solidFill>
                <a:effectLst/>
                <a:latin typeface="Poppins" panose="00000500000000000000" pitchFamily="2" charset="0"/>
              </a:rPr>
              <a:t>Stalking </a:t>
            </a:r>
            <a:r>
              <a:rPr lang="en-GB" sz="1000" b="0" i="0" dirty="0" err="1">
                <a:solidFill>
                  <a:srgbClr val="051A2D"/>
                </a:solidFill>
                <a:effectLst/>
                <a:latin typeface="Poppins" panose="00000500000000000000" pitchFamily="2" charset="0"/>
              </a:rPr>
              <a:t>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spionage</a:t>
            </a:r>
            <a:r>
              <a:rPr lang="en-GB" sz="1000" b="0" i="0" dirty="0">
                <a:solidFill>
                  <a:srgbClr val="051A2D"/>
                </a:solidFill>
                <a:effectLst/>
                <a:latin typeface="Poppins" panose="00000500000000000000" pitchFamily="2" charset="0"/>
              </a:rPr>
              <a:t> via </a:t>
            </a:r>
            <a:r>
              <a:rPr lang="en-GB" sz="1000" b="0" i="0" dirty="0" err="1">
                <a:solidFill>
                  <a:srgbClr val="051A2D"/>
                </a:solidFill>
                <a:effectLst/>
                <a:latin typeface="Poppins" panose="00000500000000000000" pitchFamily="2" charset="0"/>
              </a:rPr>
              <a:t>sociale</a:t>
            </a:r>
            <a:r>
              <a:rPr lang="en-GB" sz="1000" b="0" i="0" dirty="0">
                <a:solidFill>
                  <a:srgbClr val="051A2D"/>
                </a:solidFill>
                <a:effectLst/>
                <a:latin typeface="Poppins" panose="00000500000000000000" pitchFamily="2" charset="0"/>
              </a:rPr>
              <a:t> media, spyware of </a:t>
            </a:r>
            <a:r>
              <a:rPr lang="en-GB" sz="1000" b="0" i="0" dirty="0" err="1">
                <a:solidFill>
                  <a:srgbClr val="051A2D"/>
                </a:solidFill>
                <a:effectLst/>
                <a:latin typeface="Poppins" panose="00000500000000000000" pitchFamily="2" charset="0"/>
              </a:rPr>
              <a:t>slimme</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apparaten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zoals</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beveiligingscamera’s</a:t>
            </a:r>
            <a:r>
              <a:rPr lang="en-GB" sz="1000" b="0" i="0" dirty="0">
                <a:solidFill>
                  <a:srgbClr val="051A2D"/>
                </a:solidFill>
                <a:effectLst/>
                <a:latin typeface="Poppins" panose="00000500000000000000" pitchFamily="2" charset="0"/>
              </a:rPr>
              <a:t> of ‘smart home’-</a:t>
            </a:r>
            <a:r>
              <a:rPr lang="en-GB" sz="1000" b="0" i="0" dirty="0" err="1">
                <a:solidFill>
                  <a:srgbClr val="051A2D"/>
                </a:solidFill>
                <a:effectLst/>
                <a:latin typeface="Poppins" panose="00000500000000000000" pitchFamily="2" charset="0"/>
              </a:rPr>
              <a:t>technologie</a:t>
            </a:r>
            <a:r>
              <a:rPr lang="en-GB" sz="1000" b="0" i="0" dirty="0">
                <a:solidFill>
                  <a:srgbClr val="051A2D"/>
                </a:solidFill>
                <a:effectLst/>
                <a:latin typeface="Poppins" panose="00000500000000000000" pitchFamily="2" charset="0"/>
              </a:rPr>
              <a:t>)</a:t>
            </a:r>
          </a:p>
          <a:p>
            <a:pPr algn="l">
              <a:buFont typeface="Arial" panose="020B0604020202020204" pitchFamily="34" charset="0"/>
              <a:buChar char="•"/>
            </a:pPr>
            <a:r>
              <a:rPr lang="en-GB" sz="1000" b="0" i="0" dirty="0">
                <a:solidFill>
                  <a:srgbClr val="051A2D"/>
                </a:solidFill>
                <a:effectLst/>
                <a:latin typeface="Poppins" panose="00000500000000000000" pitchFamily="2" charset="0"/>
              </a:rPr>
              <a:t>Het </a:t>
            </a:r>
            <a:r>
              <a:rPr lang="en-GB" sz="1000" b="0" i="0" dirty="0" err="1">
                <a:solidFill>
                  <a:srgbClr val="051A2D"/>
                </a:solidFill>
                <a:effectLst/>
                <a:latin typeface="Poppins" panose="00000500000000000000" pitchFamily="2" charset="0"/>
              </a:rPr>
              <a:t>zonder</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toestemming</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verspreiden</a:t>
            </a:r>
            <a:r>
              <a:rPr lang="en-GB" sz="1000" b="0" i="0" dirty="0">
                <a:solidFill>
                  <a:srgbClr val="051A2D"/>
                </a:solidFill>
                <a:effectLst/>
                <a:latin typeface="Poppins" panose="00000500000000000000" pitchFamily="2" charset="0"/>
              </a:rPr>
              <a:t> van </a:t>
            </a:r>
            <a:r>
              <a:rPr lang="en-GB" sz="1000" b="0" i="0" dirty="0" err="1">
                <a:solidFill>
                  <a:srgbClr val="051A2D"/>
                </a:solidFill>
                <a:effectLst/>
                <a:latin typeface="Poppins" panose="00000500000000000000" pitchFamily="2" charset="0"/>
              </a:rPr>
              <a:t>intieme</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beelden</a:t>
            </a:r>
            <a:r>
              <a:rPr lang="en-GB" sz="1000" b="0" i="0" dirty="0">
                <a:solidFill>
                  <a:srgbClr val="051A2D"/>
                </a:solidFill>
                <a:effectLst/>
                <a:latin typeface="Poppins" panose="00000500000000000000" pitchFamily="2" charset="0"/>
              </a:rPr>
              <a:t> of </a:t>
            </a:r>
            <a:r>
              <a:rPr lang="en-GB" sz="1000" b="0" i="0" dirty="0" err="1">
                <a:solidFill>
                  <a:srgbClr val="051A2D"/>
                </a:solidFill>
                <a:effectLst/>
                <a:latin typeface="Poppins" panose="00000500000000000000" pitchFamily="2" charset="0"/>
              </a:rPr>
              <a:t>opnames</a:t>
            </a:r>
            <a:r>
              <a:rPr lang="en-GB" sz="1000" b="0" i="0" dirty="0">
                <a:solidFill>
                  <a:srgbClr val="051A2D"/>
                </a:solidFill>
                <a:effectLst/>
                <a:latin typeface="Poppins" panose="00000500000000000000" pitchFamily="2" charset="0"/>
              </a:rPr>
              <a:t> van </a:t>
            </a:r>
            <a:r>
              <a:rPr lang="en-GB" sz="1000" b="0" i="0" dirty="0" err="1">
                <a:solidFill>
                  <a:srgbClr val="051A2D"/>
                </a:solidFill>
                <a:effectLst/>
                <a:latin typeface="Poppins" panose="00000500000000000000" pitchFamily="2" charset="0"/>
              </a:rPr>
              <a:t>seksueel</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geweld</a:t>
            </a:r>
            <a:endParaRPr lang="en-GB" sz="1000" b="0" i="0" dirty="0">
              <a:solidFill>
                <a:srgbClr val="051A2D"/>
              </a:solidFill>
              <a:effectLst/>
              <a:latin typeface="Poppins" panose="00000500000000000000" pitchFamily="2" charset="0"/>
            </a:endParaRPr>
          </a:p>
          <a:p>
            <a:pPr algn="l">
              <a:buFont typeface="Arial" panose="020B0604020202020204" pitchFamily="34" charset="0"/>
              <a:buChar char="•"/>
            </a:pPr>
            <a:r>
              <a:rPr lang="en-GB" sz="1000" b="0" i="0" dirty="0">
                <a:solidFill>
                  <a:srgbClr val="051A2D"/>
                </a:solidFill>
                <a:effectLst/>
                <a:latin typeface="Poppins" panose="00000500000000000000" pitchFamily="2" charset="0"/>
              </a:rPr>
              <a:t>Sextortion, </a:t>
            </a:r>
            <a:r>
              <a:rPr lang="en-GB" sz="1000" b="0" i="0" dirty="0" err="1">
                <a:solidFill>
                  <a:srgbClr val="051A2D"/>
                </a:solidFill>
                <a:effectLst/>
                <a:latin typeface="Poppins" panose="00000500000000000000" pitchFamily="2" charset="0"/>
              </a:rPr>
              <a:t>gedwongen</a:t>
            </a:r>
            <a:r>
              <a:rPr lang="en-GB" sz="1000" b="0" i="0" dirty="0">
                <a:solidFill>
                  <a:srgbClr val="051A2D"/>
                </a:solidFill>
                <a:effectLst/>
                <a:latin typeface="Poppins" panose="00000500000000000000" pitchFamily="2" charset="0"/>
              </a:rPr>
              <a:t> sexting </a:t>
            </a:r>
            <a:r>
              <a:rPr lang="en-GB" sz="1000" b="0" i="0" dirty="0" err="1">
                <a:solidFill>
                  <a:srgbClr val="051A2D"/>
                </a:solidFill>
                <a:effectLst/>
                <a:latin typeface="Poppins" panose="00000500000000000000" pitchFamily="2" charset="0"/>
              </a:rPr>
              <a:t>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verkrachtingsbedreigingen</a:t>
            </a:r>
            <a:endParaRPr lang="en-GB" sz="1000" b="0" i="0" dirty="0">
              <a:solidFill>
                <a:srgbClr val="051A2D"/>
              </a:solidFill>
              <a:effectLst/>
              <a:latin typeface="Poppins" panose="00000500000000000000" pitchFamily="2" charset="0"/>
            </a:endParaRPr>
          </a:p>
          <a:p>
            <a:pPr algn="l">
              <a:buFont typeface="Arial" panose="020B0604020202020204" pitchFamily="34" charset="0"/>
              <a:buChar char="•"/>
            </a:pPr>
            <a:r>
              <a:rPr lang="en-GB" sz="1000" b="0" i="0" dirty="0" err="1">
                <a:solidFill>
                  <a:srgbClr val="051A2D"/>
                </a:solidFill>
                <a:effectLst/>
                <a:latin typeface="Poppins" panose="00000500000000000000" pitchFamily="2" charset="0"/>
              </a:rPr>
              <a:t>Seksistische</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haattaal</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oproepen</a:t>
            </a:r>
            <a:r>
              <a:rPr lang="en-GB" sz="1000" b="0" i="0" dirty="0">
                <a:solidFill>
                  <a:srgbClr val="051A2D"/>
                </a:solidFill>
                <a:effectLst/>
                <a:latin typeface="Poppins" panose="00000500000000000000" pitchFamily="2" charset="0"/>
              </a:rPr>
              <a:t> tot </a:t>
            </a:r>
            <a:r>
              <a:rPr lang="en-GB" sz="1000" b="0" i="0" dirty="0" err="1">
                <a:solidFill>
                  <a:srgbClr val="051A2D"/>
                </a:solidFill>
                <a:effectLst/>
                <a:latin typeface="Poppins" panose="00000500000000000000" pitchFamily="2" charset="0"/>
              </a:rPr>
              <a:t>zelfmoord</a:t>
            </a:r>
            <a:r>
              <a:rPr lang="en-GB" sz="1000" b="0" i="0" dirty="0">
                <a:solidFill>
                  <a:srgbClr val="051A2D"/>
                </a:solidFill>
                <a:effectLst/>
                <a:latin typeface="Poppins" panose="00000500000000000000" pitchFamily="2" charset="0"/>
              </a:rPr>
              <a:t> of </a:t>
            </a:r>
            <a:r>
              <a:rPr lang="en-GB" sz="1000" b="0" i="0" dirty="0" err="1">
                <a:solidFill>
                  <a:srgbClr val="051A2D"/>
                </a:solidFill>
                <a:effectLst/>
                <a:latin typeface="Poppins" panose="00000500000000000000" pitchFamily="2" charset="0"/>
              </a:rPr>
              <a:t>zelfbeschadiging</a:t>
            </a:r>
            <a:endParaRPr lang="en-GB" sz="1000" b="0" i="0" dirty="0">
              <a:solidFill>
                <a:srgbClr val="051A2D"/>
              </a:solidFill>
              <a:effectLst/>
              <a:latin typeface="Poppins" panose="00000500000000000000" pitchFamily="2" charset="0"/>
            </a:endParaRPr>
          </a:p>
          <a:p>
            <a:pPr algn="l">
              <a:buFont typeface="Arial" panose="020B0604020202020204" pitchFamily="34" charset="0"/>
              <a:buChar char="•"/>
            </a:pPr>
            <a:r>
              <a:rPr lang="en-GB" sz="1000" b="0" i="0" dirty="0">
                <a:solidFill>
                  <a:srgbClr val="051A2D"/>
                </a:solidFill>
                <a:effectLst/>
                <a:latin typeface="Poppins" panose="00000500000000000000" pitchFamily="2" charset="0"/>
              </a:rPr>
              <a:t>Deepfakes </a:t>
            </a:r>
            <a:r>
              <a:rPr lang="en-GB" sz="1000" b="0" i="0" dirty="0" err="1">
                <a:solidFill>
                  <a:srgbClr val="051A2D"/>
                </a:solidFill>
                <a:effectLst/>
                <a:latin typeface="Poppins" panose="00000500000000000000" pitchFamily="2" charset="0"/>
              </a:rPr>
              <a:t>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andere</a:t>
            </a:r>
            <a:r>
              <a:rPr lang="en-GB" sz="1000" b="0" i="0" dirty="0">
                <a:solidFill>
                  <a:srgbClr val="051A2D"/>
                </a:solidFill>
                <a:effectLst/>
                <a:latin typeface="Poppins" panose="00000500000000000000" pitchFamily="2" charset="0"/>
              </a:rPr>
              <a:t> AI-</a:t>
            </a:r>
            <a:r>
              <a:rPr lang="en-GB" sz="1000" b="0" i="0" dirty="0" err="1">
                <a:solidFill>
                  <a:srgbClr val="051A2D"/>
                </a:solidFill>
                <a:effectLst/>
                <a:latin typeface="Poppins" panose="00000500000000000000" pitchFamily="2" charset="0"/>
              </a:rPr>
              <a:t>gegenereerde</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vormen</a:t>
            </a:r>
            <a:r>
              <a:rPr lang="en-GB" sz="1000" b="0" i="0" dirty="0">
                <a:solidFill>
                  <a:srgbClr val="051A2D"/>
                </a:solidFill>
                <a:effectLst/>
                <a:latin typeface="Poppins" panose="00000500000000000000" pitchFamily="2" charset="0"/>
              </a:rPr>
              <a:t> van </a:t>
            </a:r>
            <a:r>
              <a:rPr lang="en-GB" sz="1000" b="0" i="0" dirty="0" err="1">
                <a:solidFill>
                  <a:srgbClr val="051A2D"/>
                </a:solidFill>
                <a:effectLst/>
                <a:latin typeface="Poppins" panose="00000500000000000000" pitchFamily="2" charset="0"/>
              </a:rPr>
              <a:t>beeldmisbruik</a:t>
            </a:r>
            <a:endParaRPr lang="en-GB" sz="1000" b="0" i="0" dirty="0">
              <a:solidFill>
                <a:srgbClr val="051A2D"/>
              </a:solidFill>
              <a:effectLst/>
              <a:latin typeface="Poppins" panose="00000500000000000000" pitchFamily="2" charset="0"/>
            </a:endParaRPr>
          </a:p>
          <a:p>
            <a:pPr algn="l">
              <a:buFont typeface="Arial" panose="020B0604020202020204" pitchFamily="34" charset="0"/>
              <a:buChar char="•"/>
            </a:pPr>
            <a:r>
              <a:rPr lang="en-GB" sz="1000" b="0" i="0" dirty="0" err="1">
                <a:solidFill>
                  <a:srgbClr val="051A2D"/>
                </a:solidFill>
                <a:effectLst/>
                <a:latin typeface="Poppins" panose="00000500000000000000" pitchFamily="2" charset="0"/>
              </a:rPr>
              <a:t>Haatcampagnes</a:t>
            </a:r>
            <a:r>
              <a:rPr lang="en-GB" sz="1000" b="0" i="0" dirty="0">
                <a:solidFill>
                  <a:srgbClr val="051A2D"/>
                </a:solidFill>
                <a:effectLst/>
                <a:latin typeface="Poppins" panose="00000500000000000000" pitchFamily="2" charset="0"/>
              </a:rPr>
              <a:t> die </a:t>
            </a:r>
            <a:r>
              <a:rPr lang="en-GB" sz="1000" b="0" i="0" dirty="0" err="1">
                <a:solidFill>
                  <a:srgbClr val="051A2D"/>
                </a:solidFill>
                <a:effectLst/>
                <a:latin typeface="Poppins" panose="00000500000000000000" pitchFamily="2" charset="0"/>
              </a:rPr>
              <a:t>vrouwelijke</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politici</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journalisten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mensenrechtenverdedigers</a:t>
            </a:r>
            <a:r>
              <a:rPr lang="en-GB" sz="1000" b="0" i="0" dirty="0">
                <a:solidFill>
                  <a:srgbClr val="051A2D"/>
                </a:solidFill>
                <a:effectLst/>
                <a:latin typeface="Poppins" panose="00000500000000000000" pitchFamily="2" charset="0"/>
              </a:rPr>
              <a:t> het </a:t>
            </a:r>
            <a:r>
              <a:rPr lang="en-GB" sz="1000" b="0" i="0" dirty="0" err="1">
                <a:solidFill>
                  <a:srgbClr val="051A2D"/>
                </a:solidFill>
                <a:effectLst/>
                <a:latin typeface="Poppins" panose="00000500000000000000" pitchFamily="2" charset="0"/>
              </a:rPr>
              <a:t>zwijgen</a:t>
            </a:r>
            <a:r>
              <a:rPr lang="en-GB" sz="1000" b="0" i="0" dirty="0">
                <a:solidFill>
                  <a:srgbClr val="051A2D"/>
                </a:solidFill>
                <a:effectLst/>
                <a:latin typeface="Poppins" panose="00000500000000000000" pitchFamily="2" charset="0"/>
              </a:rPr>
              <a:t> </a:t>
            </a:r>
            <a:r>
              <a:rPr lang="en-GB" sz="1000" b="0" i="0" dirty="0" err="1">
                <a:solidFill>
                  <a:srgbClr val="051A2D"/>
                </a:solidFill>
                <a:effectLst/>
                <a:latin typeface="Poppins" panose="00000500000000000000" pitchFamily="2" charset="0"/>
              </a:rPr>
              <a:t>opleggen</a:t>
            </a:r>
            <a:endParaRPr lang="en-GB" sz="1000" b="0" i="0" dirty="0">
              <a:solidFill>
                <a:srgbClr val="051A2D"/>
              </a:solidFill>
              <a:effectLst/>
              <a:latin typeface="Poppins" panose="00000500000000000000" pitchFamily="2" charset="0"/>
            </a:endParaRPr>
          </a:p>
          <a:p>
            <a:pPr algn="l">
              <a:buFont typeface="Arial" panose="020B0604020202020204" pitchFamily="34" charset="0"/>
              <a:buChar char="•"/>
            </a:pPr>
            <a:endParaRPr lang="en-GB" sz="1000" b="0" i="0" dirty="0">
              <a:solidFill>
                <a:srgbClr val="051A2D"/>
              </a:solidFill>
              <a:effectLst/>
              <a:latin typeface="Poppins" panose="00000500000000000000" pitchFamily="2" charset="0"/>
            </a:endParaRPr>
          </a:p>
          <a:p>
            <a:pPr algn="l">
              <a:buFont typeface="Arial" panose="020B0604020202020204" pitchFamily="34" charset="0"/>
              <a:buChar char="•"/>
            </a:pPr>
            <a:r>
              <a:rPr lang="nl-NL" sz="1000" b="0" i="0" dirty="0">
                <a:solidFill>
                  <a:srgbClr val="051A2D"/>
                </a:solidFill>
                <a:effectLst/>
                <a:latin typeface="Poppins" panose="00000500000000000000" pitchFamily="2" charset="0"/>
              </a:rPr>
              <a:t>Onderzoek van UNESCO laat zien dat 73% van de vrouwelijke journalisten online geweld ervaart in hun werk. Dit is niet een randverschijnsel: het raakt de kern van democratische deelname.</a:t>
            </a:r>
          </a:p>
          <a:p>
            <a:pPr algn="l">
              <a:buFont typeface="Arial" panose="020B0604020202020204" pitchFamily="34" charset="0"/>
              <a:buChar char="•"/>
            </a:pPr>
            <a:endParaRPr lang="nl-NL" sz="1000" b="0" i="0" dirty="0">
              <a:solidFill>
                <a:srgbClr val="051A2D"/>
              </a:solidFill>
              <a:effectLst/>
              <a:latin typeface="Poppins" panose="00000500000000000000" pitchFamily="2" charset="0"/>
            </a:endParaRPr>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GB" sz="1000" b="0" i="0" u="none" strike="noStrike" dirty="0">
                <a:solidFill>
                  <a:srgbClr val="000000"/>
                </a:solidFill>
                <a:effectLst/>
                <a:latin typeface="Arial" panose="020B0604020202020204" pitchFamily="34" charset="0"/>
              </a:rPr>
              <a:t>Metaverse: a network of interconnected virtual 3D spaces in which users, often via avatars, can look around and interact. (</a:t>
            </a:r>
            <a:r>
              <a:rPr lang="nl-NL" sz="1000" dirty="0"/>
              <a:t>Een netwerk van verbonden virtuele 3D-werelden waarin gebruikers, vaak via </a:t>
            </a:r>
            <a:r>
              <a:rPr lang="nl-NL" sz="1000" dirty="0" err="1"/>
              <a:t>avatars</a:t>
            </a:r>
            <a:r>
              <a:rPr lang="nl-NL" sz="1000" dirty="0"/>
              <a:t>, kunnen rondkijken en met elkaar en hun omgeving kunnen communiceren.</a:t>
            </a:r>
            <a:r>
              <a:rPr lang="en-GB" sz="1000" b="0" i="0" u="none" strike="noStrike" dirty="0">
                <a:solidFill>
                  <a:srgbClr val="000000"/>
                </a:solidFill>
                <a:effectLst/>
                <a:latin typeface="Arial" panose="020B0604020202020204" pitchFamily="34" charset="0"/>
              </a:rPr>
              <a:t>)</a:t>
            </a:r>
            <a:endParaRPr lang="en-GB" sz="1000" b="0" dirty="0">
              <a:effectLst/>
            </a:endParaRPr>
          </a:p>
          <a:p>
            <a:br>
              <a:rPr lang="en-GB" sz="1000" dirty="0"/>
            </a:br>
            <a:endParaRPr lang="en-GB" sz="1000" b="0" i="0" dirty="0">
              <a:solidFill>
                <a:srgbClr val="051A2D"/>
              </a:solidFill>
              <a:effectLst/>
              <a:latin typeface="Poppins" panose="00000500000000000000" pitchFamily="2" charset="0"/>
            </a:endParaRPr>
          </a:p>
          <a:p>
            <a:br>
              <a:rPr lang="nl-NL" sz="1000" dirty="0"/>
            </a:br>
            <a:endParaRPr lang="en-GB" sz="1000" dirty="0"/>
          </a:p>
        </p:txBody>
      </p:sp>
      <p:sp>
        <p:nvSpPr>
          <p:cNvPr id="86" name="Google Shape;86;p1:notes">
            <a:extLst>
              <a:ext uri="{FF2B5EF4-FFF2-40B4-BE49-F238E27FC236}">
                <a16:creationId xmlns:a16="http://schemas.microsoft.com/office/drawing/2014/main" id="{816A9771-8C09-F873-AE5F-8E6583E035EC}"/>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246888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p9: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dirty="0"/>
              <a:t>Het verdrag bestaat uit een inleidende tekst en 81 artikelen. </a:t>
            </a:r>
            <a:br>
              <a:rPr lang="nl-NL" dirty="0"/>
            </a:br>
            <a:r>
              <a:rPr lang="nl-NL" dirty="0"/>
              <a:t>De inleiding schetst de uitgangspunten van het verdrag en maakt duidelijk waarom het verdrag geweld tegen </a:t>
            </a:r>
            <a:r>
              <a:rPr lang="nl-NL" b="1" dirty="0"/>
              <a:t>vrouwen </a:t>
            </a:r>
            <a:r>
              <a:rPr lang="nl-NL" dirty="0"/>
              <a:t>expliciet benoemt. Het verdrag erkent dat geweld tegen vrouwen een blijk is van ongelijke machtsverhoudingen tussen mannen en vrouwen. En dat dit geweld een sociaal mechanisme is dat vrouwen in een ondergeschikte positie dwingt en houdt. </a:t>
            </a:r>
          </a:p>
          <a:p>
            <a:pPr marL="0" lvl="0" indent="0" algn="l" rtl="0">
              <a:spcBef>
                <a:spcPts val="0"/>
              </a:spcBef>
              <a:spcAft>
                <a:spcPts val="0"/>
              </a:spcAft>
              <a:buNone/>
            </a:pPr>
            <a:endParaRPr lang="nl-NL" dirty="0"/>
          </a:p>
          <a:p>
            <a:pPr marL="0" lvl="0" indent="0" algn="l" rtl="0">
              <a:spcBef>
                <a:spcPts val="0"/>
              </a:spcBef>
              <a:spcAft>
                <a:spcPts val="0"/>
              </a:spcAft>
              <a:buNone/>
            </a:pPr>
            <a:r>
              <a:rPr lang="nl-NL" dirty="0"/>
              <a:t>De artikelen zijn onderverdeeld in artikelen die richtlijnen geven voor preventie, bescherming, vervolging en het coördineren van beleid op die terreinen. De vier P's noemen wij dat: Prevention, </a:t>
            </a:r>
            <a:r>
              <a:rPr lang="nl-NL" dirty="0" err="1"/>
              <a:t>Protection</a:t>
            </a:r>
            <a:r>
              <a:rPr lang="nl-NL" dirty="0"/>
              <a:t>, </a:t>
            </a:r>
            <a:r>
              <a:rPr lang="nl-NL" dirty="0" err="1"/>
              <a:t>Prosecution</a:t>
            </a:r>
            <a:r>
              <a:rPr lang="nl-NL" dirty="0"/>
              <a:t> en </a:t>
            </a:r>
            <a:r>
              <a:rPr lang="nl-NL" dirty="0" err="1"/>
              <a:t>Coordinated</a:t>
            </a:r>
            <a:r>
              <a:rPr lang="nl-NL" dirty="0"/>
              <a:t> Policy. </a:t>
            </a:r>
          </a:p>
          <a:p>
            <a:pPr marL="0" lvl="0" indent="0" algn="l" rtl="0">
              <a:spcBef>
                <a:spcPts val="0"/>
              </a:spcBef>
              <a:spcAft>
                <a:spcPts val="0"/>
              </a:spcAft>
              <a:buNone/>
            </a:pPr>
            <a:endParaRPr dirty="0"/>
          </a:p>
        </p:txBody>
      </p:sp>
      <p:sp>
        <p:nvSpPr>
          <p:cNvPr id="260" name="Google Shape;260;p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0: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75" name="Google Shape;275;p10: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Pascal Franck, </a:t>
            </a:r>
            <a:r>
              <a:rPr lang="en-GB" dirty="0" err="1"/>
              <a:t>Belische</a:t>
            </a:r>
            <a:r>
              <a:rPr lang="en-GB" dirty="0"/>
              <a:t> Sor, one-stop shop</a:t>
            </a:r>
            <a:endParaRPr dirty="0"/>
          </a:p>
        </p:txBody>
      </p:sp>
      <p:sp>
        <p:nvSpPr>
          <p:cNvPr id="281" name="Google Shape;281;p1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p13: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5" name="Google Shape;315;p13: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p14: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Data!!! – Let’s Orange the World / </a:t>
            </a:r>
            <a:r>
              <a:rPr lang="en-GB" dirty="0" err="1"/>
              <a:t>evaluatie</a:t>
            </a:r>
            <a:r>
              <a:rPr lang="en-GB"/>
              <a:t>!!!</a:t>
            </a:r>
            <a:endParaRPr/>
          </a:p>
        </p:txBody>
      </p:sp>
      <p:sp>
        <p:nvSpPr>
          <p:cNvPr id="321" name="Google Shape;321;p14: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5"/>
        <p:cNvGrpSpPr/>
        <p:nvPr/>
      </p:nvGrpSpPr>
      <p:grpSpPr>
        <a:xfrm>
          <a:off x="0" y="0"/>
          <a:ext cx="0" cy="0"/>
          <a:chOff x="0" y="0"/>
          <a:chExt cx="0" cy="0"/>
        </a:xfrm>
      </p:grpSpPr>
      <p:sp>
        <p:nvSpPr>
          <p:cNvPr id="326" name="Google Shape;326;p15: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7" name="Google Shape;327;p15: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p16: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39" name="Google Shape;339;p16: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340" name="Google Shape;340;p16: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16: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lang="en-GB" sz="1200" dirty="0">
              <a:solidFill>
                <a:schemeClr val="dk1"/>
              </a:solidFill>
              <a:latin typeface="Calibri"/>
              <a:ea typeface="Calibri"/>
              <a:cs typeface="Calibri"/>
              <a:sym typeface="Calibri"/>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t>Iedere vier jaar komt er een groep van experts, de zogenoemde GREVIO, en evalueert hoe Nederland het doet met de naleving van het verdrag. Dat doen ze in alle </a:t>
            </a:r>
            <a:r>
              <a:rPr lang="nl-NL" sz="1200" dirty="0" err="1"/>
              <a:t>verdragslandenZe</a:t>
            </a:r>
            <a:r>
              <a:rPr lang="nl-NL" sz="1200" dirty="0"/>
              <a:t> kijken op landelijk, maar ook op gemeentelijk niveau hoe het gaat.</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t>In oktober 2025 kreeg Nederland het GREVIO-rapport. Daarin staan naast een aantal zaken die in de afgelopen 4 jaar verbeterd zijn, ook een behoorlijk lijst punten waarop er nog veel werk aan de winkel is.</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t>Op deze sheet zie je een aantal van de dingen die benoemd zijn in het rapport, waar Nederland in de komende vier jaar mee aan de slag moet. </a:t>
            </a:r>
            <a:br>
              <a:rPr lang="nl-NL" sz="1200" dirty="0"/>
            </a:br>
            <a:r>
              <a:rPr lang="nl-NL" sz="1200" dirty="0"/>
              <a:t>Er zijn zeker ook punten benoemd waar vooruitgang op is geboekt. Die kunnen we helaas niet allemaal doornemen, ik noem er een:</a:t>
            </a:r>
            <a:br>
              <a:rPr lang="nl-NL" sz="1200" dirty="0"/>
            </a:br>
            <a:endParaRPr lang="nl-NL" sz="1200" dirty="0">
              <a:solidFill>
                <a:schemeClr val="dk1"/>
              </a:solidFill>
              <a:latin typeface="Calibri"/>
              <a:ea typeface="Calibri"/>
              <a:cs typeface="Calibri"/>
              <a:sym typeface="Calibri"/>
            </a:endParaRPr>
          </a:p>
          <a:p>
            <a:pPr marL="0" lvl="0" indent="0" algn="l" rtl="0">
              <a:spcBef>
                <a:spcPts val="0"/>
              </a:spcBef>
              <a:spcAft>
                <a:spcPts val="0"/>
              </a:spcAft>
              <a:buNone/>
            </a:pPr>
            <a:r>
              <a:rPr lang="en-US" dirty="0"/>
              <a:t>### 🇳🇱 **Wat </a:t>
            </a:r>
            <a:r>
              <a:rPr lang="en-US" dirty="0" err="1"/>
              <a:t>goed</a:t>
            </a:r>
            <a:r>
              <a:rPr lang="en-US" dirty="0"/>
              <a:t> </a:t>
            </a:r>
            <a:r>
              <a:rPr lang="en-US" dirty="0" err="1"/>
              <a:t>gaat</a:t>
            </a:r>
            <a:r>
              <a:rPr lang="en-US" dirty="0"/>
              <a:t> </a:t>
            </a:r>
            <a:r>
              <a:rPr lang="en-US" dirty="0" err="1"/>
              <a:t>volgens</a:t>
            </a:r>
            <a:r>
              <a:rPr lang="en-US" dirty="0"/>
              <a:t> GREVIO (2025)**</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1. **</a:t>
            </a:r>
            <a:r>
              <a:rPr lang="en-US" dirty="0" err="1"/>
              <a:t>Nieuwe</a:t>
            </a:r>
            <a:r>
              <a:rPr lang="en-US" dirty="0"/>
              <a:t> wet </a:t>
            </a:r>
            <a:r>
              <a:rPr lang="en-US" dirty="0" err="1"/>
              <a:t>Seksuele</a:t>
            </a:r>
            <a:r>
              <a:rPr lang="en-US" dirty="0"/>
              <a:t> </a:t>
            </a:r>
            <a:r>
              <a:rPr lang="en-US" dirty="0" err="1"/>
              <a:t>Misdrijven</a:t>
            </a:r>
            <a:r>
              <a:rPr lang="en-US" dirty="0"/>
              <a:t> (2024)**</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Rape is nu </a:t>
            </a:r>
            <a:r>
              <a:rPr lang="en-US" dirty="0" err="1"/>
              <a:t>gedefinieerd</a:t>
            </a:r>
            <a:r>
              <a:rPr lang="en-US" dirty="0"/>
              <a:t> op basis van *</a:t>
            </a:r>
            <a:r>
              <a:rPr lang="en-US" dirty="0" err="1"/>
              <a:t>afwezigheid</a:t>
            </a:r>
            <a:r>
              <a:rPr lang="en-US" dirty="0"/>
              <a:t> van </a:t>
            </a:r>
            <a:r>
              <a:rPr lang="en-US" dirty="0" err="1"/>
              <a:t>toestemming</a:t>
            </a:r>
            <a:r>
              <a:rPr lang="en-US" dirty="0"/>
              <a:t>*, conform </a:t>
            </a:r>
            <a:r>
              <a:rPr lang="en-US" dirty="0" err="1"/>
              <a:t>artikel</a:t>
            </a:r>
            <a:r>
              <a:rPr lang="en-US" dirty="0"/>
              <a:t> 36 van het </a:t>
            </a:r>
            <a:r>
              <a:rPr lang="en-US" dirty="0" err="1"/>
              <a:t>Verdrag</a:t>
            </a:r>
            <a:r>
              <a:rPr lang="en-US" dirty="0"/>
              <a:t>.</a:t>
            </a:r>
            <a:endParaRPr dirty="0"/>
          </a:p>
          <a:p>
            <a:pPr marL="0" lvl="0" indent="0" algn="l" rtl="0">
              <a:spcBef>
                <a:spcPts val="0"/>
              </a:spcBef>
              <a:spcAft>
                <a:spcPts val="0"/>
              </a:spcAft>
              <a:buNone/>
            </a:pPr>
            <a:r>
              <a:rPr lang="en-US" dirty="0"/>
              <a:t>   * </a:t>
            </a:r>
            <a:r>
              <a:rPr lang="en-US" dirty="0" err="1"/>
              <a:t>Strafbaarstelling</a:t>
            </a:r>
            <a:r>
              <a:rPr lang="en-US" dirty="0"/>
              <a:t> van *</a:t>
            </a:r>
            <a:r>
              <a:rPr lang="en-US" dirty="0" err="1"/>
              <a:t>seksuele</a:t>
            </a:r>
            <a:r>
              <a:rPr lang="en-US" dirty="0"/>
              <a:t> </a:t>
            </a:r>
            <a:r>
              <a:rPr lang="en-US" dirty="0" err="1"/>
              <a:t>intimidatie</a:t>
            </a:r>
            <a:r>
              <a:rPr lang="en-US" dirty="0"/>
              <a:t>* in </a:t>
            </a:r>
            <a:r>
              <a:rPr lang="en-US" dirty="0" err="1"/>
              <a:t>publieke</a:t>
            </a:r>
            <a:r>
              <a:rPr lang="en-US" dirty="0"/>
              <a:t> </a:t>
            </a:r>
            <a:r>
              <a:rPr lang="en-US" dirty="0" err="1"/>
              <a:t>en</a:t>
            </a:r>
            <a:r>
              <a:rPr lang="en-US" dirty="0"/>
              <a:t> </a:t>
            </a:r>
            <a:r>
              <a:rPr lang="en-US" dirty="0" err="1"/>
              <a:t>digitale</a:t>
            </a:r>
            <a:r>
              <a:rPr lang="en-US" dirty="0"/>
              <a:t> </a:t>
            </a:r>
            <a:r>
              <a:rPr lang="en-US" dirty="0" err="1"/>
              <a:t>ruimte</a:t>
            </a:r>
            <a:r>
              <a:rPr lang="en-US" dirty="0"/>
              <a:t> (</a:t>
            </a:r>
            <a:r>
              <a:rPr lang="en-US" dirty="0" err="1"/>
              <a:t>waaronder</a:t>
            </a:r>
            <a:r>
              <a:rPr lang="en-US" dirty="0"/>
              <a:t> catcalling </a:t>
            </a:r>
            <a:r>
              <a:rPr lang="en-US" dirty="0" err="1"/>
              <a:t>en</a:t>
            </a:r>
            <a:r>
              <a:rPr lang="en-US" dirty="0"/>
              <a:t> online </a:t>
            </a:r>
            <a:r>
              <a:rPr lang="en-US" dirty="0" err="1"/>
              <a:t>seksueel</a:t>
            </a:r>
            <a:r>
              <a:rPr lang="en-US" dirty="0"/>
              <a:t> </a:t>
            </a:r>
            <a:r>
              <a:rPr lang="en-US" dirty="0" err="1"/>
              <a:t>grensoverschrijdend</a:t>
            </a:r>
            <a:r>
              <a:rPr lang="en-US" dirty="0"/>
              <a:t> </a:t>
            </a:r>
            <a:r>
              <a:rPr lang="en-US" dirty="0" err="1"/>
              <a:t>gedrag</a:t>
            </a:r>
            <a:r>
              <a:rPr lang="en-US" dirty="0"/>
              <a:t>).</a:t>
            </a:r>
            <a:endParaRPr dirty="0"/>
          </a:p>
          <a:p>
            <a:pPr marL="0" lvl="0" indent="0" algn="l" rtl="0">
              <a:spcBef>
                <a:spcPts val="0"/>
              </a:spcBef>
              <a:spcAft>
                <a:spcPts val="0"/>
              </a:spcAft>
              <a:buNone/>
            </a:pPr>
            <a:r>
              <a:rPr lang="en-US" dirty="0"/>
              <a:t>   * Extra </a:t>
            </a:r>
            <a:r>
              <a:rPr lang="en-US" dirty="0" err="1"/>
              <a:t>middelen</a:t>
            </a:r>
            <a:r>
              <a:rPr lang="en-US" dirty="0"/>
              <a:t> </a:t>
            </a:r>
            <a:r>
              <a:rPr lang="en-US" dirty="0" err="1"/>
              <a:t>beschikbaar</a:t>
            </a:r>
            <a:r>
              <a:rPr lang="en-US" dirty="0"/>
              <a:t> </a:t>
            </a:r>
            <a:r>
              <a:rPr lang="en-US" dirty="0" err="1"/>
              <a:t>gesteld</a:t>
            </a:r>
            <a:r>
              <a:rPr lang="en-US" dirty="0"/>
              <a:t> </a:t>
            </a:r>
            <a:r>
              <a:rPr lang="en-US" dirty="0" err="1"/>
              <a:t>aan</a:t>
            </a:r>
            <a:r>
              <a:rPr lang="en-US" dirty="0"/>
              <a:t> </a:t>
            </a:r>
            <a:r>
              <a:rPr lang="en-US" dirty="0" err="1"/>
              <a:t>politie</a:t>
            </a:r>
            <a:r>
              <a:rPr lang="en-US" dirty="0"/>
              <a:t> </a:t>
            </a:r>
            <a:r>
              <a:rPr lang="en-US" dirty="0" err="1"/>
              <a:t>en</a:t>
            </a:r>
            <a:r>
              <a:rPr lang="en-US" dirty="0"/>
              <a:t> </a:t>
            </a:r>
            <a:r>
              <a:rPr lang="en-US" dirty="0" err="1"/>
              <a:t>justitie</a:t>
            </a:r>
            <a:r>
              <a:rPr lang="en-US" dirty="0"/>
              <a:t> om de </a:t>
            </a:r>
            <a:r>
              <a:rPr lang="en-US" dirty="0" err="1"/>
              <a:t>nieuwe</a:t>
            </a:r>
            <a:r>
              <a:rPr lang="en-US" dirty="0"/>
              <a:t> wet </a:t>
            </a:r>
            <a:r>
              <a:rPr lang="en-US" dirty="0" err="1"/>
              <a:t>goed</a:t>
            </a:r>
            <a:r>
              <a:rPr lang="en-US" dirty="0"/>
              <a:t> </a:t>
            </a:r>
            <a:r>
              <a:rPr lang="en-US" dirty="0" err="1"/>
              <a:t>uit</a:t>
            </a:r>
            <a:r>
              <a:rPr lang="en-US" dirty="0"/>
              <a:t> </a:t>
            </a:r>
            <a:r>
              <a:rPr lang="en-US" dirty="0" err="1"/>
              <a:t>te</a:t>
            </a:r>
            <a:r>
              <a:rPr lang="en-US" dirty="0"/>
              <a:t> </a:t>
            </a:r>
            <a:r>
              <a:rPr lang="en-US" dirty="0" err="1"/>
              <a:t>voeren</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2. **</a:t>
            </a:r>
            <a:r>
              <a:rPr lang="en-US" dirty="0" err="1"/>
              <a:t>Sterkere</a:t>
            </a:r>
            <a:r>
              <a:rPr lang="en-US" dirty="0"/>
              <a:t> focus op </a:t>
            </a:r>
            <a:r>
              <a:rPr lang="en-US" dirty="0" err="1"/>
              <a:t>preventie</a:t>
            </a:r>
            <a:r>
              <a:rPr lang="en-US" dirty="0"/>
              <a:t> </a:t>
            </a:r>
            <a:r>
              <a:rPr lang="en-US" dirty="0" err="1"/>
              <a:t>en</a:t>
            </a:r>
            <a:r>
              <a:rPr lang="en-US" dirty="0"/>
              <a:t> </a:t>
            </a:r>
            <a:r>
              <a:rPr lang="en-US" dirty="0" err="1"/>
              <a:t>cultuurverandering</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Het **</a:t>
            </a:r>
            <a:r>
              <a:rPr lang="en-US" dirty="0" err="1"/>
              <a:t>Nationaal</a:t>
            </a:r>
            <a:r>
              <a:rPr lang="en-US" dirty="0"/>
              <a:t> </a:t>
            </a:r>
            <a:r>
              <a:rPr lang="en-US" dirty="0" err="1"/>
              <a:t>Actieprogramma</a:t>
            </a:r>
            <a:r>
              <a:rPr lang="en-US" dirty="0"/>
              <a:t> </a:t>
            </a:r>
            <a:r>
              <a:rPr lang="en-US" dirty="0" err="1"/>
              <a:t>Seksueel</a:t>
            </a:r>
            <a:r>
              <a:rPr lang="en-US" dirty="0"/>
              <a:t> </a:t>
            </a:r>
            <a:r>
              <a:rPr lang="en-US" dirty="0" err="1"/>
              <a:t>Grensoverschrijdend</a:t>
            </a:r>
            <a:r>
              <a:rPr lang="en-US" dirty="0"/>
              <a:t> </a:t>
            </a:r>
            <a:r>
              <a:rPr lang="en-US" dirty="0" err="1"/>
              <a:t>Gedrag</a:t>
            </a:r>
            <a:r>
              <a:rPr lang="en-US" dirty="0"/>
              <a:t> </a:t>
            </a:r>
            <a:r>
              <a:rPr lang="en-US" dirty="0" err="1"/>
              <a:t>en</a:t>
            </a:r>
            <a:r>
              <a:rPr lang="en-US" dirty="0"/>
              <a:t> </a:t>
            </a:r>
            <a:r>
              <a:rPr lang="en-US" dirty="0" err="1"/>
              <a:t>Seksueel</a:t>
            </a:r>
            <a:r>
              <a:rPr lang="en-US" dirty="0"/>
              <a:t> </a:t>
            </a:r>
            <a:r>
              <a:rPr lang="en-US" dirty="0" err="1"/>
              <a:t>Geweld</a:t>
            </a:r>
            <a:r>
              <a:rPr lang="en-US" dirty="0"/>
              <a:t>** </a:t>
            </a:r>
            <a:r>
              <a:rPr lang="en-US" dirty="0" err="1"/>
              <a:t>richt</a:t>
            </a:r>
            <a:r>
              <a:rPr lang="en-US" dirty="0"/>
              <a:t> </a:t>
            </a:r>
            <a:r>
              <a:rPr lang="en-US" dirty="0" err="1"/>
              <a:t>zich</a:t>
            </a:r>
            <a:r>
              <a:rPr lang="en-US" dirty="0"/>
              <a:t> op </a:t>
            </a:r>
            <a:r>
              <a:rPr lang="en-US" dirty="0" err="1"/>
              <a:t>bewustwording</a:t>
            </a:r>
            <a:r>
              <a:rPr lang="en-US" dirty="0"/>
              <a:t>, </a:t>
            </a:r>
            <a:r>
              <a:rPr lang="en-US" dirty="0" err="1"/>
              <a:t>gedragsverandering</a:t>
            </a:r>
            <a:r>
              <a:rPr lang="en-US" dirty="0"/>
              <a:t> </a:t>
            </a:r>
            <a:r>
              <a:rPr lang="en-US" dirty="0" err="1"/>
              <a:t>en</a:t>
            </a:r>
            <a:r>
              <a:rPr lang="en-US" dirty="0"/>
              <a:t> de </a:t>
            </a:r>
            <a:r>
              <a:rPr lang="en-US" dirty="0" err="1"/>
              <a:t>digitale</a:t>
            </a:r>
            <a:r>
              <a:rPr lang="en-US" dirty="0"/>
              <a:t> </a:t>
            </a:r>
            <a:r>
              <a:rPr lang="en-US" dirty="0" err="1"/>
              <a:t>dimensie</a:t>
            </a:r>
            <a:r>
              <a:rPr lang="en-US" dirty="0"/>
              <a:t> van </a:t>
            </a:r>
            <a:r>
              <a:rPr lang="en-US" dirty="0" err="1"/>
              <a:t>geweld</a:t>
            </a:r>
            <a:r>
              <a:rPr lang="en-US" dirty="0"/>
              <a:t>.</a:t>
            </a:r>
            <a:endParaRPr dirty="0"/>
          </a:p>
          <a:p>
            <a:pPr marL="0" lvl="0" indent="0" algn="l" rtl="0">
              <a:spcBef>
                <a:spcPts val="0"/>
              </a:spcBef>
              <a:spcAft>
                <a:spcPts val="0"/>
              </a:spcAft>
              <a:buNone/>
            </a:pPr>
            <a:r>
              <a:rPr lang="en-US" dirty="0"/>
              <a:t>   * Nederland </a:t>
            </a:r>
            <a:r>
              <a:rPr lang="en-US" dirty="0" err="1"/>
              <a:t>heeft</a:t>
            </a:r>
            <a:r>
              <a:rPr lang="en-US" dirty="0"/>
              <a:t> </a:t>
            </a:r>
            <a:r>
              <a:rPr lang="en-US" dirty="0" err="1"/>
              <a:t>een</a:t>
            </a:r>
            <a:r>
              <a:rPr lang="en-US" dirty="0"/>
              <a:t> **</a:t>
            </a:r>
            <a:r>
              <a:rPr lang="en-US" dirty="0" err="1"/>
              <a:t>onafhankelijk</a:t>
            </a:r>
            <a:r>
              <a:rPr lang="en-US" dirty="0"/>
              <a:t> </a:t>
            </a:r>
            <a:r>
              <a:rPr lang="en-US" dirty="0" err="1"/>
              <a:t>regeringscommissaris</a:t>
            </a:r>
            <a:r>
              <a:rPr lang="en-US" dirty="0"/>
              <a:t>** </a:t>
            </a:r>
            <a:r>
              <a:rPr lang="en-US" dirty="0" err="1"/>
              <a:t>aangesteld</a:t>
            </a:r>
            <a:r>
              <a:rPr lang="en-US" dirty="0"/>
              <a:t> om </a:t>
            </a:r>
            <a:r>
              <a:rPr lang="en-US" dirty="0" err="1"/>
              <a:t>dit</a:t>
            </a:r>
            <a:r>
              <a:rPr lang="en-US" dirty="0"/>
              <a:t> </a:t>
            </a:r>
            <a:r>
              <a:rPr lang="en-US" dirty="0" err="1"/>
              <a:t>te</a:t>
            </a:r>
            <a:r>
              <a:rPr lang="en-US" dirty="0"/>
              <a:t> </a:t>
            </a:r>
            <a:r>
              <a:rPr lang="en-US" dirty="0" err="1"/>
              <a:t>monitoren</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3. **</a:t>
            </a:r>
            <a:r>
              <a:rPr lang="en-US" dirty="0" err="1"/>
              <a:t>Aandacht</a:t>
            </a:r>
            <a:r>
              <a:rPr lang="en-US" dirty="0"/>
              <a:t> </a:t>
            </a:r>
            <a:r>
              <a:rPr lang="en-US" dirty="0" err="1"/>
              <a:t>voor</a:t>
            </a:r>
            <a:r>
              <a:rPr lang="en-US" dirty="0"/>
              <a:t> </a:t>
            </a:r>
            <a:r>
              <a:rPr lang="en-US" dirty="0" err="1"/>
              <a:t>digitale</a:t>
            </a:r>
            <a:r>
              <a:rPr lang="en-US" dirty="0"/>
              <a:t> </a:t>
            </a:r>
            <a:r>
              <a:rPr lang="en-US" dirty="0" err="1"/>
              <a:t>vormen</a:t>
            </a:r>
            <a:r>
              <a:rPr lang="en-US" dirty="0"/>
              <a:t> van </a:t>
            </a:r>
            <a:r>
              <a:rPr lang="en-US" dirty="0" err="1"/>
              <a:t>geweld</a:t>
            </a:r>
            <a:r>
              <a:rPr lang="en-US" dirty="0"/>
              <a:t> </a:t>
            </a:r>
            <a:r>
              <a:rPr lang="en-US" dirty="0" err="1"/>
              <a:t>tegen</a:t>
            </a:r>
            <a:r>
              <a:rPr lang="en-US" dirty="0"/>
              <a:t> </a:t>
            </a:r>
            <a:r>
              <a:rPr lang="en-US" dirty="0" err="1"/>
              <a:t>vrouwen</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GREVIO </a:t>
            </a:r>
            <a:r>
              <a:rPr lang="en-US" dirty="0" err="1"/>
              <a:t>prijst</a:t>
            </a:r>
            <a:r>
              <a:rPr lang="en-US" dirty="0"/>
              <a:t> het </a:t>
            </a:r>
            <a:r>
              <a:rPr lang="en-US" dirty="0" err="1"/>
              <a:t>gebruik</a:t>
            </a:r>
            <a:r>
              <a:rPr lang="en-US" dirty="0"/>
              <a:t> van </a:t>
            </a:r>
            <a:r>
              <a:rPr lang="en-US" dirty="0" err="1"/>
              <a:t>haar</a:t>
            </a:r>
            <a:r>
              <a:rPr lang="en-US" dirty="0"/>
              <a:t> eigen </a:t>
            </a:r>
            <a:r>
              <a:rPr lang="en-US" dirty="0" err="1"/>
              <a:t>aanbeveling</a:t>
            </a:r>
            <a:r>
              <a:rPr lang="en-US" dirty="0"/>
              <a:t> nr. 1 over *de </a:t>
            </a:r>
            <a:r>
              <a:rPr lang="en-US" dirty="0" err="1"/>
              <a:t>digitale</a:t>
            </a:r>
            <a:r>
              <a:rPr lang="en-US" dirty="0"/>
              <a:t> </a:t>
            </a:r>
            <a:r>
              <a:rPr lang="en-US" dirty="0" err="1"/>
              <a:t>dimensie</a:t>
            </a:r>
            <a:r>
              <a:rPr lang="en-US" dirty="0"/>
              <a:t> van </a:t>
            </a:r>
            <a:r>
              <a:rPr lang="en-US" dirty="0" err="1"/>
              <a:t>geweld</a:t>
            </a:r>
            <a:r>
              <a:rPr lang="en-US" dirty="0"/>
              <a:t> </a:t>
            </a:r>
            <a:r>
              <a:rPr lang="en-US" dirty="0" err="1"/>
              <a:t>tegen</a:t>
            </a:r>
            <a:r>
              <a:rPr lang="en-US" dirty="0"/>
              <a:t> </a:t>
            </a:r>
            <a:r>
              <a:rPr lang="en-US" dirty="0" err="1"/>
              <a:t>vrouwen</a:t>
            </a:r>
            <a:r>
              <a:rPr lang="en-US" dirty="0"/>
              <a:t>* </a:t>
            </a:r>
            <a:r>
              <a:rPr lang="en-US" dirty="0" err="1"/>
              <a:t>als</a:t>
            </a:r>
            <a:r>
              <a:rPr lang="en-US" dirty="0"/>
              <a:t> </a:t>
            </a:r>
            <a:r>
              <a:rPr lang="en-US" dirty="0" err="1"/>
              <a:t>leidraad</a:t>
            </a:r>
            <a:r>
              <a:rPr lang="en-US" dirty="0"/>
              <a:t> </a:t>
            </a:r>
            <a:r>
              <a:rPr lang="en-US" dirty="0" err="1"/>
              <a:t>voor</a:t>
            </a:r>
            <a:r>
              <a:rPr lang="en-US" dirty="0"/>
              <a:t> </a:t>
            </a:r>
            <a:r>
              <a:rPr lang="en-US" dirty="0" err="1"/>
              <a:t>beleid</a:t>
            </a:r>
            <a:r>
              <a:rPr lang="en-US" dirty="0"/>
              <a:t> </a:t>
            </a:r>
            <a:r>
              <a:rPr lang="en-US" dirty="0" err="1"/>
              <a:t>en</a:t>
            </a:r>
            <a:r>
              <a:rPr lang="en-US" dirty="0"/>
              <a:t> </a:t>
            </a:r>
            <a:r>
              <a:rPr lang="en-US" dirty="0" err="1"/>
              <a:t>wetgeving</a:t>
            </a:r>
            <a:r>
              <a:rPr lang="en-US" dirty="0"/>
              <a:t>.</a:t>
            </a:r>
            <a:endParaRPr dirty="0"/>
          </a:p>
          <a:p>
            <a:pPr marL="0" lvl="0" indent="0" algn="l" rtl="0">
              <a:spcBef>
                <a:spcPts val="0"/>
              </a:spcBef>
              <a:spcAft>
                <a:spcPts val="0"/>
              </a:spcAft>
              <a:buNone/>
            </a:pPr>
            <a:r>
              <a:rPr lang="en-US" dirty="0"/>
              <a:t>   * Nederland </a:t>
            </a:r>
            <a:r>
              <a:rPr lang="en-US" dirty="0" err="1"/>
              <a:t>geldt</a:t>
            </a:r>
            <a:r>
              <a:rPr lang="en-US" dirty="0"/>
              <a:t> </a:t>
            </a:r>
            <a:r>
              <a:rPr lang="en-US" dirty="0" err="1"/>
              <a:t>als</a:t>
            </a:r>
            <a:r>
              <a:rPr lang="en-US" dirty="0"/>
              <a:t> </a:t>
            </a:r>
            <a:r>
              <a:rPr lang="en-US" dirty="0" err="1"/>
              <a:t>een</a:t>
            </a:r>
            <a:r>
              <a:rPr lang="en-US" dirty="0"/>
              <a:t> </a:t>
            </a:r>
            <a:r>
              <a:rPr lang="en-US" dirty="0" err="1"/>
              <a:t>voorbeeld</a:t>
            </a:r>
            <a:r>
              <a:rPr lang="en-US" dirty="0"/>
              <a:t> in het </a:t>
            </a:r>
            <a:r>
              <a:rPr lang="en-US" dirty="0" err="1"/>
              <a:t>meenemen</a:t>
            </a:r>
            <a:r>
              <a:rPr lang="en-US" dirty="0"/>
              <a:t> van online </a:t>
            </a:r>
            <a:r>
              <a:rPr lang="en-US" dirty="0" err="1"/>
              <a:t>misbruik</a:t>
            </a:r>
            <a:r>
              <a:rPr lang="en-US" dirty="0"/>
              <a:t> in </a:t>
            </a:r>
            <a:r>
              <a:rPr lang="en-US" dirty="0" err="1"/>
              <a:t>beleid</a:t>
            </a:r>
            <a:r>
              <a:rPr lang="en-US" dirty="0"/>
              <a:t> </a:t>
            </a:r>
            <a:r>
              <a:rPr lang="en-US" dirty="0" err="1"/>
              <a:t>en</a:t>
            </a:r>
            <a:r>
              <a:rPr lang="en-US" dirty="0"/>
              <a:t> </a:t>
            </a:r>
            <a:r>
              <a:rPr lang="en-US" dirty="0" err="1"/>
              <a:t>strafrecht</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4. **Stop Femicide! </a:t>
            </a:r>
            <a:r>
              <a:rPr lang="en-US" dirty="0" err="1"/>
              <a:t>Actieplan</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a:t>
            </a:r>
            <a:r>
              <a:rPr lang="en-US" dirty="0" err="1"/>
              <a:t>Gericht</a:t>
            </a:r>
            <a:r>
              <a:rPr lang="en-US" dirty="0"/>
              <a:t> op het </a:t>
            </a:r>
            <a:r>
              <a:rPr lang="en-US" dirty="0" err="1"/>
              <a:t>voorkomen</a:t>
            </a:r>
            <a:r>
              <a:rPr lang="en-US" dirty="0"/>
              <a:t> van </a:t>
            </a:r>
            <a:r>
              <a:rPr lang="en-US" dirty="0" err="1"/>
              <a:t>vrouwenmoorden</a:t>
            </a:r>
            <a:r>
              <a:rPr lang="en-US" dirty="0"/>
              <a:t> </a:t>
            </a:r>
            <a:r>
              <a:rPr lang="en-US" dirty="0" err="1"/>
              <a:t>en</a:t>
            </a:r>
            <a:r>
              <a:rPr lang="en-US" dirty="0"/>
              <a:t> </a:t>
            </a:r>
            <a:r>
              <a:rPr lang="en-US" dirty="0" err="1"/>
              <a:t>partnergeweld</a:t>
            </a:r>
            <a:r>
              <a:rPr lang="en-US" dirty="0"/>
              <a:t>, </a:t>
            </a:r>
            <a:r>
              <a:rPr lang="en-US" dirty="0" err="1"/>
              <a:t>inclusief</a:t>
            </a:r>
            <a:r>
              <a:rPr lang="en-US" dirty="0"/>
              <a:t> </a:t>
            </a:r>
            <a:r>
              <a:rPr lang="en-US" dirty="0" err="1"/>
              <a:t>scholing</a:t>
            </a:r>
            <a:r>
              <a:rPr lang="en-US" dirty="0"/>
              <a:t> van professionals over </a:t>
            </a:r>
            <a:r>
              <a:rPr lang="en-US" dirty="0" err="1"/>
              <a:t>risicofactoren</a:t>
            </a:r>
            <a:r>
              <a:rPr lang="en-US" dirty="0"/>
              <a:t> </a:t>
            </a:r>
            <a:r>
              <a:rPr lang="en-US" dirty="0" err="1"/>
              <a:t>zoals</a:t>
            </a:r>
            <a:r>
              <a:rPr lang="en-US" dirty="0"/>
              <a:t> </a:t>
            </a:r>
            <a:r>
              <a:rPr lang="en-US" dirty="0" err="1"/>
              <a:t>wurging</a:t>
            </a:r>
            <a:r>
              <a:rPr lang="en-US" dirty="0"/>
              <a:t> </a:t>
            </a:r>
            <a:r>
              <a:rPr lang="en-US" dirty="0" err="1"/>
              <a:t>en</a:t>
            </a:r>
            <a:r>
              <a:rPr lang="en-US" dirty="0"/>
              <a:t> </a:t>
            </a:r>
            <a:r>
              <a:rPr lang="en-US" dirty="0" err="1"/>
              <a:t>dwangcontrole</a:t>
            </a:r>
            <a:r>
              <a:rPr lang="en-US" dirty="0"/>
              <a:t>.</a:t>
            </a:r>
            <a:endParaRPr dirty="0"/>
          </a:p>
          <a:p>
            <a:pPr marL="0" lvl="0" indent="0" algn="l" rtl="0">
              <a:spcBef>
                <a:spcPts val="0"/>
              </a:spcBef>
              <a:spcAft>
                <a:spcPts val="0"/>
              </a:spcAft>
              <a:buNone/>
            </a:pPr>
            <a:r>
              <a:rPr lang="en-US" dirty="0"/>
              <a:t>   * </a:t>
            </a:r>
            <a:r>
              <a:rPr lang="en-US" dirty="0" err="1"/>
              <a:t>Erkenning</a:t>
            </a:r>
            <a:r>
              <a:rPr lang="en-US" dirty="0"/>
              <a:t> </a:t>
            </a:r>
            <a:r>
              <a:rPr lang="en-US" dirty="0" err="1"/>
              <a:t>dat</a:t>
            </a:r>
            <a:r>
              <a:rPr lang="en-US" dirty="0"/>
              <a:t> femicide </a:t>
            </a:r>
            <a:r>
              <a:rPr lang="en-US" dirty="0" err="1"/>
              <a:t>onderdeel</a:t>
            </a:r>
            <a:r>
              <a:rPr lang="en-US" dirty="0"/>
              <a:t> is van </a:t>
            </a:r>
            <a:r>
              <a:rPr lang="en-US" dirty="0" err="1"/>
              <a:t>genderongelijkheid</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5. **</a:t>
            </a:r>
            <a:r>
              <a:rPr lang="en-US" dirty="0" err="1"/>
              <a:t>Betere</a:t>
            </a:r>
            <a:r>
              <a:rPr lang="en-US" dirty="0"/>
              <a:t> </a:t>
            </a:r>
            <a:r>
              <a:rPr lang="en-US" dirty="0" err="1"/>
              <a:t>bewustwording</a:t>
            </a:r>
            <a:r>
              <a:rPr lang="en-US" dirty="0"/>
              <a:t> </a:t>
            </a:r>
            <a:r>
              <a:rPr lang="en-US" dirty="0" err="1"/>
              <a:t>en</a:t>
            </a:r>
            <a:r>
              <a:rPr lang="en-US" dirty="0"/>
              <a:t> </a:t>
            </a:r>
            <a:r>
              <a:rPr lang="en-US" dirty="0" err="1"/>
              <a:t>educatie</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Meer </a:t>
            </a:r>
            <a:r>
              <a:rPr lang="en-US" dirty="0" err="1"/>
              <a:t>campagnes</a:t>
            </a:r>
            <a:r>
              <a:rPr lang="en-US" dirty="0"/>
              <a:t> over </a:t>
            </a:r>
            <a:r>
              <a:rPr lang="en-US" dirty="0" err="1"/>
              <a:t>seksueel</a:t>
            </a:r>
            <a:r>
              <a:rPr lang="en-US" dirty="0"/>
              <a:t> </a:t>
            </a:r>
            <a:r>
              <a:rPr lang="en-US" dirty="0" err="1"/>
              <a:t>geweld</a:t>
            </a:r>
            <a:r>
              <a:rPr lang="en-US" dirty="0"/>
              <a:t>, </a:t>
            </a:r>
            <a:r>
              <a:rPr lang="en-US" dirty="0" err="1"/>
              <a:t>beeld-gerelateerd</a:t>
            </a:r>
            <a:r>
              <a:rPr lang="en-US" dirty="0"/>
              <a:t> </a:t>
            </a:r>
            <a:r>
              <a:rPr lang="en-US" dirty="0" err="1"/>
              <a:t>misbruik</a:t>
            </a:r>
            <a:r>
              <a:rPr lang="en-US" dirty="0"/>
              <a:t> </a:t>
            </a:r>
            <a:r>
              <a:rPr lang="en-US" dirty="0" err="1"/>
              <a:t>en</a:t>
            </a:r>
            <a:r>
              <a:rPr lang="en-US" dirty="0"/>
              <a:t> </a:t>
            </a:r>
            <a:r>
              <a:rPr lang="en-US" dirty="0" err="1"/>
              <a:t>gedwongen</a:t>
            </a:r>
            <a:r>
              <a:rPr lang="en-US" dirty="0"/>
              <a:t> </a:t>
            </a:r>
            <a:r>
              <a:rPr lang="en-US" dirty="0" err="1"/>
              <a:t>huwelijken</a:t>
            </a:r>
            <a:r>
              <a:rPr lang="en-US" dirty="0"/>
              <a:t>, </a:t>
            </a:r>
            <a:r>
              <a:rPr lang="en-US" dirty="0" err="1"/>
              <a:t>waarin</a:t>
            </a:r>
            <a:r>
              <a:rPr lang="en-US" dirty="0"/>
              <a:t> </a:t>
            </a:r>
            <a:r>
              <a:rPr lang="en-US" dirty="0" err="1"/>
              <a:t>ook</a:t>
            </a:r>
            <a:r>
              <a:rPr lang="en-US" dirty="0"/>
              <a:t> </a:t>
            </a:r>
            <a:r>
              <a:rPr lang="en-US" dirty="0" err="1"/>
              <a:t>vrouwen</a:t>
            </a:r>
            <a:r>
              <a:rPr lang="en-US" dirty="0"/>
              <a:t> met </a:t>
            </a:r>
            <a:r>
              <a:rPr lang="en-US" dirty="0" err="1"/>
              <a:t>een</a:t>
            </a:r>
            <a:r>
              <a:rPr lang="en-US" dirty="0"/>
              <a:t> </a:t>
            </a:r>
            <a:r>
              <a:rPr lang="en-US" dirty="0" err="1"/>
              <a:t>beperking</a:t>
            </a:r>
            <a:r>
              <a:rPr lang="en-US" dirty="0"/>
              <a:t> </a:t>
            </a:r>
            <a:r>
              <a:rPr lang="en-US" dirty="0" err="1"/>
              <a:t>en</a:t>
            </a:r>
            <a:r>
              <a:rPr lang="en-US" dirty="0"/>
              <a:t> LBTI-</a:t>
            </a:r>
            <a:r>
              <a:rPr lang="en-US" dirty="0" err="1"/>
              <a:t>vrouwen</a:t>
            </a:r>
            <a:r>
              <a:rPr lang="en-US" dirty="0"/>
              <a:t> </a:t>
            </a:r>
            <a:r>
              <a:rPr lang="en-US" dirty="0" err="1"/>
              <a:t>worden</a:t>
            </a:r>
            <a:r>
              <a:rPr lang="en-US" dirty="0"/>
              <a:t> </a:t>
            </a:r>
            <a:r>
              <a:rPr lang="en-US" dirty="0" err="1"/>
              <a:t>meegenomen</a:t>
            </a:r>
            <a:r>
              <a:rPr lang="en-US" dirty="0"/>
              <a:t>.</a:t>
            </a:r>
            <a:endParaRPr dirty="0"/>
          </a:p>
          <a:p>
            <a:pPr marL="0" lvl="0" indent="0" algn="l" rtl="0">
              <a:spcBef>
                <a:spcPts val="0"/>
              </a:spcBef>
              <a:spcAft>
                <a:spcPts val="0"/>
              </a:spcAft>
              <a:buNone/>
            </a:pPr>
            <a:r>
              <a:rPr lang="en-US" dirty="0"/>
              <a:t>   * </a:t>
            </a:r>
            <a:r>
              <a:rPr lang="en-US" dirty="0" err="1"/>
              <a:t>Positieve</a:t>
            </a:r>
            <a:r>
              <a:rPr lang="en-US" dirty="0"/>
              <a:t> </a:t>
            </a:r>
            <a:r>
              <a:rPr lang="en-US" dirty="0" err="1"/>
              <a:t>evaluatie</a:t>
            </a:r>
            <a:r>
              <a:rPr lang="en-US" dirty="0"/>
              <a:t> van </a:t>
            </a:r>
            <a:r>
              <a:rPr lang="en-US" dirty="0" err="1"/>
              <a:t>campagnes</a:t>
            </a:r>
            <a:r>
              <a:rPr lang="en-US" dirty="0"/>
              <a:t> die </a:t>
            </a:r>
            <a:r>
              <a:rPr lang="en-US" dirty="0" err="1"/>
              <a:t>slachtoffers</a:t>
            </a:r>
            <a:r>
              <a:rPr lang="en-US" dirty="0"/>
              <a:t> </a:t>
            </a:r>
            <a:r>
              <a:rPr lang="en-US" dirty="0" err="1"/>
              <a:t>een</a:t>
            </a:r>
            <a:r>
              <a:rPr lang="en-US" dirty="0"/>
              <a:t> stem </a:t>
            </a:r>
            <a:r>
              <a:rPr lang="en-US" dirty="0" err="1"/>
              <a:t>geven</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6. **Meer </a:t>
            </a:r>
            <a:r>
              <a:rPr lang="en-US" dirty="0" err="1"/>
              <a:t>aandacht</a:t>
            </a:r>
            <a:r>
              <a:rPr lang="en-US" dirty="0"/>
              <a:t> </a:t>
            </a:r>
            <a:r>
              <a:rPr lang="en-US" dirty="0" err="1"/>
              <a:t>voor</a:t>
            </a:r>
            <a:r>
              <a:rPr lang="en-US" dirty="0"/>
              <a:t> </a:t>
            </a:r>
            <a:r>
              <a:rPr lang="en-US" dirty="0" err="1"/>
              <a:t>genderdimensie</a:t>
            </a:r>
            <a:r>
              <a:rPr lang="en-US" dirty="0"/>
              <a:t> in </a:t>
            </a:r>
            <a:r>
              <a:rPr lang="en-US" dirty="0" err="1"/>
              <a:t>beleid</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a:t>
            </a:r>
            <a:r>
              <a:rPr lang="en-US" dirty="0" err="1"/>
              <a:t>Nieuwe</a:t>
            </a:r>
            <a:r>
              <a:rPr lang="en-US" dirty="0"/>
              <a:t> </a:t>
            </a:r>
            <a:r>
              <a:rPr lang="en-US" dirty="0" err="1"/>
              <a:t>actieplannen</a:t>
            </a:r>
            <a:r>
              <a:rPr lang="en-US" dirty="0"/>
              <a:t> (</a:t>
            </a:r>
            <a:r>
              <a:rPr lang="en-US" dirty="0" err="1"/>
              <a:t>zoals</a:t>
            </a:r>
            <a:r>
              <a:rPr lang="en-US" dirty="0"/>
              <a:t> het plan </a:t>
            </a:r>
            <a:r>
              <a:rPr lang="en-US" dirty="0" err="1"/>
              <a:t>tegen</a:t>
            </a:r>
            <a:r>
              <a:rPr lang="en-US" dirty="0"/>
              <a:t> </a:t>
            </a:r>
            <a:r>
              <a:rPr lang="en-US" dirty="0" err="1"/>
              <a:t>seksueel</a:t>
            </a:r>
            <a:r>
              <a:rPr lang="en-US" dirty="0"/>
              <a:t> </a:t>
            </a:r>
            <a:r>
              <a:rPr lang="en-US" dirty="0" err="1"/>
              <a:t>grensoverschrijdend</a:t>
            </a:r>
            <a:r>
              <a:rPr lang="en-US" dirty="0"/>
              <a:t> </a:t>
            </a:r>
            <a:r>
              <a:rPr lang="en-US" dirty="0" err="1"/>
              <a:t>gedrag</a:t>
            </a:r>
            <a:r>
              <a:rPr lang="en-US" dirty="0"/>
              <a:t> </a:t>
            </a:r>
            <a:r>
              <a:rPr lang="en-US" dirty="0" err="1"/>
              <a:t>en</a:t>
            </a:r>
            <a:r>
              <a:rPr lang="en-US" dirty="0"/>
              <a:t> Stop Femicide) </a:t>
            </a:r>
            <a:r>
              <a:rPr lang="en-US" dirty="0" err="1"/>
              <a:t>tonen</a:t>
            </a:r>
            <a:r>
              <a:rPr lang="en-US" dirty="0"/>
              <a:t> </a:t>
            </a:r>
            <a:r>
              <a:rPr lang="en-US" dirty="0" err="1"/>
              <a:t>groeiend</a:t>
            </a:r>
            <a:r>
              <a:rPr lang="en-US" dirty="0"/>
              <a:t> </a:t>
            </a:r>
            <a:r>
              <a:rPr lang="en-US" dirty="0" err="1"/>
              <a:t>bewustzijn</a:t>
            </a:r>
            <a:r>
              <a:rPr lang="en-US" dirty="0"/>
              <a:t> van de </a:t>
            </a:r>
            <a:r>
              <a:rPr lang="en-US" dirty="0" err="1"/>
              <a:t>ongelijke</a:t>
            </a:r>
            <a:r>
              <a:rPr lang="en-US" dirty="0"/>
              <a:t> </a:t>
            </a:r>
            <a:r>
              <a:rPr lang="en-US" dirty="0" err="1"/>
              <a:t>machtsverhoudingen</a:t>
            </a:r>
            <a:r>
              <a:rPr lang="en-US" dirty="0"/>
              <a:t> </a:t>
            </a:r>
            <a:r>
              <a:rPr lang="en-US" dirty="0" err="1"/>
              <a:t>tussen</a:t>
            </a:r>
            <a:r>
              <a:rPr lang="en-US" dirty="0"/>
              <a:t> </a:t>
            </a:r>
            <a:r>
              <a:rPr lang="en-US" dirty="0" err="1"/>
              <a:t>mannen</a:t>
            </a:r>
            <a:r>
              <a:rPr lang="en-US" dirty="0"/>
              <a:t> </a:t>
            </a:r>
            <a:r>
              <a:rPr lang="en-US" dirty="0" err="1"/>
              <a:t>en</a:t>
            </a:r>
            <a:r>
              <a:rPr lang="en-US" dirty="0"/>
              <a:t> </a:t>
            </a:r>
            <a:r>
              <a:rPr lang="en-US" dirty="0" err="1"/>
              <a:t>vrouwen</a:t>
            </a:r>
            <a:r>
              <a:rPr lang="en-US" dirty="0"/>
              <a:t>.</a:t>
            </a:r>
            <a:endParaRPr dirty="0"/>
          </a:p>
          <a:p>
            <a:pPr marL="0" lvl="0" indent="0" algn="l" rtl="0">
              <a:spcBef>
                <a:spcPts val="0"/>
              </a:spcBef>
              <a:spcAft>
                <a:spcPts val="0"/>
              </a:spcAft>
              <a:buNone/>
            </a:pPr>
            <a:r>
              <a:rPr lang="en-US" dirty="0"/>
              <a:t>   * Er is </a:t>
            </a:r>
            <a:r>
              <a:rPr lang="en-US" dirty="0" err="1"/>
              <a:t>een</a:t>
            </a:r>
            <a:r>
              <a:rPr lang="en-US" dirty="0"/>
              <a:t> begin van </a:t>
            </a:r>
            <a:r>
              <a:rPr lang="en-US" dirty="0" err="1"/>
              <a:t>een</a:t>
            </a:r>
            <a:r>
              <a:rPr lang="en-US" dirty="0"/>
              <a:t> “gendered understanding” in </a:t>
            </a:r>
            <a:r>
              <a:rPr lang="en-US" dirty="0" err="1"/>
              <a:t>beleid</a:t>
            </a:r>
            <a:r>
              <a:rPr lang="en-US" dirty="0"/>
              <a:t> </a:t>
            </a:r>
            <a:r>
              <a:rPr lang="en-US" dirty="0" err="1"/>
              <a:t>en</a:t>
            </a:r>
            <a:r>
              <a:rPr lang="en-US" dirty="0"/>
              <a:t> training.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7. **</a:t>
            </a:r>
            <a:r>
              <a:rPr lang="en-US" dirty="0" err="1"/>
              <a:t>Versterking</a:t>
            </a:r>
            <a:r>
              <a:rPr lang="en-US" dirty="0"/>
              <a:t> van </a:t>
            </a:r>
            <a:r>
              <a:rPr lang="en-US" dirty="0" err="1"/>
              <a:t>samenwerking</a:t>
            </a:r>
            <a:r>
              <a:rPr lang="en-US" dirty="0"/>
              <a:t> </a:t>
            </a:r>
            <a:r>
              <a:rPr lang="en-US" dirty="0" err="1"/>
              <a:t>en</a:t>
            </a:r>
            <a:r>
              <a:rPr lang="en-US" dirty="0"/>
              <a:t> multi-agency-</a:t>
            </a:r>
            <a:r>
              <a:rPr lang="en-US" dirty="0" err="1"/>
              <a:t>aanpak</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a:t>
            </a:r>
            <a:r>
              <a:rPr lang="en-US" dirty="0" err="1"/>
              <a:t>Uitbreiding</a:t>
            </a:r>
            <a:r>
              <a:rPr lang="en-US" dirty="0"/>
              <a:t> van </a:t>
            </a:r>
            <a:r>
              <a:rPr lang="en-US" dirty="0" err="1"/>
              <a:t>multidisciplinaire</a:t>
            </a:r>
            <a:r>
              <a:rPr lang="en-US" dirty="0"/>
              <a:t> </a:t>
            </a:r>
            <a:r>
              <a:rPr lang="en-US" dirty="0" err="1"/>
              <a:t>samenwerking</a:t>
            </a:r>
            <a:r>
              <a:rPr lang="en-US" dirty="0"/>
              <a:t> in </a:t>
            </a:r>
            <a:r>
              <a:rPr lang="en-US" dirty="0" err="1"/>
              <a:t>risicobeoordeling</a:t>
            </a:r>
            <a:r>
              <a:rPr lang="en-US" dirty="0"/>
              <a:t> </a:t>
            </a:r>
            <a:r>
              <a:rPr lang="en-US" dirty="0" err="1"/>
              <a:t>en</a:t>
            </a:r>
            <a:r>
              <a:rPr lang="en-US" dirty="0"/>
              <a:t> </a:t>
            </a:r>
            <a:r>
              <a:rPr lang="en-US" dirty="0" err="1"/>
              <a:t>slachtofferondersteuning</a:t>
            </a:r>
            <a:r>
              <a:rPr lang="en-US" dirty="0"/>
              <a:t>.</a:t>
            </a:r>
            <a:endParaRPr dirty="0"/>
          </a:p>
          <a:p>
            <a:pPr marL="0" lvl="0" indent="0" algn="l" rtl="0">
              <a:spcBef>
                <a:spcPts val="0"/>
              </a:spcBef>
              <a:spcAft>
                <a:spcPts val="0"/>
              </a:spcAft>
              <a:buNone/>
            </a:pPr>
            <a:r>
              <a:rPr lang="en-US" dirty="0"/>
              <a:t>   * </a:t>
            </a:r>
            <a:r>
              <a:rPr lang="en-US" dirty="0" err="1"/>
              <a:t>Experimenten</a:t>
            </a:r>
            <a:r>
              <a:rPr lang="en-US" dirty="0"/>
              <a:t> met multi-agency-</a:t>
            </a:r>
            <a:r>
              <a:rPr lang="en-US" dirty="0" err="1"/>
              <a:t>ondersteuning</a:t>
            </a:r>
            <a:r>
              <a:rPr lang="en-US" dirty="0"/>
              <a:t> </a:t>
            </a:r>
            <a:r>
              <a:rPr lang="en-US" dirty="0" err="1"/>
              <a:t>voor</a:t>
            </a:r>
            <a:r>
              <a:rPr lang="en-US" dirty="0"/>
              <a:t> </a:t>
            </a:r>
            <a:r>
              <a:rPr lang="en-US" dirty="0" err="1"/>
              <a:t>slachtoffers</a:t>
            </a:r>
            <a:r>
              <a:rPr lang="en-US" dirty="0"/>
              <a:t> van </a:t>
            </a:r>
            <a:r>
              <a:rPr lang="en-US" dirty="0" err="1"/>
              <a:t>seksueel</a:t>
            </a:r>
            <a:r>
              <a:rPr lang="en-US" dirty="0"/>
              <a:t> </a:t>
            </a:r>
            <a:r>
              <a:rPr lang="en-US" dirty="0" err="1"/>
              <a:t>geweld</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8. **</a:t>
            </a:r>
            <a:r>
              <a:rPr lang="en-US" dirty="0" err="1"/>
              <a:t>Aandacht</a:t>
            </a:r>
            <a:r>
              <a:rPr lang="en-US" dirty="0"/>
              <a:t> </a:t>
            </a:r>
            <a:r>
              <a:rPr lang="en-US" dirty="0" err="1"/>
              <a:t>voor</a:t>
            </a:r>
            <a:r>
              <a:rPr lang="en-US" dirty="0"/>
              <a:t> </a:t>
            </a:r>
            <a:r>
              <a:rPr lang="en-US" dirty="0" err="1"/>
              <a:t>seksuele</a:t>
            </a:r>
            <a:r>
              <a:rPr lang="en-US" dirty="0"/>
              <a:t> </a:t>
            </a:r>
            <a:r>
              <a:rPr lang="en-US" dirty="0" err="1"/>
              <a:t>intimidatie</a:t>
            </a:r>
            <a:r>
              <a:rPr lang="en-US" dirty="0"/>
              <a:t> in de sport**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a:t>
            </a:r>
            <a:r>
              <a:rPr lang="en-US" dirty="0" err="1"/>
              <a:t>Invoering</a:t>
            </a:r>
            <a:r>
              <a:rPr lang="en-US" dirty="0"/>
              <a:t> </a:t>
            </a:r>
            <a:r>
              <a:rPr lang="en-US" dirty="0" err="1"/>
              <a:t>meldplicht</a:t>
            </a:r>
            <a:r>
              <a:rPr lang="en-US" dirty="0"/>
              <a:t>, </a:t>
            </a:r>
            <a:r>
              <a:rPr lang="en-US" dirty="0" err="1"/>
              <a:t>onafhankelijk</a:t>
            </a:r>
            <a:r>
              <a:rPr lang="en-US" dirty="0"/>
              <a:t> </a:t>
            </a:r>
            <a:r>
              <a:rPr lang="en-US" dirty="0" err="1"/>
              <a:t>meldpunt</a:t>
            </a:r>
            <a:r>
              <a:rPr lang="en-US" dirty="0"/>
              <a:t> </a:t>
            </a:r>
            <a:r>
              <a:rPr lang="en-US" dirty="0" err="1"/>
              <a:t>en</a:t>
            </a:r>
            <a:r>
              <a:rPr lang="en-US" dirty="0"/>
              <a:t> </a:t>
            </a:r>
            <a:r>
              <a:rPr lang="en-US" dirty="0" err="1"/>
              <a:t>disciplinaire</a:t>
            </a:r>
            <a:r>
              <a:rPr lang="en-US" dirty="0"/>
              <a:t> </a:t>
            </a:r>
            <a:r>
              <a:rPr lang="en-US" dirty="0" err="1"/>
              <a:t>hervormingen</a:t>
            </a:r>
            <a:r>
              <a:rPr lang="en-US" dirty="0"/>
              <a:t> in de </a:t>
            </a:r>
            <a:r>
              <a:rPr lang="en-US" dirty="0" err="1"/>
              <a:t>sportsector</a:t>
            </a:r>
            <a:r>
              <a:rPr lang="en-US" dirty="0"/>
              <a:t>.</a:t>
            </a:r>
            <a:endParaRPr dirty="0"/>
          </a:p>
          <a:p>
            <a:pPr marL="0" lvl="0" indent="0" algn="l" rtl="0">
              <a:spcBef>
                <a:spcPts val="0"/>
              </a:spcBef>
              <a:spcAft>
                <a:spcPts val="0"/>
              </a:spcAft>
              <a:buNone/>
            </a:pPr>
            <a:r>
              <a:rPr lang="en-US" dirty="0"/>
              <a:t>   * </a:t>
            </a:r>
            <a:r>
              <a:rPr lang="en-US" dirty="0" err="1"/>
              <a:t>Honderden</a:t>
            </a:r>
            <a:r>
              <a:rPr lang="en-US" dirty="0"/>
              <a:t> </a:t>
            </a:r>
            <a:r>
              <a:rPr lang="en-US" dirty="0" err="1"/>
              <a:t>meldingen</a:t>
            </a:r>
            <a:r>
              <a:rPr lang="en-US" dirty="0"/>
              <a:t> per </a:t>
            </a:r>
            <a:r>
              <a:rPr lang="en-US" dirty="0" err="1"/>
              <a:t>jaar</a:t>
            </a:r>
            <a:r>
              <a:rPr lang="en-US" dirty="0"/>
              <a:t> </a:t>
            </a:r>
            <a:r>
              <a:rPr lang="en-US" dirty="0" err="1"/>
              <a:t>wijzen</a:t>
            </a:r>
            <a:r>
              <a:rPr lang="en-US" dirty="0"/>
              <a:t> op </a:t>
            </a:r>
            <a:r>
              <a:rPr lang="en-US" dirty="0" err="1"/>
              <a:t>groeiend</a:t>
            </a:r>
            <a:r>
              <a:rPr lang="en-US" dirty="0"/>
              <a:t> </a:t>
            </a:r>
            <a:r>
              <a:rPr lang="en-US" dirty="0" err="1"/>
              <a:t>vertrouwen</a:t>
            </a:r>
            <a:r>
              <a:rPr lang="en-US" dirty="0"/>
              <a:t> in </a:t>
            </a:r>
            <a:r>
              <a:rPr lang="en-US" dirty="0" err="1"/>
              <a:t>meldingssystemen</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9. **</a:t>
            </a:r>
            <a:r>
              <a:rPr lang="en-US" dirty="0" err="1"/>
              <a:t>Wetenschappelijke</a:t>
            </a:r>
            <a:r>
              <a:rPr lang="en-US" dirty="0"/>
              <a:t> </a:t>
            </a:r>
            <a:r>
              <a:rPr lang="en-US" dirty="0" err="1"/>
              <a:t>en</a:t>
            </a:r>
            <a:r>
              <a:rPr lang="en-US" dirty="0"/>
              <a:t> </a:t>
            </a:r>
            <a:r>
              <a:rPr lang="en-US" dirty="0" err="1"/>
              <a:t>maatschappelijke</a:t>
            </a:r>
            <a:r>
              <a:rPr lang="en-US" dirty="0"/>
              <a:t> focus op femicide </a:t>
            </a:r>
            <a:r>
              <a:rPr lang="en-US" dirty="0" err="1"/>
              <a:t>en</a:t>
            </a:r>
            <a:r>
              <a:rPr lang="en-US" dirty="0"/>
              <a:t> data-</a:t>
            </a:r>
            <a:r>
              <a:rPr lang="en-US" dirty="0" err="1"/>
              <a:t>analyse</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a:t>
            </a:r>
            <a:r>
              <a:rPr lang="en-US" dirty="0" err="1"/>
              <a:t>Gebruik</a:t>
            </a:r>
            <a:r>
              <a:rPr lang="en-US" dirty="0"/>
              <a:t> van </a:t>
            </a:r>
            <a:r>
              <a:rPr lang="en-US" dirty="0" err="1"/>
              <a:t>cijfers</a:t>
            </a:r>
            <a:r>
              <a:rPr lang="en-US" dirty="0"/>
              <a:t> </a:t>
            </a:r>
            <a:r>
              <a:rPr lang="en-US" dirty="0" err="1"/>
              <a:t>en</a:t>
            </a:r>
            <a:r>
              <a:rPr lang="en-US" dirty="0"/>
              <a:t> </a:t>
            </a:r>
            <a:r>
              <a:rPr lang="en-US" dirty="0" err="1"/>
              <a:t>onderzoek</a:t>
            </a:r>
            <a:r>
              <a:rPr lang="en-US" dirty="0"/>
              <a:t> om </a:t>
            </a:r>
            <a:r>
              <a:rPr lang="en-US" dirty="0" err="1"/>
              <a:t>beleid</a:t>
            </a:r>
            <a:r>
              <a:rPr lang="en-US" dirty="0"/>
              <a:t> </a:t>
            </a:r>
            <a:r>
              <a:rPr lang="en-US" dirty="0" err="1"/>
              <a:t>te</a:t>
            </a:r>
            <a:r>
              <a:rPr lang="en-US" dirty="0"/>
              <a:t> </a:t>
            </a:r>
            <a:r>
              <a:rPr lang="en-US" dirty="0" err="1"/>
              <a:t>sturen</a:t>
            </a:r>
            <a:r>
              <a:rPr lang="en-US" dirty="0"/>
              <a:t>.</a:t>
            </a:r>
            <a:endParaRPr dirty="0"/>
          </a:p>
          <a:p>
            <a:pPr marL="0" lvl="0" indent="0" algn="l" rtl="0">
              <a:spcBef>
                <a:spcPts val="0"/>
              </a:spcBef>
              <a:spcAft>
                <a:spcPts val="0"/>
              </a:spcAft>
              <a:buNone/>
            </a:pPr>
            <a:r>
              <a:rPr lang="en-US" dirty="0"/>
              <a:t>   * </a:t>
            </a:r>
            <a:r>
              <a:rPr lang="en-US" dirty="0" err="1"/>
              <a:t>Erkenning</a:t>
            </a:r>
            <a:r>
              <a:rPr lang="en-US" dirty="0"/>
              <a:t> van </a:t>
            </a:r>
            <a:r>
              <a:rPr lang="en-US" dirty="0" err="1"/>
              <a:t>gendergerelateerde</a:t>
            </a:r>
            <a:r>
              <a:rPr lang="en-US" dirty="0"/>
              <a:t> </a:t>
            </a:r>
            <a:r>
              <a:rPr lang="en-US" dirty="0" err="1"/>
              <a:t>moorden</a:t>
            </a:r>
            <a:r>
              <a:rPr lang="en-US" dirty="0"/>
              <a:t> </a:t>
            </a:r>
            <a:r>
              <a:rPr lang="en-US" dirty="0" err="1"/>
              <a:t>als</a:t>
            </a:r>
            <a:r>
              <a:rPr lang="en-US" dirty="0"/>
              <a:t> </a:t>
            </a:r>
            <a:r>
              <a:rPr lang="en-US" dirty="0" err="1"/>
              <a:t>afzonderlijke</a:t>
            </a:r>
            <a:r>
              <a:rPr lang="en-US" dirty="0"/>
              <a:t> </a:t>
            </a:r>
            <a:r>
              <a:rPr lang="en-US" dirty="0" err="1"/>
              <a:t>categorie</a:t>
            </a:r>
            <a:r>
              <a:rPr lang="en-US" dirty="0"/>
              <a:t>.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10. **Meer </a:t>
            </a:r>
            <a:r>
              <a:rPr lang="en-US" dirty="0" err="1"/>
              <a:t>preventieve</a:t>
            </a:r>
            <a:r>
              <a:rPr lang="en-US" dirty="0"/>
              <a:t> </a:t>
            </a:r>
            <a:r>
              <a:rPr lang="en-US" dirty="0" err="1"/>
              <a:t>aandacht</a:t>
            </a:r>
            <a:r>
              <a:rPr lang="en-US" dirty="0"/>
              <a:t> in </a:t>
            </a:r>
            <a:r>
              <a:rPr lang="en-US" dirty="0" err="1"/>
              <a:t>hoger</a:t>
            </a:r>
            <a:r>
              <a:rPr lang="en-US" dirty="0"/>
              <a:t> </a:t>
            </a:r>
            <a:r>
              <a:rPr lang="en-US" dirty="0" err="1"/>
              <a:t>onderwijs</a:t>
            </a:r>
            <a:r>
              <a:rPr lang="en-US" dirty="0"/>
              <a:t>**</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    * </a:t>
            </a:r>
            <a:r>
              <a:rPr lang="en-US" dirty="0" err="1"/>
              <a:t>Universiteiten</a:t>
            </a:r>
            <a:r>
              <a:rPr lang="en-US" dirty="0"/>
              <a:t> </a:t>
            </a:r>
            <a:r>
              <a:rPr lang="en-US" dirty="0" err="1"/>
              <a:t>krijgen</a:t>
            </a:r>
            <a:r>
              <a:rPr lang="en-US" dirty="0"/>
              <a:t> </a:t>
            </a:r>
            <a:r>
              <a:rPr lang="en-US" dirty="0" err="1"/>
              <a:t>steun</a:t>
            </a:r>
            <a:r>
              <a:rPr lang="en-US" dirty="0"/>
              <a:t> </a:t>
            </a:r>
            <a:r>
              <a:rPr lang="en-US" dirty="0" err="1"/>
              <a:t>voor</a:t>
            </a:r>
            <a:r>
              <a:rPr lang="en-US" dirty="0"/>
              <a:t> </a:t>
            </a:r>
            <a:r>
              <a:rPr lang="en-US" dirty="0" err="1"/>
              <a:t>programma’s</a:t>
            </a:r>
            <a:r>
              <a:rPr lang="en-US" dirty="0"/>
              <a:t> </a:t>
            </a:r>
            <a:r>
              <a:rPr lang="en-US" dirty="0" err="1"/>
              <a:t>rond</a:t>
            </a:r>
            <a:r>
              <a:rPr lang="en-US" dirty="0"/>
              <a:t> </a:t>
            </a:r>
            <a:r>
              <a:rPr lang="en-US" dirty="0" err="1"/>
              <a:t>grenzen</a:t>
            </a:r>
            <a:r>
              <a:rPr lang="en-US" dirty="0"/>
              <a:t>, </a:t>
            </a:r>
            <a:r>
              <a:rPr lang="en-US" dirty="0" err="1"/>
              <a:t>wederzijdse</a:t>
            </a:r>
            <a:r>
              <a:rPr lang="en-US" dirty="0"/>
              <a:t> </a:t>
            </a:r>
            <a:r>
              <a:rPr lang="en-US" dirty="0" err="1"/>
              <a:t>toestemming</a:t>
            </a:r>
            <a:r>
              <a:rPr lang="en-US" dirty="0"/>
              <a:t> </a:t>
            </a:r>
            <a:r>
              <a:rPr lang="en-US" dirty="0" err="1"/>
              <a:t>en</a:t>
            </a:r>
            <a:r>
              <a:rPr lang="en-US" dirty="0"/>
              <a:t> </a:t>
            </a:r>
            <a:r>
              <a:rPr lang="en-US" dirty="0" err="1"/>
              <a:t>gelijkwaardigheid</a:t>
            </a:r>
            <a:r>
              <a:rPr lang="en-US" dirty="0"/>
              <a:t> (</a:t>
            </a:r>
            <a:r>
              <a:rPr lang="en-US" dirty="0" err="1"/>
              <a:t>bijv</a:t>
            </a:r>
            <a:r>
              <a:rPr lang="en-US" dirty="0"/>
              <a:t>. het </a:t>
            </a:r>
            <a:r>
              <a:rPr lang="en-US" dirty="0" err="1"/>
              <a:t>studenteninitiatief</a:t>
            </a:r>
            <a:r>
              <a:rPr lang="en-US" dirty="0"/>
              <a:t> *</a:t>
            </a:r>
            <a:r>
              <a:rPr lang="en-US" dirty="0" err="1"/>
              <a:t>Gelijkspel</a:t>
            </a:r>
            <a:r>
              <a:rPr lang="en-US" dirty="0"/>
              <a:t>*). </a:t>
            </a:r>
            <a:endParaRPr dirty="0"/>
          </a:p>
        </p:txBody>
      </p:sp>
      <p:sp>
        <p:nvSpPr>
          <p:cNvPr id="342" name="Google Shape;342;p16: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43" name="Google Shape;343;p16: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p17: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55" name="Google Shape;355;p17: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356" name="Google Shape;356;p17: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17: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solidFill>
                  <a:schemeClr val="accent1">
                    <a:lumMod val="75000"/>
                  </a:schemeClr>
                </a:solidFill>
              </a:rPr>
              <a:t>1. Een expliciete genderspecifieke benadering in alle beleidsterreinen, wetten en hulpverlening is nodig, Te genderneutraal=ontkennen van machtsongelijkheid.</a:t>
            </a:r>
            <a:br>
              <a:rPr lang="nl-NL" sz="1200" dirty="0">
                <a:solidFill>
                  <a:schemeClr val="accent1">
                    <a:lumMod val="75000"/>
                  </a:schemeClr>
                </a:solidFill>
              </a:rPr>
            </a:br>
            <a:r>
              <a:rPr lang="nl-NL" sz="1200" dirty="0">
                <a:solidFill>
                  <a:schemeClr val="accent1">
                    <a:lumMod val="75000"/>
                  </a:schemeClr>
                </a:solidFill>
              </a:rPr>
              <a:t>Veilig Thuis ontkent machtsongelijkheid door slachtoffers en daders vaak als gelijken te behandelen. Er is een gebrek aan structurele training van professionals over genderdynamiek, macht en geweld. Denk aan politie, justitie, zorg en onderwijs.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solidFill>
                  <a:schemeClr val="accent1">
                    <a:lumMod val="75000"/>
                  </a:schemeClr>
                </a:solidFill>
              </a:rPr>
              <a:t>2. Geen goede coördinatie zowel landelijk als bij gemeenten; </a:t>
            </a:r>
            <a:br>
              <a:rPr lang="nl-NL" sz="1200" dirty="0">
                <a:solidFill>
                  <a:schemeClr val="accent1">
                    <a:lumMod val="75000"/>
                  </a:schemeClr>
                </a:solidFill>
              </a:rPr>
            </a:br>
            <a:r>
              <a:rPr lang="nl-NL" sz="1200" dirty="0">
                <a:solidFill>
                  <a:schemeClr val="accent1">
                    <a:lumMod val="75000"/>
                  </a:schemeClr>
                </a:solidFill>
              </a:rPr>
              <a:t>4. Er is geen nationaal budget vastgesteld en er zijn geen gemeentelijke budgetten.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solidFill>
                  <a:schemeClr val="accent1">
                    <a:lumMod val="75000"/>
                  </a:schemeClr>
                </a:solidFill>
              </a:rPr>
              <a:t>5. scholen!! Te weinig aandacht voor mannen als bondgenoten. </a:t>
            </a:r>
            <a:br>
              <a:rPr lang="nl-NL" sz="1200" dirty="0">
                <a:solidFill>
                  <a:schemeClr val="accent1">
                    <a:lumMod val="75000"/>
                  </a:schemeClr>
                </a:solidFill>
              </a:rPr>
            </a:br>
            <a:r>
              <a:rPr lang="nl-NL" sz="1200" dirty="0">
                <a:solidFill>
                  <a:schemeClr val="accent1">
                    <a:lumMod val="75000"/>
                  </a:schemeClr>
                </a:solidFill>
              </a:rPr>
              <a:t>6. Er zijn te weinig opvangplekken en gespecialiseerde vrouwenopvang. Safe Home-centra en vrouwenopvang kampen met onderbezetting en wachtlijsten. </a:t>
            </a:r>
          </a:p>
          <a:p>
            <a:pPr marL="0" lvl="0" indent="0" algn="l" rtl="0">
              <a:spcBef>
                <a:spcPts val="0"/>
              </a:spcBef>
              <a:spcAft>
                <a:spcPts val="0"/>
              </a:spcAft>
              <a:buNone/>
            </a:pPr>
            <a:r>
              <a:rPr lang="en-GB" sz="1200" dirty="0">
                <a:solidFill>
                  <a:schemeClr val="dk1"/>
                </a:solidFill>
                <a:latin typeface="Calibri"/>
                <a:ea typeface="Calibri"/>
                <a:cs typeface="Calibri"/>
                <a:sym typeface="Calibri"/>
              </a:rPr>
              <a:t>8. Er </a:t>
            </a:r>
            <a:r>
              <a:rPr lang="en-GB" sz="1200" dirty="0" err="1">
                <a:solidFill>
                  <a:schemeClr val="dk1"/>
                </a:solidFill>
                <a:latin typeface="Calibri"/>
                <a:ea typeface="Calibri"/>
                <a:cs typeface="Calibri"/>
                <a:sym typeface="Calibri"/>
              </a:rPr>
              <a:t>zijn</a:t>
            </a:r>
            <a:r>
              <a:rPr lang="en-GB" sz="1200" dirty="0">
                <a:solidFill>
                  <a:schemeClr val="dk1"/>
                </a:solidFill>
                <a:latin typeface="Calibri"/>
                <a:ea typeface="Calibri"/>
                <a:cs typeface="Calibri"/>
                <a:sym typeface="Calibri"/>
              </a:rPr>
              <a:t> </a:t>
            </a:r>
            <a:r>
              <a:rPr lang="en-GB" sz="1200" dirty="0" err="1">
                <a:solidFill>
                  <a:schemeClr val="dk1"/>
                </a:solidFill>
                <a:latin typeface="Calibri"/>
                <a:ea typeface="Calibri"/>
                <a:cs typeface="Calibri"/>
                <a:sym typeface="Calibri"/>
              </a:rPr>
              <a:t>geen</a:t>
            </a:r>
            <a:r>
              <a:rPr lang="en-GB" sz="1200" dirty="0">
                <a:solidFill>
                  <a:schemeClr val="dk1"/>
                </a:solidFill>
                <a:latin typeface="Calibri"/>
                <a:ea typeface="Calibri"/>
                <a:cs typeface="Calibri"/>
                <a:sym typeface="Calibri"/>
              </a:rPr>
              <a:t> g</a:t>
            </a:r>
            <a:r>
              <a:rPr lang="nl-NL" sz="1200" dirty="0" err="1">
                <a:solidFill>
                  <a:schemeClr val="dk1"/>
                </a:solidFill>
                <a:latin typeface="Calibri"/>
                <a:ea typeface="Calibri"/>
                <a:cs typeface="Calibri"/>
                <a:sym typeface="Calibri"/>
              </a:rPr>
              <a:t>egevens</a:t>
            </a:r>
            <a:r>
              <a:rPr lang="nl-NL" sz="1200" dirty="0">
                <a:solidFill>
                  <a:schemeClr val="dk1"/>
                </a:solidFill>
                <a:latin typeface="Calibri"/>
                <a:ea typeface="Calibri"/>
                <a:cs typeface="Calibri"/>
                <a:sym typeface="Calibri"/>
              </a:rPr>
              <a:t> over doorstroom of veroordelingen; de zorgsector verzamelt nauwelijks data over slachtoffers; databestand moet gegevens bevatten over sekse, leeftijd, relatie en type geweld. </a:t>
            </a:r>
            <a:endParaRPr lang="en-GB" sz="1200"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dirty="0">
                <a:solidFill>
                  <a:schemeClr val="dk1"/>
                </a:solidFill>
                <a:latin typeface="Calibri"/>
                <a:ea typeface="Calibri"/>
                <a:cs typeface="Calibri"/>
                <a:sym typeface="Calibri"/>
              </a:rPr>
              <a:t>10. </a:t>
            </a:r>
            <a:r>
              <a:rPr lang="nl-NL" sz="1200" dirty="0">
                <a:solidFill>
                  <a:schemeClr val="dk1"/>
                </a:solidFill>
                <a:latin typeface="Calibri"/>
                <a:ea typeface="Calibri"/>
                <a:cs typeface="Calibri"/>
                <a:sym typeface="Calibri"/>
              </a:rPr>
              <a:t>Te weinig vervolgingen in zedenzaken. Te hoge drempel voor huisverbod.</a:t>
            </a:r>
            <a:r>
              <a:rPr lang="en-GB" sz="1200" dirty="0">
                <a:solidFill>
                  <a:schemeClr val="dk1"/>
                </a:solidFill>
                <a:latin typeface="Calibri"/>
                <a:ea typeface="Calibri"/>
                <a:cs typeface="Calibri"/>
                <a:sym typeface="Calibri"/>
              </a:rPr>
              <a:t> </a:t>
            </a:r>
            <a:r>
              <a:rPr lang="nl-NL" sz="1200" dirty="0" err="1">
                <a:solidFill>
                  <a:schemeClr val="dk1"/>
                </a:solidFill>
                <a:latin typeface="Calibri"/>
                <a:ea typeface="Calibri"/>
                <a:cs typeface="Calibri"/>
                <a:sym typeface="Calibri"/>
              </a:rPr>
              <a:t>Mediation</a:t>
            </a:r>
            <a:r>
              <a:rPr lang="nl-NL" sz="1200" dirty="0">
                <a:solidFill>
                  <a:schemeClr val="dk1"/>
                </a:solidFill>
                <a:latin typeface="Calibri"/>
                <a:ea typeface="Calibri"/>
                <a:cs typeface="Calibri"/>
                <a:sym typeface="Calibri"/>
              </a:rPr>
              <a:t> afschaffen in zaken waarin huiselijk geweld speelt. Er zijn onvoldoende programma’s voor plegers van geweld. </a:t>
            </a:r>
            <a:endParaRPr lang="en-GB" sz="1200" dirty="0">
              <a:solidFill>
                <a:schemeClr val="dk1"/>
              </a:solidFill>
              <a:latin typeface="Calibri"/>
              <a:ea typeface="Calibri"/>
              <a:cs typeface="Calibri"/>
              <a:sym typeface="Calibri"/>
            </a:endParaRPr>
          </a:p>
          <a:p>
            <a:pPr marL="0" lvl="0" indent="0" algn="l" rtl="0">
              <a:spcBef>
                <a:spcPts val="0"/>
              </a:spcBef>
              <a:spcAft>
                <a:spcPts val="0"/>
              </a:spcAft>
              <a:buNone/>
            </a:pPr>
            <a:r>
              <a:rPr lang="en-GB" sz="1200" dirty="0">
                <a:solidFill>
                  <a:schemeClr val="dk1"/>
                </a:solidFill>
                <a:latin typeface="Calibri"/>
                <a:ea typeface="Calibri"/>
                <a:cs typeface="Calibri"/>
                <a:sym typeface="Calibri"/>
              </a:rPr>
              <a:t>11. Denk </a:t>
            </a:r>
            <a:r>
              <a:rPr lang="en-GB" sz="1200" dirty="0" err="1">
                <a:solidFill>
                  <a:schemeClr val="dk1"/>
                </a:solidFill>
                <a:latin typeface="Calibri"/>
                <a:ea typeface="Calibri"/>
                <a:cs typeface="Calibri"/>
                <a:sym typeface="Calibri"/>
              </a:rPr>
              <a:t>aan</a:t>
            </a:r>
            <a:r>
              <a:rPr lang="en-GB" sz="1200" dirty="0">
                <a:solidFill>
                  <a:schemeClr val="dk1"/>
                </a:solidFill>
                <a:latin typeface="Calibri"/>
                <a:ea typeface="Calibri"/>
                <a:cs typeface="Calibri"/>
                <a:sym typeface="Calibri"/>
              </a:rPr>
              <a:t> LHBTIQ+, </a:t>
            </a:r>
            <a:r>
              <a:rPr lang="en-GB" sz="1200" dirty="0" err="1">
                <a:solidFill>
                  <a:schemeClr val="dk1"/>
                </a:solidFill>
                <a:latin typeface="Calibri"/>
                <a:ea typeface="Calibri"/>
                <a:cs typeface="Calibri"/>
                <a:sym typeface="Calibri"/>
              </a:rPr>
              <a:t>vrouwen</a:t>
            </a:r>
            <a:r>
              <a:rPr lang="en-GB" sz="1200" dirty="0">
                <a:solidFill>
                  <a:schemeClr val="dk1"/>
                </a:solidFill>
                <a:latin typeface="Calibri"/>
                <a:ea typeface="Calibri"/>
                <a:cs typeface="Calibri"/>
                <a:sym typeface="Calibri"/>
              </a:rPr>
              <a:t> met </a:t>
            </a:r>
            <a:r>
              <a:rPr lang="en-GB" sz="1200" dirty="0" err="1">
                <a:solidFill>
                  <a:schemeClr val="dk1"/>
                </a:solidFill>
                <a:latin typeface="Calibri"/>
                <a:ea typeface="Calibri"/>
                <a:cs typeface="Calibri"/>
                <a:sym typeface="Calibri"/>
              </a:rPr>
              <a:t>een</a:t>
            </a:r>
            <a:r>
              <a:rPr lang="en-GB" sz="1200" dirty="0">
                <a:solidFill>
                  <a:schemeClr val="dk1"/>
                </a:solidFill>
                <a:latin typeface="Calibri"/>
                <a:ea typeface="Calibri"/>
                <a:cs typeface="Calibri"/>
                <a:sym typeface="Calibri"/>
              </a:rPr>
              <a:t> </a:t>
            </a:r>
            <a:r>
              <a:rPr lang="en-GB" sz="1200" dirty="0" err="1">
                <a:solidFill>
                  <a:schemeClr val="dk1"/>
                </a:solidFill>
                <a:latin typeface="Calibri"/>
                <a:ea typeface="Calibri"/>
                <a:cs typeface="Calibri"/>
                <a:sym typeface="Calibri"/>
              </a:rPr>
              <a:t>beperking</a:t>
            </a:r>
            <a:r>
              <a:rPr lang="en-GB" sz="1200" dirty="0">
                <a:solidFill>
                  <a:schemeClr val="dk1"/>
                </a:solidFill>
                <a:latin typeface="Calibri"/>
                <a:ea typeface="Calibri"/>
                <a:cs typeface="Calibri"/>
                <a:sym typeface="Calibri"/>
              </a:rPr>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solidFill>
                  <a:schemeClr val="accent1">
                    <a:lumMod val="75000"/>
                  </a:schemeClr>
                </a:solidFill>
              </a:rPr>
              <a:t>Te weinig aandacht voor economisch geweld en economische zelfstandigheid, gedwongen sterilisatie, </a:t>
            </a:r>
            <a:r>
              <a:rPr lang="nl-NL" sz="1200" dirty="0" err="1">
                <a:solidFill>
                  <a:schemeClr val="accent1">
                    <a:lumMod val="75000"/>
                  </a:schemeClr>
                </a:solidFill>
              </a:rPr>
              <a:t>stalking</a:t>
            </a:r>
            <a:r>
              <a:rPr lang="nl-NL" sz="1200" dirty="0">
                <a:solidFill>
                  <a:schemeClr val="accent1">
                    <a:lumMod val="75000"/>
                  </a:schemeClr>
                </a:solidFill>
              </a:rPr>
              <a:t>, mishandeling na </a:t>
            </a:r>
            <a:r>
              <a:rPr lang="nl-NL" sz="1200" dirty="0" err="1">
                <a:solidFill>
                  <a:schemeClr val="accent1">
                    <a:lumMod val="75000"/>
                  </a:schemeClr>
                </a:solidFill>
              </a:rPr>
              <a:t>scheidin</a:t>
            </a:r>
            <a:r>
              <a:rPr lang="nl-NL" sz="1200" dirty="0">
                <a:solidFill>
                  <a:schemeClr val="accent1">
                    <a:lumMod val="75000"/>
                  </a:schemeClr>
                </a:solidFill>
              </a:rPr>
              <a:t>, zelfmoord door </a:t>
            </a:r>
            <a:r>
              <a:rPr lang="nl-NL" sz="1200" dirty="0" err="1">
                <a:solidFill>
                  <a:schemeClr val="accent1">
                    <a:lumMod val="75000"/>
                  </a:schemeClr>
                </a:solidFill>
              </a:rPr>
              <a:t>gendergerelateerd</a:t>
            </a:r>
            <a:r>
              <a:rPr lang="nl-NL" sz="1200" dirty="0">
                <a:solidFill>
                  <a:schemeClr val="accent1">
                    <a:lumMod val="75000"/>
                  </a:schemeClr>
                </a:solidFill>
              </a:rPr>
              <a:t> geweld, kennis bij ngo’s</a:t>
            </a:r>
          </a:p>
          <a:p>
            <a:pPr marL="0" lvl="0" indent="0" algn="l" rtl="0">
              <a:spcBef>
                <a:spcPts val="0"/>
              </a:spcBef>
              <a:spcAft>
                <a:spcPts val="0"/>
              </a:spcAft>
              <a:buNone/>
            </a:pPr>
            <a:endParaRPr sz="1200" dirty="0">
              <a:solidFill>
                <a:schemeClr val="dk1"/>
              </a:solidFill>
              <a:latin typeface="Calibri"/>
              <a:ea typeface="Calibri"/>
              <a:cs typeface="Calibri"/>
              <a:sym typeface="Calibri"/>
            </a:endParaRPr>
          </a:p>
          <a:p>
            <a:pPr marL="0" lvl="0" indent="0" algn="l" rtl="0">
              <a:spcBef>
                <a:spcPts val="0"/>
              </a:spcBef>
              <a:spcAft>
                <a:spcPts val="0"/>
              </a:spcAft>
              <a:buNone/>
            </a:pPr>
            <a:endParaRPr sz="1200" dirty="0">
              <a:solidFill>
                <a:schemeClr val="dk1"/>
              </a:solidFill>
              <a:latin typeface="Calibri"/>
              <a:ea typeface="Calibri"/>
              <a:cs typeface="Calibri"/>
              <a:sym typeface="Calibri"/>
            </a:endParaRPr>
          </a:p>
        </p:txBody>
      </p:sp>
      <p:sp>
        <p:nvSpPr>
          <p:cNvPr id="358" name="Google Shape;358;p17: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59" name="Google Shape;359;p17: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p19: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t>Uit het verdrag vloeien verplichtingen voort voor de overheid, maar ook voor gemeenten.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t>In artikel 9 van het verdrag staat: </a:t>
            </a:r>
          </a:p>
          <a:p>
            <a:pPr algn="l"/>
            <a:r>
              <a:rPr lang="nl-NL" sz="1200" b="0" i="0" u="none" strike="noStrike" baseline="0" dirty="0">
                <a:solidFill>
                  <a:srgbClr val="000073"/>
                </a:solidFill>
                <a:latin typeface="FrutigerLTStd-Roman"/>
              </a:rPr>
              <a:t>Gemeenten moeten het werk van niet-gouvernementele organisaties (ngo’s) en het maatschappelijk middenveld erkennen,</a:t>
            </a:r>
          </a:p>
          <a:p>
            <a:pPr algn="l"/>
            <a:r>
              <a:rPr lang="nl-NL" sz="1200" b="0" i="0" u="none" strike="noStrike" baseline="0" dirty="0">
                <a:solidFill>
                  <a:srgbClr val="000073"/>
                </a:solidFill>
                <a:latin typeface="FrutigerLTStd-Roman"/>
              </a:rPr>
              <a:t>stimuleren en ondersteunen en effectief met hen samenwerken.</a:t>
            </a:r>
          </a:p>
          <a:p>
            <a:pPr algn="l"/>
            <a:endParaRPr lang="nl-NL" sz="1200" b="0" i="0" u="none" strike="noStrike" baseline="0" dirty="0">
              <a:solidFill>
                <a:srgbClr val="000073"/>
              </a:solidFill>
              <a:latin typeface="FrutigerLTStd-Roman"/>
            </a:endParaRPr>
          </a:p>
          <a:p>
            <a:pPr algn="l"/>
            <a:r>
              <a:rPr lang="nl-NL" sz="1200" dirty="0"/>
              <a:t>Welnu, wij </a:t>
            </a:r>
            <a:r>
              <a:rPr lang="nl-NL" sz="1200" b="1" dirty="0"/>
              <a:t>zijn </a:t>
            </a:r>
            <a:r>
              <a:rPr lang="nl-NL" sz="1200" dirty="0"/>
              <a:t>een NGO en onderdeel van het maatschappelijk middenveld.</a:t>
            </a:r>
            <a:br>
              <a:rPr lang="nl-NL" sz="1200" b="1" i="1" u="none" strike="noStrike" baseline="0" dirty="0">
                <a:solidFill>
                  <a:srgbClr val="8F2CFF"/>
                </a:solidFill>
                <a:latin typeface="FrutigerLTStd-BoldItalic"/>
              </a:rPr>
            </a:br>
            <a:br>
              <a:rPr lang="nl-NL" sz="1200" b="1" i="1" u="none" strike="noStrike" baseline="0" dirty="0">
                <a:solidFill>
                  <a:srgbClr val="8F2CFF"/>
                </a:solidFill>
                <a:latin typeface="FrutigerLTStd-BoldItalic"/>
              </a:rPr>
            </a:br>
            <a:endParaRPr lang="nl-NL" dirty="0"/>
          </a:p>
          <a:p>
            <a:pPr marL="0" lvl="0" indent="0" algn="l" rtl="0">
              <a:spcBef>
                <a:spcPts val="0"/>
              </a:spcBef>
              <a:spcAft>
                <a:spcPts val="0"/>
              </a:spcAft>
              <a:buNone/>
            </a:pPr>
            <a:endParaRPr dirty="0"/>
          </a:p>
        </p:txBody>
      </p:sp>
      <p:sp>
        <p:nvSpPr>
          <p:cNvPr id="389" name="Google Shape;389;p19: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8"/>
        <p:cNvGrpSpPr/>
        <p:nvPr/>
      </p:nvGrpSpPr>
      <p:grpSpPr>
        <a:xfrm>
          <a:off x="0" y="0"/>
          <a:ext cx="0" cy="0"/>
          <a:chOff x="0" y="0"/>
          <a:chExt cx="0" cy="0"/>
        </a:xfrm>
      </p:grpSpPr>
      <p:sp>
        <p:nvSpPr>
          <p:cNvPr id="369" name="Google Shape;369;p18:notes"/>
          <p:cNvSpPr txBox="1">
            <a:spLocks noGrp="1"/>
          </p:cNvSpPr>
          <p:nvPr>
            <p:ph type="hdr" idx="2"/>
          </p:nvPr>
        </p:nvSpPr>
        <p:spPr>
          <a:xfrm>
            <a:off x="0" y="0"/>
            <a:ext cx="3962400" cy="3429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sz="1200"/>
          </a:p>
        </p:txBody>
      </p:sp>
      <p:sp>
        <p:nvSpPr>
          <p:cNvPr id="370" name="Google Shape;370;p18:notes"/>
          <p:cNvSpPr txBox="1">
            <a:spLocks noGrp="1"/>
          </p:cNvSpPr>
          <p:nvPr>
            <p:ph type="dt" idx="10"/>
          </p:nvPr>
        </p:nvSpPr>
        <p:spPr>
          <a:xfrm>
            <a:off x="5180013" y="0"/>
            <a:ext cx="3962400" cy="342900"/>
          </a:xfrm>
          <a:prstGeom prst="rect">
            <a:avLst/>
          </a:prstGeom>
          <a:noFill/>
          <a:ln>
            <a:noFill/>
          </a:ln>
        </p:spPr>
        <p:txBody>
          <a:bodyPr spcFirstLastPara="1" wrap="square" lIns="91425" tIns="45700" rIns="91425" bIns="45700" anchor="t"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1.7.2013</a:t>
            </a:r>
            <a:endParaRPr/>
          </a:p>
        </p:txBody>
      </p:sp>
      <p:sp>
        <p:nvSpPr>
          <p:cNvPr id="371" name="Google Shape;371;p18:notes"/>
          <p:cNvSpPr>
            <a:spLocks noGrp="1" noRot="1" noChangeAspect="1"/>
          </p:cNvSpPr>
          <p:nvPr>
            <p:ph type="sldImg" idx="3"/>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2" name="Google Shape;372;p18:notes"/>
          <p:cNvSpPr txBox="1">
            <a:spLocks noGrp="1"/>
          </p:cNvSpPr>
          <p:nvPr>
            <p:ph type="body" idx="1"/>
          </p:nvPr>
        </p:nvSpPr>
        <p:spPr>
          <a:xfrm>
            <a:off x="914400" y="3251200"/>
            <a:ext cx="7315200" cy="3081338"/>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t>Soroptimisten zijn geen experts op het gebeid van het verdrag. En evenmin in gemeentebeleid. Maar als Soroptimisten zien wij het als een van onze taken om zowel de overheid als gemeenten te wijzen op de verplichtingen van het verdrag.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nl-NL" sz="1200" dirty="0"/>
              <a:t>Zo hebben we onder andere zowel nationale als lokale politieke partijen aangeschreven in de aanloop naar de verkiezingen met het verzoek om in hun partijprogramma het naleven van het verdrag op te nemen. </a:t>
            </a:r>
          </a:p>
          <a:p>
            <a:pPr marL="0" lvl="0" indent="0" algn="l" rtl="0">
              <a:spcBef>
                <a:spcPts val="0"/>
              </a:spcBef>
              <a:spcAft>
                <a:spcPts val="0"/>
              </a:spcAft>
              <a:buNone/>
            </a:pPr>
            <a:endParaRPr lang="en-GB" dirty="0"/>
          </a:p>
        </p:txBody>
      </p:sp>
      <p:sp>
        <p:nvSpPr>
          <p:cNvPr id="373" name="Google Shape;373;p18:notes"/>
          <p:cNvSpPr txBox="1">
            <a:spLocks noGrp="1"/>
          </p:cNvSpPr>
          <p:nvPr>
            <p:ph type="ftr" idx="11"/>
          </p:nvPr>
        </p:nvSpPr>
        <p:spPr>
          <a:xfrm>
            <a:off x="0" y="6502400"/>
            <a:ext cx="3962400" cy="341313"/>
          </a:xfrm>
          <a:prstGeom prst="rect">
            <a:avLst/>
          </a:prstGeom>
          <a:noFill/>
          <a:ln>
            <a:noFill/>
          </a:ln>
        </p:spPr>
        <p:txBody>
          <a:bodyPr spcFirstLastPara="1" wrap="square" lIns="91425" tIns="45700" rIns="91425" bIns="45700" anchor="b" anchorCtr="0">
            <a:noAutofit/>
          </a:bodyPr>
          <a:lstStyle/>
          <a:p>
            <a:pPr marL="0" lvl="0" indent="0" algn="l" rtl="0">
              <a:spcBef>
                <a:spcPts val="0"/>
              </a:spcBef>
              <a:spcAft>
                <a:spcPts val="0"/>
              </a:spcAft>
              <a:buNone/>
            </a:pPr>
            <a:endParaRPr sz="1200"/>
          </a:p>
        </p:txBody>
      </p:sp>
      <p:sp>
        <p:nvSpPr>
          <p:cNvPr id="374" name="Google Shape;374;p18:notes"/>
          <p:cNvSpPr txBox="1">
            <a:spLocks noGrp="1"/>
          </p:cNvSpPr>
          <p:nvPr>
            <p:ph type="sldNum" idx="12"/>
          </p:nvPr>
        </p:nvSpPr>
        <p:spPr>
          <a:xfrm>
            <a:off x="5180013" y="6502400"/>
            <a:ext cx="3962400" cy="341313"/>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r>
              <a:rPr lang="en-US" sz="1200" b="0" i="0" u="none" strike="noStrike" cap="none">
                <a:solidFill>
                  <a:schemeClr val="dk1"/>
                </a:solidFill>
                <a:latin typeface="Calibri"/>
                <a:ea typeface="Calibri"/>
                <a:cs typeface="Calibri"/>
                <a:sym typeface="Calibri"/>
              </a:rPr>
              <a:t>‹#›</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0">
          <a:extLst>
            <a:ext uri="{FF2B5EF4-FFF2-40B4-BE49-F238E27FC236}">
              <a16:creationId xmlns:a16="http://schemas.microsoft.com/office/drawing/2014/main" id="{C798F0FC-5E26-F32D-1A4C-50D045B79ADB}"/>
            </a:ext>
          </a:extLst>
        </p:cNvPr>
        <p:cNvGrpSpPr/>
        <p:nvPr/>
      </p:nvGrpSpPr>
      <p:grpSpPr>
        <a:xfrm>
          <a:off x="0" y="0"/>
          <a:ext cx="0" cy="0"/>
          <a:chOff x="0" y="0"/>
          <a:chExt cx="0" cy="0"/>
        </a:xfrm>
      </p:grpSpPr>
      <p:sp>
        <p:nvSpPr>
          <p:cNvPr id="401" name="Google Shape;401;p20:notes">
            <a:extLst>
              <a:ext uri="{FF2B5EF4-FFF2-40B4-BE49-F238E27FC236}">
                <a16:creationId xmlns:a16="http://schemas.microsoft.com/office/drawing/2014/main" id="{EF6D8197-403A-92C0-2C97-699A3E2AC61B}"/>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sz="1200" dirty="0"/>
              <a:t>We hebben een lijst van aandachtspunten voor gemeenten opgesteld. Met het verdrag in de hand kunnen gemeenten hun beleid toetsen op deze aandachtspunten. Vervolgens kunnen ze bepalen waar ze beleid moeten aanscherpen en hoe de uitvoering ervan te borgen. </a:t>
            </a:r>
            <a:br>
              <a:rPr lang="nl-NL" sz="1200" dirty="0"/>
            </a:br>
            <a:endParaRPr lang="nl-NL" sz="1200" dirty="0"/>
          </a:p>
          <a:p>
            <a:pPr marL="0" lvl="0" indent="0" algn="l" rtl="0">
              <a:spcBef>
                <a:spcPts val="0"/>
              </a:spcBef>
              <a:spcAft>
                <a:spcPts val="0"/>
              </a:spcAft>
              <a:buNone/>
            </a:pPr>
            <a:r>
              <a:rPr lang="nl-NL" sz="1200" dirty="0"/>
              <a:t>Ik geef een paar voorbeelden.</a:t>
            </a:r>
          </a:p>
          <a:p>
            <a:pPr marL="0" lvl="0" indent="0" algn="l" rtl="0">
              <a:spcBef>
                <a:spcPts val="0"/>
              </a:spcBef>
              <a:spcAft>
                <a:spcPts val="0"/>
              </a:spcAft>
              <a:buNone/>
            </a:pPr>
            <a:r>
              <a:rPr lang="nl-NL" sz="1200" dirty="0"/>
              <a:t>Bij punt 1. Coördinatie: is het helder onder wiens portefeuille naleving van het verdrag valt? Is er voldoende menskracht en geld beschikbaar gemaakt – dat is punt 15 - om deze taak te gaan invullen? En hoe ziet die taak eruit?</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en-GB" dirty="0"/>
              <a:t>Bij punt 5. </a:t>
            </a:r>
            <a:r>
              <a:rPr lang="en-GB" dirty="0" err="1"/>
              <a:t>Laagdrempelige</a:t>
            </a:r>
            <a:r>
              <a:rPr lang="en-GB" dirty="0"/>
              <a:t> </a:t>
            </a:r>
            <a:r>
              <a:rPr lang="en-GB" dirty="0" err="1"/>
              <a:t>meldpunten</a:t>
            </a:r>
            <a:r>
              <a:rPr lang="en-GB" dirty="0"/>
              <a:t> </a:t>
            </a:r>
            <a:r>
              <a:rPr lang="en-GB" dirty="0" err="1"/>
              <a:t>en</a:t>
            </a:r>
            <a:r>
              <a:rPr lang="en-GB" dirty="0"/>
              <a:t> </a:t>
            </a:r>
            <a:r>
              <a:rPr lang="en-GB" dirty="0" err="1"/>
              <a:t>toegankelijke</a:t>
            </a:r>
            <a:r>
              <a:rPr lang="en-GB" dirty="0"/>
              <a:t> </a:t>
            </a:r>
            <a:r>
              <a:rPr lang="en-GB" dirty="0" err="1"/>
              <a:t>informatie</a:t>
            </a:r>
            <a:r>
              <a:rPr lang="en-GB" dirty="0"/>
              <a:t>. </a:t>
            </a:r>
          </a:p>
          <a:p>
            <a:pPr marL="0" lvl="0" indent="0" algn="l" rtl="0">
              <a:spcBef>
                <a:spcPts val="0"/>
              </a:spcBef>
              <a:spcAft>
                <a:spcPts val="0"/>
              </a:spcAft>
              <a:buNone/>
            </a:pPr>
            <a:r>
              <a:rPr lang="nl-NL" dirty="0"/>
              <a:t>Idealerwijs zou je op de homepage van de gemeente een duidelijk zichtbare knop **Meld Geweld** willen terugzien. </a:t>
            </a:r>
            <a:endParaRPr lang="en-GB" dirty="0"/>
          </a:p>
          <a:p>
            <a:pPr marL="0" lvl="0" indent="0" algn="l" rtl="0">
              <a:spcBef>
                <a:spcPts val="0"/>
              </a:spcBef>
              <a:spcAft>
                <a:spcPts val="0"/>
              </a:spcAft>
              <a:buNone/>
            </a:pPr>
            <a:r>
              <a:rPr lang="nl-NL" dirty="0"/>
              <a:t>Ik ben zelf eens gaan zoeken op de website van de gemeente en moest best even zoeken om de pagina met informatie over Veilig thuis, de politie, Centrum voor seksueel geweld, e.d. te vinden. Wel zie ik een voorleesfunctie, waarmee de informatie toegankelijker is voor mensen die moeilijk lezen. Ik kon de informatie alleen in het Nederlands vinden. Meerdere talen aanbieden, zou ook een goed idee zijn. </a:t>
            </a:r>
          </a:p>
          <a:p>
            <a:pPr marL="0" lvl="0" indent="0" algn="l" rtl="0">
              <a:spcBef>
                <a:spcPts val="0"/>
              </a:spcBef>
              <a:spcAft>
                <a:spcPts val="0"/>
              </a:spcAft>
              <a:buNone/>
            </a:pPr>
            <a:endParaRPr lang="nl-NL" dirty="0"/>
          </a:p>
          <a:p>
            <a:pPr marL="0" lvl="0" indent="0" algn="l" rtl="0">
              <a:spcBef>
                <a:spcPts val="0"/>
              </a:spcBef>
              <a:spcAft>
                <a:spcPts val="0"/>
              </a:spcAft>
              <a:buNone/>
            </a:pPr>
            <a:r>
              <a:rPr lang="nl-NL" dirty="0"/>
              <a:t>Dat hangt dan weer samen met punt 12: aandacht voor kwetsbare groepen. Denk aan mensen die het Nederlands nog niet goed machtig zijn zoals statushouders. Zij hebben misschien behoefte om die informatie in hun eigen taal, hun moedertaal, te kunnen lezen. Met de huidige digitale middelen is dat eenvoudig te realiseren. </a:t>
            </a:r>
          </a:p>
          <a:p>
            <a:pPr marL="0" lvl="0" indent="0" algn="l" rtl="0">
              <a:spcBef>
                <a:spcPts val="0"/>
              </a:spcBef>
              <a:spcAft>
                <a:spcPts val="0"/>
              </a:spcAft>
              <a:buNone/>
            </a:pPr>
            <a:endParaRPr lang="nl-NL" dirty="0"/>
          </a:p>
          <a:p>
            <a:pPr marL="0" lvl="0" indent="0" algn="l" rtl="0">
              <a:spcBef>
                <a:spcPts val="0"/>
              </a:spcBef>
              <a:spcAft>
                <a:spcPts val="0"/>
              </a:spcAft>
              <a:buNone/>
            </a:pPr>
            <a:r>
              <a:rPr lang="nl-NL" dirty="0"/>
              <a:t>Dan punt 8. Voldoende en gespecialiseerde opvang. In het verdrag staat dat er op iedere 10.000 inwoners één opvangplek moet zijn voor vrouwen die moeten vluchten voor geweld. De Bilt heeft 44.000 inwoners; ik ben heel benieuwd of er in de gemeente opvangplekken zijn. En zo ja hoeveel. Het zouden er dus minimaal 4 of 5 moeten zijn. Het verdrag stelt ook dat opvang niet te ver van bijvoorbeeld de school van kinderen moet zijn. Ik heb wel begrepen dat er samenwerking is in de regio Utrecht voor opvang. En dat is natuurlijk ook nodig. En goed. </a:t>
            </a:r>
            <a:endParaRPr lang="en-GB" dirty="0"/>
          </a:p>
          <a:p>
            <a:pPr marL="0" lvl="0" indent="0" algn="l" rtl="0">
              <a:spcBef>
                <a:spcPts val="0"/>
              </a:spcBef>
              <a:spcAft>
                <a:spcPts val="0"/>
              </a:spcAft>
              <a:buNone/>
            </a:pPr>
            <a:endParaRPr lang="en-GB" dirty="0"/>
          </a:p>
          <a:p>
            <a:pPr marL="0" lvl="0" indent="0" algn="l" rtl="0">
              <a:spcBef>
                <a:spcPts val="0"/>
              </a:spcBef>
              <a:spcAft>
                <a:spcPts val="0"/>
              </a:spcAft>
              <a:buNone/>
            </a:pPr>
            <a:r>
              <a:rPr lang="nl-NL" dirty="0"/>
              <a:t>Er is in de korte tijd vandaag beschikbaar natuurlijk absoluut geen mogelijkheid om alle punten door te nemen. Ik wil nog benadrukken: ik ben geen expert op het gebied van het verdrag van Istanbul en ik ben ook niet in detail bekend met het huidige beleid in De Bilt. Wel heb ik gezien dat in het coalitieakkoord van 2022-2026, Ruimte voor morgen, zo goed als niets stond over vrouwenveiligheid. Het woord vrouw komt er niet in voor! Zie punt 2. </a:t>
            </a:r>
            <a:r>
              <a:rPr lang="en-US" sz="1200" dirty="0" err="1">
                <a:solidFill>
                  <a:srgbClr val="035191"/>
                </a:solidFill>
              </a:rPr>
              <a:t>Gendersensitief</a:t>
            </a:r>
            <a:r>
              <a:rPr lang="en-US" sz="1200" dirty="0">
                <a:solidFill>
                  <a:srgbClr val="035191"/>
                </a:solidFill>
              </a:rPr>
              <a:t> </a:t>
            </a:r>
            <a:r>
              <a:rPr lang="en-US" sz="1200" dirty="0" err="1">
                <a:solidFill>
                  <a:srgbClr val="035191"/>
                </a:solidFill>
              </a:rPr>
              <a:t>beleid</a:t>
            </a:r>
            <a:r>
              <a:rPr lang="en-US" sz="1200" dirty="0">
                <a:solidFill>
                  <a:srgbClr val="035191"/>
                </a:solidFill>
              </a:rPr>
              <a:t> </a:t>
            </a:r>
            <a:r>
              <a:rPr lang="en-US" sz="1200" dirty="0" err="1">
                <a:solidFill>
                  <a:srgbClr val="035191"/>
                </a:solidFill>
              </a:rPr>
              <a:t>en</a:t>
            </a:r>
            <a:r>
              <a:rPr lang="en-US" sz="1200" dirty="0">
                <a:solidFill>
                  <a:srgbClr val="035191"/>
                </a:solidFill>
              </a:rPr>
              <a:t> </a:t>
            </a:r>
            <a:r>
              <a:rPr lang="en-US" sz="1200" dirty="0" err="1">
                <a:solidFill>
                  <a:srgbClr val="035191"/>
                </a:solidFill>
              </a:rPr>
              <a:t>uitvoering</a:t>
            </a:r>
            <a:r>
              <a:rPr lang="en-US" sz="1200" dirty="0">
                <a:solidFill>
                  <a:srgbClr val="035191"/>
                </a:solidFill>
              </a:rPr>
              <a:t>. Ook het word </a:t>
            </a:r>
            <a:r>
              <a:rPr lang="en-US" sz="1200" dirty="0" err="1">
                <a:solidFill>
                  <a:srgbClr val="035191"/>
                </a:solidFill>
              </a:rPr>
              <a:t>geweld</a:t>
            </a:r>
            <a:r>
              <a:rPr lang="en-US" sz="1200" dirty="0">
                <a:solidFill>
                  <a:srgbClr val="035191"/>
                </a:solidFill>
              </a:rPr>
              <a:t> </a:t>
            </a:r>
            <a:r>
              <a:rPr lang="en-US" sz="1200" dirty="0" err="1">
                <a:solidFill>
                  <a:srgbClr val="035191"/>
                </a:solidFill>
              </a:rPr>
              <a:t>komt</a:t>
            </a:r>
            <a:r>
              <a:rPr lang="en-US" sz="1200" dirty="0">
                <a:solidFill>
                  <a:srgbClr val="035191"/>
                </a:solidFill>
              </a:rPr>
              <a:t> </a:t>
            </a:r>
            <a:r>
              <a:rPr lang="en-US" sz="1200" dirty="0" err="1">
                <a:solidFill>
                  <a:srgbClr val="035191"/>
                </a:solidFill>
              </a:rPr>
              <a:t>niet</a:t>
            </a:r>
            <a:r>
              <a:rPr lang="en-US" sz="1200" dirty="0">
                <a:solidFill>
                  <a:srgbClr val="035191"/>
                </a:solidFill>
              </a:rPr>
              <a:t> </a:t>
            </a:r>
            <a:r>
              <a:rPr lang="en-US" sz="1200" dirty="0" err="1">
                <a:solidFill>
                  <a:srgbClr val="035191"/>
                </a:solidFill>
              </a:rPr>
              <a:t>voor</a:t>
            </a:r>
            <a:r>
              <a:rPr lang="en-US" sz="1200" dirty="0">
                <a:solidFill>
                  <a:srgbClr val="035191"/>
                </a:solidFill>
              </a:rPr>
              <a:t>. </a:t>
            </a:r>
            <a:r>
              <a:rPr lang="nl-NL" sz="1200" dirty="0">
                <a:solidFill>
                  <a:srgbClr val="035191"/>
                </a:solidFill>
              </a:rPr>
              <a:t>Het woord "veilig" komt er twee keer in voor, en voornamelijk in verband met verkeersveiligheid. </a:t>
            </a:r>
            <a:endParaRPr lang="nl-NL" dirty="0"/>
          </a:p>
          <a:p>
            <a:pPr marL="0" lvl="0" indent="0" algn="l" rtl="0">
              <a:spcBef>
                <a:spcPts val="0"/>
              </a:spcBef>
              <a:spcAft>
                <a:spcPts val="0"/>
              </a:spcAft>
              <a:buNone/>
            </a:pPr>
            <a:r>
              <a:rPr lang="nl-NL" dirty="0"/>
              <a:t>Het is dan ook mijn vurige hoop dat, na de aanstaande verkiezingen, wanneer er een nieuw coalitieakkoord wordt geschreven, er op alle mogelijke manieren tekst in komt te staan die ertoe zal bijdragen dat de gemeente hard aan het werk gaat om op termijn alle verplichtingen uit het verdrag in beleid te vatten en uit te voeren! Soroptimisten kijken en denken graag mee.</a:t>
            </a:r>
            <a:br>
              <a:rPr lang="nl-NL" dirty="0"/>
            </a:br>
            <a:endParaRPr lang="nl-NL" dirty="0"/>
          </a:p>
          <a:p>
            <a:pPr marL="0" lvl="0" indent="0" algn="l" rtl="0">
              <a:spcBef>
                <a:spcPts val="0"/>
              </a:spcBef>
              <a:spcAft>
                <a:spcPts val="0"/>
              </a:spcAft>
              <a:buNone/>
            </a:pPr>
            <a:endParaRPr dirty="0"/>
          </a:p>
        </p:txBody>
      </p:sp>
      <p:sp>
        <p:nvSpPr>
          <p:cNvPr id="402" name="Google Shape;402;p20:notes">
            <a:extLst>
              <a:ext uri="{FF2B5EF4-FFF2-40B4-BE49-F238E27FC236}">
                <a16:creationId xmlns:a16="http://schemas.microsoft.com/office/drawing/2014/main" id="{E9D8B91B-5A2F-2930-C997-09FCDEA9CD74}"/>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2157034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70280DF-9C26-DD2B-9E77-8B9AFDFD2151}"/>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4C1DDC93-79D1-9895-04A4-290335F5FD8A}"/>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nl-NL" dirty="0"/>
              <a:t>We gaan uit één in groepjes. Elk groepje kiest of krijgt toebedeeld één van deze acht onderwerpen en gaat nadenken over:</a:t>
            </a:r>
            <a:br>
              <a:rPr lang="nl-NL" dirty="0"/>
            </a:br>
            <a:r>
              <a:rPr lang="nl-NL" dirty="0"/>
              <a:t>Wat kunnen wij als </a:t>
            </a:r>
            <a:r>
              <a:rPr lang="nl-NL" dirty="0" err="1"/>
              <a:t>Soroptimisten</a:t>
            </a:r>
            <a:r>
              <a:rPr lang="nl-NL" dirty="0"/>
              <a:t> doen om iets aan dit onderwerp te doen? Hoe kunnen we de gemeente daarbij betrekken? Wat vinden we dat de gemeente moet doen? Doet de gemeente dat ook? Hoe kunnen wij ervoor zorgen dat de gemeente dat gaat doen? </a:t>
            </a:r>
            <a:br>
              <a:rPr lang="en-GB" dirty="0"/>
            </a:br>
            <a:r>
              <a:rPr lang="nl-NL" dirty="0"/>
              <a:t>Kijk vooral ook op de gemeentewebsite. En op websites van andere organisaties in jullie omgeving. </a:t>
            </a:r>
            <a:endParaRPr lang="en-GB" dirty="0"/>
          </a:p>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13CEFA0C-66F4-AC2D-7BF2-82DE9701EB9B}"/>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34364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6FA32C2A-4EFF-3408-9645-5F4EA83BFDB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9D7A076-9EB7-2AED-3B48-44E3E78486F0}"/>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D954AB4E-30BF-F6E1-8F7C-D04DA34C0158}"/>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088974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CF691926-6A84-24B7-7093-1DC1C70D682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E82A1EEC-2591-0F11-B9C2-045012ADA929}"/>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49AD2D5C-AC5E-280D-79CE-A1E1146A6F0F}"/>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593176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F357586-DC9B-06BF-1484-D422E6E0978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80E80B8-941B-4288-6CFF-E28B0E4F1578}"/>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26B16023-08BE-3D4D-0459-B1766E6FB0D0}"/>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316885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8D34E3CC-F1BB-D767-9351-CF161977E26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9D9A1966-7747-2A04-BA07-9172AFC7F348}"/>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9380D726-8583-F236-091D-9F49D67ECD65}"/>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2504608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3235547-908E-42B2-C24C-16707B9C4012}"/>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352B8BB8-0D4B-90A2-3EE9-72D7D993F617}"/>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18C98C59-988B-A55B-2ADC-DD0764EC51E9}"/>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41152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7F4A1937-0A06-91DC-0DDD-E1C6714BF72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901DFFE-71D9-5717-83B2-F3F94CD30F74}"/>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r>
              <a:rPr lang="en-GB" dirty="0"/>
              <a:t>1e bullet - </a:t>
            </a:r>
            <a:r>
              <a:rPr lang="nl-NL" dirty="0"/>
              <a:t>Wanneer mensen zeggen dat het meldpunt “meerdere functies combineert”, bedoelen ze meestal dat het systeem tegelijk is:</a:t>
            </a:r>
          </a:p>
          <a:p>
            <a:pPr>
              <a:buFont typeface="Arial" panose="020B0604020202020204" pitchFamily="34" charset="0"/>
              <a:buChar char="•"/>
            </a:pPr>
            <a:r>
              <a:rPr lang="nl-NL" dirty="0"/>
              <a:t>meldpunt</a:t>
            </a:r>
          </a:p>
          <a:p>
            <a:pPr>
              <a:buFont typeface="Arial" panose="020B0604020202020204" pitchFamily="34" charset="0"/>
              <a:buChar char="•"/>
            </a:pPr>
            <a:r>
              <a:rPr lang="nl-NL" dirty="0"/>
              <a:t>adviespunt</a:t>
            </a:r>
          </a:p>
          <a:p>
            <a:pPr>
              <a:buFont typeface="Arial" panose="020B0604020202020204" pitchFamily="34" charset="0"/>
              <a:buChar char="•"/>
            </a:pPr>
            <a:r>
              <a:rPr lang="nl-NL" dirty="0"/>
              <a:t>onderzoeksinstantie</a:t>
            </a:r>
          </a:p>
          <a:p>
            <a:pPr>
              <a:buFont typeface="Arial" panose="020B0604020202020204" pitchFamily="34" charset="0"/>
              <a:buChar char="•"/>
            </a:pPr>
            <a:r>
              <a:rPr lang="nl-NL" dirty="0"/>
              <a:t>coördinator van hulp</a:t>
            </a:r>
          </a:p>
          <a:p>
            <a:pPr>
              <a:buFont typeface="Arial" panose="020B0604020202020204" pitchFamily="34" charset="0"/>
              <a:buChar char="•"/>
            </a:pPr>
            <a:r>
              <a:rPr lang="nl-NL" dirty="0"/>
              <a:t>schakel met politie en jeugdbescherming</a:t>
            </a:r>
          </a:p>
          <a:p>
            <a:r>
              <a:rPr lang="nl-NL" dirty="0"/>
              <a:t>Dat maakt het </a:t>
            </a:r>
            <a:r>
              <a:rPr lang="nl-NL" b="1" dirty="0"/>
              <a:t>breed en multifunctioneel</a:t>
            </a:r>
            <a:r>
              <a:rPr lang="nl-NL" dirty="0"/>
              <a:t>, maar volgens GREVIO ook kwetsbaar voor </a:t>
            </a:r>
            <a:r>
              <a:rPr lang="nl-NL" b="1" dirty="0"/>
              <a:t>onvoldoende herkenning van </a:t>
            </a:r>
            <a:r>
              <a:rPr lang="nl-NL" b="1" dirty="0" err="1"/>
              <a:t>gendergerelateerd</a:t>
            </a:r>
            <a:r>
              <a:rPr lang="nl-NL" b="1" dirty="0"/>
              <a:t> geweld</a:t>
            </a:r>
            <a:r>
              <a:rPr lang="nl-NL" dirty="0"/>
              <a:t>.</a:t>
            </a:r>
            <a:endParaRPr lang="en-GB" dirty="0"/>
          </a:p>
          <a:p>
            <a:br>
              <a:rPr lang="en-GB" dirty="0"/>
            </a:br>
            <a:r>
              <a:rPr lang="en-GB" dirty="0"/>
              <a:t>2e bullet - ensure that any policies and measures … are coordinated and well-funded, including at and across municipal level</a:t>
            </a:r>
            <a:br>
              <a:rPr lang="en-GB" dirty="0"/>
            </a:br>
            <a:br>
              <a:rPr lang="en-GB" dirty="0"/>
            </a:br>
            <a:r>
              <a:rPr lang="en-GB" dirty="0"/>
              <a:t>3e bullet - This is mirrored in interventions by central actors such as Safe Home Centres (</a:t>
            </a:r>
            <a:r>
              <a:rPr lang="en-GB" dirty="0" err="1"/>
              <a:t>Veilig</a:t>
            </a:r>
            <a:r>
              <a:rPr lang="en-GB" dirty="0"/>
              <a:t> </a:t>
            </a:r>
            <a:r>
              <a:rPr lang="en-GB" dirty="0" err="1"/>
              <a:t>Thuis</a:t>
            </a:r>
            <a:r>
              <a:rPr lang="en-GB" dirty="0"/>
              <a:t>), which result in women’s victimisation at the hands of male perpetrators being overlooked or minimised.</a:t>
            </a:r>
          </a:p>
          <a:p>
            <a:pPr marL="0" lvl="0" indent="0" algn="l" rtl="0">
              <a:spcBef>
                <a:spcPts val="0"/>
              </a:spcBef>
              <a:spcAft>
                <a:spcPts val="0"/>
              </a:spcAft>
              <a:buNone/>
            </a:pPr>
            <a:r>
              <a:rPr lang="en-GB" dirty="0"/>
              <a:t>Violence within a relationship is often viewed as reciprocal or a conflict between two equals, without a thorough understanding of the gendered power dynamics in intimate partner violence.</a:t>
            </a:r>
            <a:endParaRPr dirty="0"/>
          </a:p>
        </p:txBody>
      </p:sp>
      <p:sp>
        <p:nvSpPr>
          <p:cNvPr id="86" name="Google Shape;86;p1:notes">
            <a:extLst>
              <a:ext uri="{FF2B5EF4-FFF2-40B4-BE49-F238E27FC236}">
                <a16:creationId xmlns:a16="http://schemas.microsoft.com/office/drawing/2014/main" id="{93F872F1-1B55-DEC0-7F33-3E46118EF165}"/>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703562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0F94193-DA7B-1DCE-02ED-4FCA1AEFC4B4}"/>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43F7E0C4-2217-DE6D-33C4-324EEA388E88}"/>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1030FBA9-9E8F-16ED-CECB-6A0F2BEB6490}"/>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47469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75445FD-8017-2AB4-C0FD-6FA50556C214}"/>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75D9F2C-ECA2-177F-9118-83129B8BDCFD}"/>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2BF24487-8CE1-516A-C946-91A37B87E35F}"/>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02804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B7B5952-D0DE-CC0B-CDF6-E9F60DB07BAB}"/>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47B386D-AF3E-A122-0572-89AE007EEC41}"/>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r>
              <a:rPr lang="en-GB" dirty="0"/>
              <a:t>1e bullet - </a:t>
            </a:r>
            <a:r>
              <a:rPr lang="nl-NL" dirty="0"/>
              <a:t>Wanneer mensen zeggen dat het meldpunt “meerdere functies combineert”, bedoelen ze meestal dat het systeem tegelijk is:</a:t>
            </a:r>
          </a:p>
          <a:p>
            <a:pPr>
              <a:buFont typeface="Arial" panose="020B0604020202020204" pitchFamily="34" charset="0"/>
              <a:buChar char="•"/>
            </a:pPr>
            <a:r>
              <a:rPr lang="nl-NL" dirty="0"/>
              <a:t>meldpunt</a:t>
            </a:r>
          </a:p>
          <a:p>
            <a:pPr>
              <a:buFont typeface="Arial" panose="020B0604020202020204" pitchFamily="34" charset="0"/>
              <a:buChar char="•"/>
            </a:pPr>
            <a:r>
              <a:rPr lang="nl-NL" dirty="0"/>
              <a:t>adviespunt</a:t>
            </a:r>
          </a:p>
          <a:p>
            <a:pPr>
              <a:buFont typeface="Arial" panose="020B0604020202020204" pitchFamily="34" charset="0"/>
              <a:buChar char="•"/>
            </a:pPr>
            <a:r>
              <a:rPr lang="nl-NL" dirty="0"/>
              <a:t>onderzoeksinstantie</a:t>
            </a:r>
          </a:p>
          <a:p>
            <a:pPr>
              <a:buFont typeface="Arial" panose="020B0604020202020204" pitchFamily="34" charset="0"/>
              <a:buChar char="•"/>
            </a:pPr>
            <a:r>
              <a:rPr lang="nl-NL" dirty="0"/>
              <a:t>coördinator van hulp</a:t>
            </a:r>
          </a:p>
          <a:p>
            <a:pPr>
              <a:buFont typeface="Arial" panose="020B0604020202020204" pitchFamily="34" charset="0"/>
              <a:buChar char="•"/>
            </a:pPr>
            <a:r>
              <a:rPr lang="nl-NL" dirty="0"/>
              <a:t>schakel met politie en jeugdbescherming</a:t>
            </a:r>
          </a:p>
          <a:p>
            <a:r>
              <a:rPr lang="nl-NL" dirty="0"/>
              <a:t>Dat maakt het </a:t>
            </a:r>
            <a:r>
              <a:rPr lang="nl-NL" b="1" dirty="0"/>
              <a:t>breed en multifunctioneel</a:t>
            </a:r>
            <a:r>
              <a:rPr lang="nl-NL" dirty="0"/>
              <a:t>, maar volgens GREVIO ook kwetsbaar voor </a:t>
            </a:r>
            <a:r>
              <a:rPr lang="nl-NL" b="1" dirty="0"/>
              <a:t>onvoldoende herkenning van </a:t>
            </a:r>
            <a:r>
              <a:rPr lang="nl-NL" b="1" dirty="0" err="1"/>
              <a:t>gendergerelateerd</a:t>
            </a:r>
            <a:r>
              <a:rPr lang="nl-NL" b="1" dirty="0"/>
              <a:t> geweld</a:t>
            </a:r>
            <a:r>
              <a:rPr lang="nl-NL" dirty="0"/>
              <a:t>.</a:t>
            </a:r>
            <a:endParaRPr lang="en-GB" dirty="0"/>
          </a:p>
          <a:p>
            <a:br>
              <a:rPr lang="en-GB" dirty="0"/>
            </a:br>
            <a:r>
              <a:rPr lang="en-GB" dirty="0"/>
              <a:t>2e bullet - ensure that any policies and measures … are coordinated and well-funded, including at and across municipal level</a:t>
            </a:r>
            <a:br>
              <a:rPr lang="en-GB" dirty="0"/>
            </a:br>
            <a:br>
              <a:rPr lang="en-GB" dirty="0"/>
            </a:br>
            <a:r>
              <a:rPr lang="en-GB" dirty="0"/>
              <a:t>3e bullet - This is mirrored in interventions by central actors such as Safe Home Centres (</a:t>
            </a:r>
            <a:r>
              <a:rPr lang="en-GB" dirty="0" err="1"/>
              <a:t>Veilig</a:t>
            </a:r>
            <a:r>
              <a:rPr lang="en-GB" dirty="0"/>
              <a:t> </a:t>
            </a:r>
            <a:r>
              <a:rPr lang="en-GB" dirty="0" err="1"/>
              <a:t>Thuis</a:t>
            </a:r>
            <a:r>
              <a:rPr lang="en-GB" dirty="0"/>
              <a:t>), which result in women’s victimisation at the hands of male perpetrators being overlooked or minimised.</a:t>
            </a:r>
          </a:p>
          <a:p>
            <a:pPr marL="0" lvl="0" indent="0" algn="l" rtl="0">
              <a:spcBef>
                <a:spcPts val="0"/>
              </a:spcBef>
              <a:spcAft>
                <a:spcPts val="0"/>
              </a:spcAft>
              <a:buNone/>
            </a:pPr>
            <a:r>
              <a:rPr lang="en-GB" dirty="0"/>
              <a:t>Violence within a relationship is often viewed as reciprocal or a conflict between two equals, without a thorough understanding of the gendered power dynamics in intimate partner violence.</a:t>
            </a:r>
            <a:endParaRPr dirty="0"/>
          </a:p>
        </p:txBody>
      </p:sp>
      <p:sp>
        <p:nvSpPr>
          <p:cNvPr id="86" name="Google Shape;86;p1:notes">
            <a:extLst>
              <a:ext uri="{FF2B5EF4-FFF2-40B4-BE49-F238E27FC236}">
                <a16:creationId xmlns:a16="http://schemas.microsoft.com/office/drawing/2014/main" id="{3B5E1B1A-880E-A109-F36C-AEF1661FA82E}"/>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2998186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3362E490-76C5-7579-16C5-5A056ED95F33}"/>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1FF128DC-2C04-8409-B939-332563C9C74E}"/>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D6E19CE1-0C7A-2ADA-534C-85DEB0F18BC9}"/>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12844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B239733-3C70-34C9-4ED4-E3B7FFBB4A6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82BEC532-CA07-5D3F-3740-67F7B6EF1EAB}"/>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F2091459-B8FB-8F20-CF2B-604C2B290F13}"/>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857409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B226AFA6-D2EA-4BBA-9FDE-5271093B8EA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E903689A-1703-5173-AB06-7A73891E480D}"/>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r>
              <a:rPr lang="en-GB" dirty="0"/>
              <a:t>1e bullet - </a:t>
            </a:r>
            <a:r>
              <a:rPr lang="nl-NL" dirty="0"/>
              <a:t>Wanneer mensen zeggen dat het meldpunt “meerdere functies combineert”, bedoelen ze meestal dat het systeem tegelijk is:</a:t>
            </a:r>
          </a:p>
          <a:p>
            <a:pPr>
              <a:buFont typeface="Arial" panose="020B0604020202020204" pitchFamily="34" charset="0"/>
              <a:buChar char="•"/>
            </a:pPr>
            <a:r>
              <a:rPr lang="nl-NL" dirty="0"/>
              <a:t>meldpunt</a:t>
            </a:r>
          </a:p>
          <a:p>
            <a:pPr>
              <a:buFont typeface="Arial" panose="020B0604020202020204" pitchFamily="34" charset="0"/>
              <a:buChar char="•"/>
            </a:pPr>
            <a:r>
              <a:rPr lang="nl-NL" dirty="0"/>
              <a:t>adviespunt</a:t>
            </a:r>
          </a:p>
          <a:p>
            <a:pPr>
              <a:buFont typeface="Arial" panose="020B0604020202020204" pitchFamily="34" charset="0"/>
              <a:buChar char="•"/>
            </a:pPr>
            <a:r>
              <a:rPr lang="nl-NL" dirty="0"/>
              <a:t>onderzoeksinstantie</a:t>
            </a:r>
          </a:p>
          <a:p>
            <a:pPr>
              <a:buFont typeface="Arial" panose="020B0604020202020204" pitchFamily="34" charset="0"/>
              <a:buChar char="•"/>
            </a:pPr>
            <a:r>
              <a:rPr lang="nl-NL" dirty="0"/>
              <a:t>coördinator van hulp</a:t>
            </a:r>
          </a:p>
          <a:p>
            <a:pPr>
              <a:buFont typeface="Arial" panose="020B0604020202020204" pitchFamily="34" charset="0"/>
              <a:buChar char="•"/>
            </a:pPr>
            <a:r>
              <a:rPr lang="nl-NL" dirty="0"/>
              <a:t>schakel met politie en jeugdbescherming</a:t>
            </a:r>
          </a:p>
          <a:p>
            <a:r>
              <a:rPr lang="nl-NL" dirty="0"/>
              <a:t>Dat maakt het </a:t>
            </a:r>
            <a:r>
              <a:rPr lang="nl-NL" b="1" dirty="0"/>
              <a:t>breed en multifunctioneel</a:t>
            </a:r>
            <a:r>
              <a:rPr lang="nl-NL" dirty="0"/>
              <a:t>, maar volgens GREVIO ook kwetsbaar voor </a:t>
            </a:r>
            <a:r>
              <a:rPr lang="nl-NL" b="1" dirty="0"/>
              <a:t>onvoldoende herkenning van </a:t>
            </a:r>
            <a:r>
              <a:rPr lang="nl-NL" b="1" dirty="0" err="1"/>
              <a:t>gendergerelateerd</a:t>
            </a:r>
            <a:r>
              <a:rPr lang="nl-NL" b="1" dirty="0"/>
              <a:t> geweld</a:t>
            </a:r>
            <a:r>
              <a:rPr lang="nl-NL" dirty="0"/>
              <a:t>.</a:t>
            </a:r>
            <a:endParaRPr lang="en-GB" dirty="0"/>
          </a:p>
          <a:p>
            <a:br>
              <a:rPr lang="en-GB" dirty="0"/>
            </a:br>
            <a:r>
              <a:rPr lang="en-GB" dirty="0"/>
              <a:t>2e bullet - ensure that any policies and measures … are coordinated and well-funded, including at and across municipal level</a:t>
            </a:r>
            <a:br>
              <a:rPr lang="en-GB" dirty="0"/>
            </a:br>
            <a:br>
              <a:rPr lang="en-GB" dirty="0"/>
            </a:br>
            <a:r>
              <a:rPr lang="en-GB" dirty="0"/>
              <a:t>3e bullet - This is mirrored in interventions by central actors such as Safe Home Centres (</a:t>
            </a:r>
            <a:r>
              <a:rPr lang="en-GB" dirty="0" err="1"/>
              <a:t>Veilig</a:t>
            </a:r>
            <a:r>
              <a:rPr lang="en-GB" dirty="0"/>
              <a:t> </a:t>
            </a:r>
            <a:r>
              <a:rPr lang="en-GB" dirty="0" err="1"/>
              <a:t>Thuis</a:t>
            </a:r>
            <a:r>
              <a:rPr lang="en-GB" dirty="0"/>
              <a:t>), which result in women’s victimisation at the hands of male perpetrators being overlooked or minimised.</a:t>
            </a:r>
          </a:p>
          <a:p>
            <a:pPr marL="0" lvl="0" indent="0" algn="l" rtl="0">
              <a:spcBef>
                <a:spcPts val="0"/>
              </a:spcBef>
              <a:spcAft>
                <a:spcPts val="0"/>
              </a:spcAft>
              <a:buNone/>
            </a:pPr>
            <a:r>
              <a:rPr lang="en-GB" dirty="0"/>
              <a:t>Violence within a relationship is often viewed as reciprocal or a conflict between two equals, without a thorough understanding of the gendered power dynamics in intimate partner violence.</a:t>
            </a:r>
            <a:endParaRPr dirty="0"/>
          </a:p>
        </p:txBody>
      </p:sp>
      <p:sp>
        <p:nvSpPr>
          <p:cNvPr id="86" name="Google Shape;86;p1:notes">
            <a:extLst>
              <a:ext uri="{FF2B5EF4-FFF2-40B4-BE49-F238E27FC236}">
                <a16:creationId xmlns:a16="http://schemas.microsoft.com/office/drawing/2014/main" id="{FFAAF44D-2B7D-275A-0061-025E5645015A}"/>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184969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4E9BC58-C842-97DA-2EEB-B93EBBC1E4D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7BAEB7C-A773-7AE3-59AE-46249CF652C6}"/>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8BBC88D8-08A8-01AF-2A7E-41135A49FC92}"/>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79250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4FACA29-738D-4739-BF72-EC65027FE768}"/>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3EB794B-E97B-CE6B-3F78-E41E9B2C61C8}"/>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r>
              <a:rPr lang="nl-NL" dirty="0"/>
              <a:t>Die norm komt uit een </a:t>
            </a:r>
            <a:r>
              <a:rPr lang="nl-NL" b="1" dirty="0"/>
              <a:t>aanbeveling van de Raad van Europa</a:t>
            </a:r>
            <a:r>
              <a:rPr lang="nl-NL" dirty="0"/>
              <a:t>, niet uit het verdrag zelf.</a:t>
            </a:r>
          </a:p>
          <a:p>
            <a:r>
              <a:rPr lang="nl-NL" dirty="0"/>
              <a:t>Specifiek uit: </a:t>
            </a:r>
            <a:r>
              <a:rPr lang="nl-NL" b="1" dirty="0"/>
              <a:t>Council of Europe – </a:t>
            </a:r>
            <a:r>
              <a:rPr lang="nl-NL" b="1" dirty="0" err="1"/>
              <a:t>Task</a:t>
            </a:r>
            <a:r>
              <a:rPr lang="nl-NL" b="1" dirty="0"/>
              <a:t> Force </a:t>
            </a:r>
            <a:r>
              <a:rPr lang="nl-NL" b="1" dirty="0" err="1"/>
              <a:t>to</a:t>
            </a:r>
            <a:r>
              <a:rPr lang="nl-NL" b="1" dirty="0"/>
              <a:t> Combat </a:t>
            </a:r>
            <a:r>
              <a:rPr lang="nl-NL" b="1" dirty="0" err="1"/>
              <a:t>Violence</a:t>
            </a:r>
            <a:r>
              <a:rPr lang="nl-NL" b="1" dirty="0"/>
              <a:t> </a:t>
            </a:r>
            <a:r>
              <a:rPr lang="nl-NL" b="1" dirty="0" err="1"/>
              <a:t>against</a:t>
            </a:r>
            <a:r>
              <a:rPr lang="nl-NL" b="1" dirty="0"/>
              <a:t> </a:t>
            </a:r>
            <a:r>
              <a:rPr lang="nl-NL" b="1" dirty="0" err="1"/>
              <a:t>Women</a:t>
            </a:r>
            <a:r>
              <a:rPr lang="nl-NL" b="1" dirty="0"/>
              <a:t> (2008)</a:t>
            </a:r>
            <a:endParaRPr lang="nl-NL" dirty="0"/>
          </a:p>
          <a:p>
            <a:pPr marL="0" lvl="0" indent="0" algn="l" rtl="0">
              <a:spcBef>
                <a:spcPts val="0"/>
              </a:spcBef>
              <a:spcAft>
                <a:spcPts val="0"/>
              </a:spcAft>
              <a:buNone/>
            </a:pPr>
            <a:endParaRPr lang="en-GB" dirty="0"/>
          </a:p>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CBF8F735-E7B3-7060-AE77-9A1880C82BB5}"/>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040598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A8746F0-BA28-BCA0-6A76-85466D83BA86}"/>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CF2531FC-199F-6F25-32FE-6493A6D3A451}"/>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r>
              <a:rPr lang="en-GB" dirty="0"/>
              <a:t>1e bullet - </a:t>
            </a:r>
            <a:r>
              <a:rPr lang="nl-NL" dirty="0"/>
              <a:t>Wanneer mensen zeggen dat het meldpunt “meerdere functies combineert”, bedoelen ze meestal dat het systeem tegelijk is:</a:t>
            </a:r>
          </a:p>
          <a:p>
            <a:pPr>
              <a:buFont typeface="Arial" panose="020B0604020202020204" pitchFamily="34" charset="0"/>
              <a:buChar char="•"/>
            </a:pPr>
            <a:r>
              <a:rPr lang="nl-NL" dirty="0"/>
              <a:t>meldpunt</a:t>
            </a:r>
          </a:p>
          <a:p>
            <a:pPr>
              <a:buFont typeface="Arial" panose="020B0604020202020204" pitchFamily="34" charset="0"/>
              <a:buChar char="•"/>
            </a:pPr>
            <a:r>
              <a:rPr lang="nl-NL" dirty="0"/>
              <a:t>adviespunt</a:t>
            </a:r>
          </a:p>
          <a:p>
            <a:pPr>
              <a:buFont typeface="Arial" panose="020B0604020202020204" pitchFamily="34" charset="0"/>
              <a:buChar char="•"/>
            </a:pPr>
            <a:r>
              <a:rPr lang="nl-NL" dirty="0"/>
              <a:t>onderzoeksinstantie</a:t>
            </a:r>
          </a:p>
          <a:p>
            <a:pPr>
              <a:buFont typeface="Arial" panose="020B0604020202020204" pitchFamily="34" charset="0"/>
              <a:buChar char="•"/>
            </a:pPr>
            <a:r>
              <a:rPr lang="nl-NL" dirty="0"/>
              <a:t>coördinator van hulp</a:t>
            </a:r>
          </a:p>
          <a:p>
            <a:pPr>
              <a:buFont typeface="Arial" panose="020B0604020202020204" pitchFamily="34" charset="0"/>
              <a:buChar char="•"/>
            </a:pPr>
            <a:r>
              <a:rPr lang="nl-NL" dirty="0"/>
              <a:t>schakel met politie en jeugdbescherming</a:t>
            </a:r>
          </a:p>
          <a:p>
            <a:r>
              <a:rPr lang="nl-NL" dirty="0"/>
              <a:t>Dat maakt het </a:t>
            </a:r>
            <a:r>
              <a:rPr lang="nl-NL" b="1" dirty="0"/>
              <a:t>breed en multifunctioneel</a:t>
            </a:r>
            <a:r>
              <a:rPr lang="nl-NL" dirty="0"/>
              <a:t>, maar volgens GREVIO ook kwetsbaar voor </a:t>
            </a:r>
            <a:r>
              <a:rPr lang="nl-NL" b="1" dirty="0"/>
              <a:t>onvoldoende herkenning van </a:t>
            </a:r>
            <a:r>
              <a:rPr lang="nl-NL" b="1" dirty="0" err="1"/>
              <a:t>gendergerelateerd</a:t>
            </a:r>
            <a:r>
              <a:rPr lang="nl-NL" b="1" dirty="0"/>
              <a:t> geweld</a:t>
            </a:r>
            <a:r>
              <a:rPr lang="nl-NL" dirty="0"/>
              <a:t>.</a:t>
            </a:r>
            <a:endParaRPr lang="en-GB" dirty="0"/>
          </a:p>
          <a:p>
            <a:br>
              <a:rPr lang="en-GB" dirty="0"/>
            </a:br>
            <a:r>
              <a:rPr lang="en-GB" dirty="0"/>
              <a:t>2e bullet - ensure that any policies and measures … are coordinated and well-funded, including at and across municipal level</a:t>
            </a:r>
            <a:br>
              <a:rPr lang="en-GB" dirty="0"/>
            </a:br>
            <a:br>
              <a:rPr lang="en-GB" dirty="0"/>
            </a:br>
            <a:r>
              <a:rPr lang="en-GB" dirty="0"/>
              <a:t>3e bullet - This is mirrored in interventions by central actors such as Safe Home Centres (</a:t>
            </a:r>
            <a:r>
              <a:rPr lang="en-GB" dirty="0" err="1"/>
              <a:t>Veilig</a:t>
            </a:r>
            <a:r>
              <a:rPr lang="en-GB" dirty="0"/>
              <a:t> </a:t>
            </a:r>
            <a:r>
              <a:rPr lang="en-GB" dirty="0" err="1"/>
              <a:t>Thuis</a:t>
            </a:r>
            <a:r>
              <a:rPr lang="en-GB" dirty="0"/>
              <a:t>), which result in women’s victimisation at the hands of male perpetrators being overlooked or minimised.</a:t>
            </a:r>
          </a:p>
          <a:p>
            <a:pPr marL="0" lvl="0" indent="0" algn="l" rtl="0">
              <a:spcBef>
                <a:spcPts val="0"/>
              </a:spcBef>
              <a:spcAft>
                <a:spcPts val="0"/>
              </a:spcAft>
              <a:buNone/>
            </a:pPr>
            <a:r>
              <a:rPr lang="en-GB" dirty="0"/>
              <a:t>Violence within a relationship is often viewed as reciprocal or a conflict between two equals, without a thorough understanding of the gendered power dynamics in intimate partner violence.</a:t>
            </a:r>
            <a:endParaRPr dirty="0"/>
          </a:p>
        </p:txBody>
      </p:sp>
      <p:sp>
        <p:nvSpPr>
          <p:cNvPr id="86" name="Google Shape;86;p1:notes">
            <a:extLst>
              <a:ext uri="{FF2B5EF4-FFF2-40B4-BE49-F238E27FC236}">
                <a16:creationId xmlns:a16="http://schemas.microsoft.com/office/drawing/2014/main" id="{3A8ABC97-3CC1-263F-8AF8-14B55598D5A9}"/>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994372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1A19F5EB-2002-5A16-7F11-35915ABE5E9A}"/>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AE4EBA3-093D-2C08-0FB5-08834F893765}"/>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30C41808-2226-4EAB-BF0A-015D5A9BC793}"/>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755676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9F3E8B44-AA51-CBD4-3B21-649FBB110569}"/>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738DA81C-139E-4254-4802-F3B842F7F371}"/>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r>
              <a:rPr lang="nl-NL" dirty="0"/>
              <a:t>Die norm komt uit een </a:t>
            </a:r>
            <a:r>
              <a:rPr lang="nl-NL" b="1" dirty="0"/>
              <a:t>aanbeveling van de Raad van Europa</a:t>
            </a:r>
            <a:r>
              <a:rPr lang="nl-NL" dirty="0"/>
              <a:t>, niet uit het verdrag zelf.</a:t>
            </a:r>
          </a:p>
          <a:p>
            <a:r>
              <a:rPr lang="nl-NL" dirty="0"/>
              <a:t>Specifiek uit: </a:t>
            </a:r>
            <a:r>
              <a:rPr lang="nl-NL" b="1" dirty="0"/>
              <a:t>Council of Europe – </a:t>
            </a:r>
            <a:r>
              <a:rPr lang="nl-NL" b="1" dirty="0" err="1"/>
              <a:t>Task</a:t>
            </a:r>
            <a:r>
              <a:rPr lang="nl-NL" b="1" dirty="0"/>
              <a:t> Force </a:t>
            </a:r>
            <a:r>
              <a:rPr lang="nl-NL" b="1" dirty="0" err="1"/>
              <a:t>to</a:t>
            </a:r>
            <a:r>
              <a:rPr lang="nl-NL" b="1" dirty="0"/>
              <a:t> Combat </a:t>
            </a:r>
            <a:r>
              <a:rPr lang="nl-NL" b="1" dirty="0" err="1"/>
              <a:t>Violence</a:t>
            </a:r>
            <a:r>
              <a:rPr lang="nl-NL" b="1" dirty="0"/>
              <a:t> </a:t>
            </a:r>
            <a:r>
              <a:rPr lang="nl-NL" b="1" dirty="0" err="1"/>
              <a:t>against</a:t>
            </a:r>
            <a:r>
              <a:rPr lang="nl-NL" b="1" dirty="0"/>
              <a:t> </a:t>
            </a:r>
            <a:r>
              <a:rPr lang="nl-NL" b="1" dirty="0" err="1"/>
              <a:t>Women</a:t>
            </a:r>
            <a:r>
              <a:rPr lang="nl-NL" b="1" dirty="0"/>
              <a:t> (2008)</a:t>
            </a:r>
            <a:endParaRPr lang="nl-NL" dirty="0"/>
          </a:p>
          <a:p>
            <a:pPr marL="0" lvl="0" indent="0" algn="l" rtl="0">
              <a:spcBef>
                <a:spcPts val="0"/>
              </a:spcBef>
              <a:spcAft>
                <a:spcPts val="0"/>
              </a:spcAft>
              <a:buNone/>
            </a:pPr>
            <a:endParaRPr lang="en-GB" dirty="0"/>
          </a:p>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DD84CBFD-0C04-3A8D-3C1C-EA3B0FE7A62E}"/>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85149357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F0C6E3DB-02E3-27AC-5425-3E0F189B9C47}"/>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D9D027B5-EBC0-1337-345D-B8A8EBE1C4DD}"/>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r>
              <a:rPr lang="en-GB" dirty="0"/>
              <a:t>1e bullet - </a:t>
            </a:r>
            <a:r>
              <a:rPr lang="nl-NL" dirty="0"/>
              <a:t>Wanneer mensen zeggen dat het meldpunt “meerdere functies combineert”, bedoelen ze meestal dat het systeem tegelijk is:</a:t>
            </a:r>
          </a:p>
          <a:p>
            <a:pPr>
              <a:buFont typeface="Arial" panose="020B0604020202020204" pitchFamily="34" charset="0"/>
              <a:buChar char="•"/>
            </a:pPr>
            <a:r>
              <a:rPr lang="nl-NL" dirty="0"/>
              <a:t>meldpunt</a:t>
            </a:r>
          </a:p>
          <a:p>
            <a:pPr>
              <a:buFont typeface="Arial" panose="020B0604020202020204" pitchFamily="34" charset="0"/>
              <a:buChar char="•"/>
            </a:pPr>
            <a:r>
              <a:rPr lang="nl-NL" dirty="0"/>
              <a:t>adviespunt</a:t>
            </a:r>
          </a:p>
          <a:p>
            <a:pPr>
              <a:buFont typeface="Arial" panose="020B0604020202020204" pitchFamily="34" charset="0"/>
              <a:buChar char="•"/>
            </a:pPr>
            <a:r>
              <a:rPr lang="nl-NL" dirty="0"/>
              <a:t>onderzoeksinstantie</a:t>
            </a:r>
          </a:p>
          <a:p>
            <a:pPr>
              <a:buFont typeface="Arial" panose="020B0604020202020204" pitchFamily="34" charset="0"/>
              <a:buChar char="•"/>
            </a:pPr>
            <a:r>
              <a:rPr lang="nl-NL" dirty="0"/>
              <a:t>coördinator van hulp</a:t>
            </a:r>
          </a:p>
          <a:p>
            <a:pPr>
              <a:buFont typeface="Arial" panose="020B0604020202020204" pitchFamily="34" charset="0"/>
              <a:buChar char="•"/>
            </a:pPr>
            <a:r>
              <a:rPr lang="nl-NL" dirty="0"/>
              <a:t>schakel met politie en jeugdbescherming</a:t>
            </a:r>
          </a:p>
          <a:p>
            <a:r>
              <a:rPr lang="nl-NL" dirty="0"/>
              <a:t>Dat maakt het </a:t>
            </a:r>
            <a:r>
              <a:rPr lang="nl-NL" b="1" dirty="0"/>
              <a:t>breed en multifunctioneel</a:t>
            </a:r>
            <a:r>
              <a:rPr lang="nl-NL" dirty="0"/>
              <a:t>, maar volgens GREVIO ook kwetsbaar voor </a:t>
            </a:r>
            <a:r>
              <a:rPr lang="nl-NL" b="1" dirty="0"/>
              <a:t>onvoldoende herkenning van </a:t>
            </a:r>
            <a:r>
              <a:rPr lang="nl-NL" b="1" dirty="0" err="1"/>
              <a:t>gendergerelateerd</a:t>
            </a:r>
            <a:r>
              <a:rPr lang="nl-NL" b="1" dirty="0"/>
              <a:t> geweld</a:t>
            </a:r>
            <a:r>
              <a:rPr lang="nl-NL" dirty="0"/>
              <a:t>.</a:t>
            </a:r>
            <a:endParaRPr lang="en-GB" dirty="0"/>
          </a:p>
          <a:p>
            <a:br>
              <a:rPr lang="en-GB" dirty="0"/>
            </a:br>
            <a:r>
              <a:rPr lang="en-GB" dirty="0"/>
              <a:t>2e bullet - ensure that any policies and measures … are coordinated and well-funded, including at and across municipal level</a:t>
            </a:r>
            <a:br>
              <a:rPr lang="en-GB" dirty="0"/>
            </a:br>
            <a:br>
              <a:rPr lang="en-GB" dirty="0"/>
            </a:br>
            <a:r>
              <a:rPr lang="en-GB" dirty="0"/>
              <a:t>3e bullet - This is mirrored in interventions by central actors such as Safe Home Centres (</a:t>
            </a:r>
            <a:r>
              <a:rPr lang="en-GB" dirty="0" err="1"/>
              <a:t>Veilig</a:t>
            </a:r>
            <a:r>
              <a:rPr lang="en-GB" dirty="0"/>
              <a:t> </a:t>
            </a:r>
            <a:r>
              <a:rPr lang="en-GB" dirty="0" err="1"/>
              <a:t>Thuis</a:t>
            </a:r>
            <a:r>
              <a:rPr lang="en-GB" dirty="0"/>
              <a:t>), which result in women’s victimisation at the hands of male perpetrators being overlooked or minimised.</a:t>
            </a:r>
          </a:p>
          <a:p>
            <a:pPr marL="0" lvl="0" indent="0" algn="l" rtl="0">
              <a:spcBef>
                <a:spcPts val="0"/>
              </a:spcBef>
              <a:spcAft>
                <a:spcPts val="0"/>
              </a:spcAft>
              <a:buNone/>
            </a:pPr>
            <a:r>
              <a:rPr lang="en-GB" dirty="0"/>
              <a:t>Violence within a relationship is often viewed as reciprocal or a conflict between two equals, without a thorough understanding of the gendered power dynamics in intimate partner violence.</a:t>
            </a:r>
            <a:endParaRPr dirty="0"/>
          </a:p>
        </p:txBody>
      </p:sp>
      <p:sp>
        <p:nvSpPr>
          <p:cNvPr id="86" name="Google Shape;86;p1:notes">
            <a:extLst>
              <a:ext uri="{FF2B5EF4-FFF2-40B4-BE49-F238E27FC236}">
                <a16:creationId xmlns:a16="http://schemas.microsoft.com/office/drawing/2014/main" id="{A4ABF796-B36F-665E-F2E8-A464211F6651}"/>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54459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D4AFB5D5-23B2-0729-719C-B72DA47564BC}"/>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A68F9538-9035-C043-AABC-76B217F59981}"/>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4888E089-60C9-4C7B-5446-8B060A6480F2}"/>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3017053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E493750F-EA70-D950-F1E3-BFBB74B5D000}"/>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A4159F69-CFD4-1EAC-AC7F-DAA3674BAF77}"/>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a:extLst>
              <a:ext uri="{FF2B5EF4-FFF2-40B4-BE49-F238E27FC236}">
                <a16:creationId xmlns:a16="http://schemas.microsoft.com/office/drawing/2014/main" id="{E450197D-1462-8F19-0A04-5FC2104F2EF5}"/>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3092466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a:extLst>
            <a:ext uri="{FF2B5EF4-FFF2-40B4-BE49-F238E27FC236}">
              <a16:creationId xmlns:a16="http://schemas.microsoft.com/office/drawing/2014/main" id="{0EAE41CC-360C-8734-56CD-DF0A51814D5B}"/>
            </a:ext>
          </a:extLst>
        </p:cNvPr>
        <p:cNvGrpSpPr/>
        <p:nvPr/>
      </p:nvGrpSpPr>
      <p:grpSpPr>
        <a:xfrm>
          <a:off x="0" y="0"/>
          <a:ext cx="0" cy="0"/>
          <a:chOff x="0" y="0"/>
          <a:chExt cx="0" cy="0"/>
        </a:xfrm>
      </p:grpSpPr>
      <p:sp>
        <p:nvSpPr>
          <p:cNvPr id="85" name="Google Shape;85;p1:notes">
            <a:extLst>
              <a:ext uri="{FF2B5EF4-FFF2-40B4-BE49-F238E27FC236}">
                <a16:creationId xmlns:a16="http://schemas.microsoft.com/office/drawing/2014/main" id="{6045134E-39B4-7B45-9105-FC5E58347A83}"/>
              </a:ext>
            </a:extLst>
          </p:cNvPr>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Mensenrechten.nl</a:t>
            </a:r>
          </a:p>
          <a:p>
            <a:pPr marL="0" lvl="0" indent="0" algn="l" rtl="0">
              <a:spcBef>
                <a:spcPts val="0"/>
              </a:spcBef>
              <a:spcAft>
                <a:spcPts val="0"/>
              </a:spcAft>
              <a:buNone/>
            </a:pPr>
            <a:r>
              <a:rPr lang="en-GB" dirty="0"/>
              <a:t>https://www.mensenrechten.nl/actueel/weblogs/toegelicht/2024/gendersensitief-werken-bij-de-aanpak-van-geweld-een-bundeling-van-kennis-en-praktische-tools</a:t>
            </a:r>
          </a:p>
          <a:p>
            <a:pPr marL="0" lvl="0" indent="0" algn="l" rtl="0">
              <a:spcBef>
                <a:spcPts val="0"/>
              </a:spcBef>
              <a:spcAft>
                <a:spcPts val="0"/>
              </a:spcAft>
              <a:buNone/>
            </a:pPr>
            <a:endParaRPr dirty="0"/>
          </a:p>
        </p:txBody>
      </p:sp>
      <p:sp>
        <p:nvSpPr>
          <p:cNvPr id="86" name="Google Shape;86;p1:notes">
            <a:extLst>
              <a:ext uri="{FF2B5EF4-FFF2-40B4-BE49-F238E27FC236}">
                <a16:creationId xmlns:a16="http://schemas.microsoft.com/office/drawing/2014/main" id="{30D0B298-D369-2CD7-2CB1-2F86F7159BB6}"/>
              </a:ext>
            </a:extLst>
          </p:cNvPr>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685683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21:notes"/>
          <p:cNvSpPr txBox="1">
            <a:spLocks noGrp="1"/>
          </p:cNvSpPr>
          <p:nvPr>
            <p:ph type="body" idx="1"/>
          </p:nvPr>
        </p:nvSpPr>
        <p:spPr>
          <a:xfrm>
            <a:off x="914400" y="3251200"/>
            <a:ext cx="7315200" cy="3081338"/>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21:notes"/>
          <p:cNvSpPr>
            <a:spLocks noGrp="1" noRot="1" noChangeAspect="1"/>
          </p:cNvSpPr>
          <p:nvPr>
            <p:ph type="sldImg" idx="2"/>
          </p:nvPr>
        </p:nvSpPr>
        <p:spPr>
          <a:xfrm>
            <a:off x="2290763" y="512763"/>
            <a:ext cx="4562475" cy="2566987"/>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27"/>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8" name="Google Shape;28;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1"/>
        <p:cNvGrpSpPr/>
        <p:nvPr/>
      </p:nvGrpSpPr>
      <p:grpSpPr>
        <a:xfrm>
          <a:off x="0" y="0"/>
          <a:ext cx="0" cy="0"/>
          <a:chOff x="0" y="0"/>
          <a:chExt cx="0" cy="0"/>
        </a:xfrm>
      </p:grpSpPr>
      <p:sp>
        <p:nvSpPr>
          <p:cNvPr id="32" name="Google Shape;32;p28"/>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28"/>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4" name="Google Shape;34;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29"/>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0" name="Google Shape;40;p2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41" name="Google Shape;4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3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3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7" name="Google Shape;47;p30"/>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8" name="Google Shape;48;p3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9" name="Google Shape;49;p3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50" name="Google Shape;50;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3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32"/>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32"/>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61" name="Google Shape;61;p32"/>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2" name="Google Shape;62;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33"/>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33"/>
          <p:cNvSpPr>
            <a:spLocks noGrp="1"/>
          </p:cNvSpPr>
          <p:nvPr>
            <p:ph type="pic" idx="2"/>
          </p:nvPr>
        </p:nvSpPr>
        <p:spPr>
          <a:xfrm>
            <a:off x="1792288" y="612775"/>
            <a:ext cx="5486400" cy="4114800"/>
          </a:xfrm>
          <a:prstGeom prst="rect">
            <a:avLst/>
          </a:prstGeom>
          <a:noFill/>
          <a:ln>
            <a:noFill/>
          </a:ln>
        </p:spPr>
      </p:sp>
      <p:sp>
        <p:nvSpPr>
          <p:cNvPr id="68" name="Google Shape;68;p33"/>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9" name="Google Shape;69;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3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34"/>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5" name="Google Shape;75;p3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3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3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5"/>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5"/>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81" name="Google Shape;81;p3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3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3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4"/>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4"/>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oHj17UlFJn8?si=5C2vxmukCPxpQtYT"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4.jp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5.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png"/><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7" Type="http://schemas.openxmlformats.org/officeDocument/2006/relationships/image" Target="../media/image24.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3.pn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1.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8.png"/></Relationships>
</file>

<file path=ppt/slides/_rels/slide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2.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8.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p:cNvGrpSpPr/>
        <p:nvPr/>
      </p:nvGrpSpPr>
      <p:grpSpPr>
        <a:xfrm>
          <a:off x="0" y="0"/>
          <a:ext cx="0" cy="0"/>
          <a:chOff x="0" y="0"/>
          <a:chExt cx="0" cy="0"/>
        </a:xfrm>
      </p:grpSpPr>
      <p:sp>
        <p:nvSpPr>
          <p:cNvPr id="88" name="Google Shape;88;p1"/>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89" name="Google Shape;89;p1"/>
          <p:cNvGrpSpPr/>
          <p:nvPr/>
        </p:nvGrpSpPr>
        <p:grpSpPr>
          <a:xfrm>
            <a:off x="1982880" y="2001013"/>
            <a:ext cx="14322241" cy="7531098"/>
            <a:chOff x="0" y="-66675"/>
            <a:chExt cx="19096321" cy="10041464"/>
          </a:xfrm>
        </p:grpSpPr>
        <p:sp>
          <p:nvSpPr>
            <p:cNvPr id="90" name="Google Shape;90;p1"/>
            <p:cNvSpPr txBox="1"/>
            <p:nvPr/>
          </p:nvSpPr>
          <p:spPr>
            <a:xfrm>
              <a:off x="0" y="2393556"/>
              <a:ext cx="19096321" cy="4793620"/>
            </a:xfrm>
            <a:prstGeom prst="rect">
              <a:avLst/>
            </a:prstGeom>
            <a:noFill/>
            <a:ln>
              <a:noFill/>
            </a:ln>
          </p:spPr>
          <p:txBody>
            <a:bodyPr spcFirstLastPara="1" wrap="square" lIns="0" tIns="0" rIns="0" bIns="0" anchor="t" anchorCtr="0">
              <a:spAutoFit/>
            </a:bodyPr>
            <a:lstStyle/>
            <a:p>
              <a:pPr marL="0" marR="0" lvl="0" indent="0" algn="ctr" rtl="0">
                <a:lnSpc>
                  <a:spcPct val="104997"/>
                </a:lnSpc>
                <a:spcBef>
                  <a:spcPts val="0"/>
                </a:spcBef>
                <a:spcAft>
                  <a:spcPts val="0"/>
                </a:spcAft>
                <a:buNone/>
              </a:pPr>
              <a:r>
                <a:rPr lang="en-US" sz="11125"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91" name="Google Shape;91;p1"/>
            <p:cNvSpPr txBox="1"/>
            <p:nvPr/>
          </p:nvSpPr>
          <p:spPr>
            <a:xfrm>
              <a:off x="0" y="6798692"/>
              <a:ext cx="19096321" cy="402161"/>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endParaRPr dirty="0"/>
            </a:p>
          </p:txBody>
        </p:sp>
        <p:sp>
          <p:nvSpPr>
            <p:cNvPr id="92" name="Google Shape;92;p1"/>
            <p:cNvSpPr txBox="1"/>
            <p:nvPr/>
          </p:nvSpPr>
          <p:spPr>
            <a:xfrm>
              <a:off x="0" y="-66675"/>
              <a:ext cx="19096200" cy="884773"/>
            </a:xfrm>
            <a:prstGeom prst="rect">
              <a:avLst/>
            </a:prstGeom>
            <a:noFill/>
            <a:ln>
              <a:noFill/>
            </a:ln>
          </p:spPr>
          <p:txBody>
            <a:bodyPr spcFirstLastPara="1" wrap="square" lIns="0" tIns="0" rIns="0" bIns="0" anchor="t" anchorCtr="0">
              <a:spAutoFit/>
            </a:bodyPr>
            <a:lstStyle/>
            <a:p>
              <a:pPr marL="0" marR="0" lvl="0" indent="0" algn="ctr" rtl="0">
                <a:lnSpc>
                  <a:spcPct val="140032"/>
                </a:lnSpc>
                <a:spcBef>
                  <a:spcPts val="0"/>
                </a:spcBef>
                <a:spcAft>
                  <a:spcPts val="0"/>
                </a:spcAft>
                <a:buNone/>
              </a:pPr>
              <a:r>
                <a:rPr lang="en-US" sz="308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UNIE VAN SOROPTIMISTCLUBS</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93" name="Google Shape;93;p1"/>
            <p:cNvSpPr txBox="1"/>
            <p:nvPr/>
          </p:nvSpPr>
          <p:spPr>
            <a:xfrm>
              <a:off x="0" y="9409252"/>
              <a:ext cx="19096321" cy="565537"/>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95" name="Google Shape;95;p1"/>
          <p:cNvSpPr/>
          <p:nvPr/>
        </p:nvSpPr>
        <p:spPr>
          <a:xfrm>
            <a:off x="14561388" y="665634"/>
            <a:ext cx="2888197" cy="2912734"/>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pic>
        <p:nvPicPr>
          <p:cNvPr id="2" name="Picture 1" descr="A blue and yellow shield with a yellow stripe&#10;&#10;AI-generated content may be incorrect.">
            <a:extLst>
              <a:ext uri="{FF2B5EF4-FFF2-40B4-BE49-F238E27FC236}">
                <a16:creationId xmlns:a16="http://schemas.microsoft.com/office/drawing/2014/main" id="{CC75BB63-1BC8-B0B4-DD60-52C751E81E38}"/>
              </a:ext>
            </a:extLst>
          </p:cNvPr>
          <p:cNvPicPr>
            <a:picLocks noChangeAspect="1"/>
          </p:cNvPicPr>
          <p:nvPr/>
        </p:nvPicPr>
        <p:blipFill>
          <a:blip r:embed="rId4"/>
          <a:srcRect l="18779"/>
          <a:stretch/>
        </p:blipFill>
        <p:spPr>
          <a:xfrm>
            <a:off x="810884" y="717712"/>
            <a:ext cx="3702690" cy="303919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5C0A78C3-5395-D2C0-D4CA-EE6236988E6E}"/>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B88EB2A4-E704-D5CA-D4CA-B8DB8F3A145A}"/>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D1FECC06-4B1D-18D4-8FB3-82FFEEC99D49}"/>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1EA1BB95-A183-F985-8480-B36C8C48FE70}"/>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7" name="Google Shape;100;p2">
            <a:extLst>
              <a:ext uri="{FF2B5EF4-FFF2-40B4-BE49-F238E27FC236}">
                <a16:creationId xmlns:a16="http://schemas.microsoft.com/office/drawing/2014/main" id="{28FA5891-63E2-C28D-1A8D-C8CB42F6FB64}"/>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 name="Google Shape;101;p2">
            <a:extLst>
              <a:ext uri="{FF2B5EF4-FFF2-40B4-BE49-F238E27FC236}">
                <a16:creationId xmlns:a16="http://schemas.microsoft.com/office/drawing/2014/main" id="{4A1221CA-7C45-59E4-CCA5-05CEA9246F9E}"/>
              </a:ext>
            </a:extLst>
          </p:cNvPr>
          <p:cNvSpPr txBox="1"/>
          <p:nvPr/>
        </p:nvSpPr>
        <p:spPr>
          <a:xfrm>
            <a:off x="1698536" y="2227682"/>
            <a:ext cx="9336262" cy="5401030"/>
          </a:xfrm>
          <a:prstGeom prst="rect">
            <a:avLst/>
          </a:prstGeom>
          <a:noFill/>
          <a:ln>
            <a:noFill/>
          </a:ln>
        </p:spPr>
        <p:txBody>
          <a:bodyPr spcFirstLastPara="1" wrap="square" lIns="0" tIns="0" rIns="0" bIns="0" anchor="t" anchorCtr="0">
            <a:spAutoFit/>
          </a:bodyPr>
          <a:lstStyle/>
          <a:p>
            <a:pPr marL="0" marR="0" lvl="0" indent="0" rtl="0">
              <a:lnSpc>
                <a:spcPct val="104995"/>
              </a:lnSpc>
              <a:spcBef>
                <a:spcPts val="0"/>
              </a:spcBef>
              <a:spcAft>
                <a:spcPts val="0"/>
              </a:spcAft>
              <a:buNone/>
            </a:pPr>
            <a:r>
              <a:rPr lang="en-US" sz="6426"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Wanda Peters</a:t>
            </a:r>
          </a:p>
          <a:p>
            <a:pPr marL="0" marR="0" lvl="0" indent="0" rtl="0">
              <a:lnSpc>
                <a:spcPct val="104995"/>
              </a:lnSpc>
              <a:spcBef>
                <a:spcPts val="0"/>
              </a:spcBef>
              <a:spcAft>
                <a:spcPts val="0"/>
              </a:spcAft>
              <a:buNone/>
            </a:pPr>
            <a:endParaRPr lang="en-US" sz="5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a:lnSpc>
                <a:spcPct val="104995"/>
              </a:lnSpc>
            </a:pPr>
            <a:r>
              <a:rPr lang="en-US" sz="54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Istanbul Convention Promoter</a:t>
            </a:r>
            <a:endParaRPr lang="en-US" sz="5400" dirty="0">
              <a:solidFill>
                <a:srgbClr val="11477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rtl="0">
              <a:lnSpc>
                <a:spcPct val="104995"/>
              </a:lnSpc>
              <a:spcBef>
                <a:spcPts val="0"/>
              </a:spcBef>
              <a:spcAft>
                <a:spcPts val="0"/>
              </a:spcAft>
              <a:buNone/>
            </a:pPr>
            <a:r>
              <a:rPr lang="en-US" sz="5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Soroptimistclub De Bilt-</a:t>
            </a:r>
            <a:r>
              <a:rPr lang="en-US" sz="5400" b="0" i="0" u="none" strike="noStrike" cap="none"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Bilthoven</a:t>
            </a:r>
            <a:endParaRPr lang="en-US" sz="5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p:txBody>
      </p:sp>
      <p:sp>
        <p:nvSpPr>
          <p:cNvPr id="9" name="Google Shape;103;p2">
            <a:extLst>
              <a:ext uri="{FF2B5EF4-FFF2-40B4-BE49-F238E27FC236}">
                <a16:creationId xmlns:a16="http://schemas.microsoft.com/office/drawing/2014/main" id="{BEAF7EF7-AF83-E2A6-7A78-41FD468A3EE8}"/>
              </a:ext>
            </a:extLst>
          </p:cNvPr>
          <p:cNvSpPr txBox="1"/>
          <p:nvPr/>
        </p:nvSpPr>
        <p:spPr>
          <a:xfrm>
            <a:off x="1982880" y="962025"/>
            <a:ext cx="14322241" cy="523075"/>
          </a:xfrm>
          <a:prstGeom prst="rect">
            <a:avLst/>
          </a:prstGeom>
          <a:noFill/>
          <a:ln>
            <a:noFill/>
          </a:ln>
        </p:spPr>
        <p:txBody>
          <a:bodyPr spcFirstLastPara="1" wrap="square" lIns="0" tIns="0" rIns="0" bIns="0" anchor="t" anchorCtr="0">
            <a:spAutoFit/>
          </a:bodyPr>
          <a:lstStyle/>
          <a:p>
            <a:pPr marL="0" marR="0" lvl="0" indent="0" algn="ctr" rtl="0">
              <a:lnSpc>
                <a:spcPct val="239611"/>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10" name="Google Shape;104;p2">
            <a:extLst>
              <a:ext uri="{FF2B5EF4-FFF2-40B4-BE49-F238E27FC236}">
                <a16:creationId xmlns:a16="http://schemas.microsoft.com/office/drawing/2014/main" id="{74D9BCCE-3887-E10C-4C65-7AF2AEA0D4FF}"/>
              </a:ext>
            </a:extLst>
          </p:cNvPr>
          <p:cNvSpPr txBox="1"/>
          <p:nvPr/>
        </p:nvSpPr>
        <p:spPr>
          <a:xfrm>
            <a:off x="1982880" y="8372889"/>
            <a:ext cx="14322241" cy="436059"/>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pic>
        <p:nvPicPr>
          <p:cNvPr id="11" name="Picture 10">
            <a:extLst>
              <a:ext uri="{FF2B5EF4-FFF2-40B4-BE49-F238E27FC236}">
                <a16:creationId xmlns:a16="http://schemas.microsoft.com/office/drawing/2014/main" id="{A0897228-04A9-9C9A-CA5C-38EFF60AFBD0}"/>
              </a:ext>
            </a:extLst>
          </p:cNvPr>
          <p:cNvPicPr>
            <a:picLocks noChangeAspect="1"/>
          </p:cNvPicPr>
          <p:nvPr/>
        </p:nvPicPr>
        <p:blipFill>
          <a:blip r:embed="rId4"/>
          <a:stretch>
            <a:fillRect/>
          </a:stretch>
        </p:blipFill>
        <p:spPr>
          <a:xfrm>
            <a:off x="11497257" y="1790681"/>
            <a:ext cx="5306165" cy="6477904"/>
          </a:xfrm>
          <a:prstGeom prst="rect">
            <a:avLst/>
          </a:prstGeom>
        </p:spPr>
      </p:pic>
    </p:spTree>
    <p:extLst>
      <p:ext uri="{BB962C8B-B14F-4D97-AF65-F5344CB8AC3E}">
        <p14:creationId xmlns:p14="http://schemas.microsoft.com/office/powerpoint/2010/main" val="186572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4906C-1EF3-A561-3942-DB5C0A08FD4B}"/>
              </a:ext>
            </a:extLst>
          </p:cNvPr>
          <p:cNvSpPr>
            <a:spLocks noGrp="1"/>
          </p:cNvSpPr>
          <p:nvPr>
            <p:ph type="title"/>
          </p:nvPr>
        </p:nvSpPr>
        <p:spPr/>
        <p:txBody>
          <a:bodyPr/>
          <a:lstStyle/>
          <a:p>
            <a:endParaRPr lang="en-GB"/>
          </a:p>
        </p:txBody>
      </p:sp>
      <p:sp>
        <p:nvSpPr>
          <p:cNvPr id="3" name="Text Placeholder 2">
            <a:extLst>
              <a:ext uri="{FF2B5EF4-FFF2-40B4-BE49-F238E27FC236}">
                <a16:creationId xmlns:a16="http://schemas.microsoft.com/office/drawing/2014/main" id="{EE358F49-BDF5-7A82-6EB0-72E204771539}"/>
              </a:ext>
            </a:extLst>
          </p:cNvPr>
          <p:cNvSpPr>
            <a:spLocks noGrp="1"/>
          </p:cNvSpPr>
          <p:nvPr>
            <p:ph type="body" idx="1"/>
          </p:nvPr>
        </p:nvSpPr>
        <p:spPr/>
        <p:txBody>
          <a:bodyPr/>
          <a:lstStyle/>
          <a:p>
            <a:endParaRPr lang="en-GB" dirty="0"/>
          </a:p>
        </p:txBody>
      </p:sp>
      <p:sp>
        <p:nvSpPr>
          <p:cNvPr id="4" name="Google Shape;88;p1">
            <a:extLst>
              <a:ext uri="{FF2B5EF4-FFF2-40B4-BE49-F238E27FC236}">
                <a16:creationId xmlns:a16="http://schemas.microsoft.com/office/drawing/2014/main" id="{7ECC71A9-E975-9B58-4A8A-5A74327F8E45}"/>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 name="Google Shape;93;p1">
            <a:extLst>
              <a:ext uri="{FF2B5EF4-FFF2-40B4-BE49-F238E27FC236}">
                <a16:creationId xmlns:a16="http://schemas.microsoft.com/office/drawing/2014/main" id="{9B1EDC6C-8DE3-C883-47A9-6DDAA841B2FB}"/>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6" name="Google Shape;95;p1">
            <a:extLst>
              <a:ext uri="{FF2B5EF4-FFF2-40B4-BE49-F238E27FC236}">
                <a16:creationId xmlns:a16="http://schemas.microsoft.com/office/drawing/2014/main" id="{4114B73A-B49E-37FB-EB09-184957B4FF8F}"/>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2">
              <a:alphaModFix/>
            </a:blip>
            <a:stretch>
              <a:fillRect/>
            </a:stretch>
          </a:blipFill>
          <a:ln>
            <a:noFill/>
          </a:ln>
        </p:spPr>
        <p:txBody>
          <a:bodyPr/>
          <a:lstStyle/>
          <a:p>
            <a:endParaRPr lang="en-GB"/>
          </a:p>
        </p:txBody>
      </p:sp>
      <p:sp>
        <p:nvSpPr>
          <p:cNvPr id="7" name="Google Shape;101;p2">
            <a:extLst>
              <a:ext uri="{FF2B5EF4-FFF2-40B4-BE49-F238E27FC236}">
                <a16:creationId xmlns:a16="http://schemas.microsoft.com/office/drawing/2014/main" id="{931ACB96-2863-D7B9-3CE1-086316C27162}"/>
              </a:ext>
            </a:extLst>
          </p:cNvPr>
          <p:cNvSpPr txBox="1"/>
          <p:nvPr/>
        </p:nvSpPr>
        <p:spPr>
          <a:xfrm>
            <a:off x="1101378" y="3586053"/>
            <a:ext cx="6997593" cy="2617640"/>
          </a:xfrm>
          <a:prstGeom prst="rect">
            <a:avLst/>
          </a:prstGeom>
          <a:noFill/>
          <a:ln>
            <a:noFill/>
          </a:ln>
        </p:spPr>
        <p:txBody>
          <a:bodyPr spcFirstLastPara="1" wrap="square" lIns="0" tIns="0" rIns="0" bIns="0" anchor="t" anchorCtr="0">
            <a:spAutoFit/>
          </a:bodyPr>
          <a:lstStyle/>
          <a:p>
            <a:pPr marL="0" marR="0" lvl="0" indent="0" rtl="0">
              <a:lnSpc>
                <a:spcPct val="104995"/>
              </a:lnSpc>
              <a:spcBef>
                <a:spcPts val="0"/>
              </a:spcBef>
              <a:spcAft>
                <a:spcPts val="0"/>
              </a:spcAft>
              <a:buNone/>
            </a:pPr>
            <a:r>
              <a:rPr lang="en-US" sz="5400"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Bekijk</a:t>
            </a:r>
            <a:r>
              <a:rPr lang="en-US" sz="54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 </a:t>
            </a:r>
            <a:r>
              <a:rPr lang="en-US" sz="5400"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hlinkClick r:id="rId3"/>
              </a:rPr>
              <a:t>hier</a:t>
            </a:r>
            <a:r>
              <a:rPr lang="en-US" sz="54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hlinkClick r:id="rId3"/>
              </a:rPr>
              <a:t> het </a:t>
            </a:r>
            <a:r>
              <a:rPr lang="en-US" sz="5400"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hlinkClick r:id="rId3"/>
              </a:rPr>
              <a:t>fimpje</a:t>
            </a:r>
            <a:r>
              <a:rPr lang="en-US" sz="54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hlinkClick r:id="rId3"/>
              </a:rPr>
              <a:t> Soroptimisten </a:t>
            </a:r>
            <a:r>
              <a:rPr lang="en-US" sz="5400"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hlinkClick r:id="rId3"/>
              </a:rPr>
              <a:t>en</a:t>
            </a:r>
            <a:r>
              <a:rPr lang="en-US" sz="54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hlinkClick r:id="rId3"/>
              </a:rPr>
              <a:t> het </a:t>
            </a:r>
            <a:r>
              <a:rPr lang="en-US" sz="5400"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hlinkClick r:id="rId3"/>
              </a:rPr>
              <a:t>Verdrag</a:t>
            </a:r>
            <a:r>
              <a:rPr lang="en-US" sz="54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hlinkClick r:id="rId3"/>
              </a:rPr>
              <a:t> van Istanbul</a:t>
            </a:r>
            <a:endParaRPr sz="5400" dirty="0">
              <a:solidFill>
                <a:srgbClr val="114778"/>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8" name="Picture 7" descr="A person with curly hair and a yellow and white background&#10;&#10;AI-generated content may be incorrect.">
            <a:extLst>
              <a:ext uri="{FF2B5EF4-FFF2-40B4-BE49-F238E27FC236}">
                <a16:creationId xmlns:a16="http://schemas.microsoft.com/office/drawing/2014/main" id="{8410F2CF-1D81-2E0F-DC86-AC6AEE885904}"/>
              </a:ext>
            </a:extLst>
          </p:cNvPr>
          <p:cNvPicPr>
            <a:picLocks noChangeAspect="1"/>
          </p:cNvPicPr>
          <p:nvPr/>
        </p:nvPicPr>
        <p:blipFill>
          <a:blip r:embed="rId4"/>
          <a:stretch>
            <a:fillRect/>
          </a:stretch>
        </p:blipFill>
        <p:spPr>
          <a:xfrm>
            <a:off x="8555005" y="2751571"/>
            <a:ext cx="8273028" cy="5515352"/>
          </a:xfrm>
          <a:prstGeom prst="rect">
            <a:avLst/>
          </a:prstGeom>
        </p:spPr>
      </p:pic>
    </p:spTree>
    <p:extLst>
      <p:ext uri="{BB962C8B-B14F-4D97-AF65-F5344CB8AC3E}">
        <p14:creationId xmlns:p14="http://schemas.microsoft.com/office/powerpoint/2010/main" val="31365390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186F5999-1EEA-BCBA-EEDD-A619E98EAA5C}"/>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0E34A862-0293-3187-6AF9-155FD4C98ECB}"/>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lang="en-GB"/>
          </a:p>
        </p:txBody>
      </p:sp>
      <p:sp>
        <p:nvSpPr>
          <p:cNvPr id="93" name="Google Shape;93;p1">
            <a:extLst>
              <a:ext uri="{FF2B5EF4-FFF2-40B4-BE49-F238E27FC236}">
                <a16:creationId xmlns:a16="http://schemas.microsoft.com/office/drawing/2014/main" id="{7A550063-396B-9F9E-40C9-093D72367FFC}"/>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E4F089A1-E1BB-8F9E-0872-5BF4AFFB57D4}"/>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4" name="Google Shape;102;p2">
            <a:extLst>
              <a:ext uri="{FF2B5EF4-FFF2-40B4-BE49-F238E27FC236}">
                <a16:creationId xmlns:a16="http://schemas.microsoft.com/office/drawing/2014/main" id="{FEE235A7-52B6-8B45-47CB-81ED1F1054F4}"/>
              </a:ext>
            </a:extLst>
          </p:cNvPr>
          <p:cNvSpPr txBox="1"/>
          <p:nvPr/>
        </p:nvSpPr>
        <p:spPr>
          <a:xfrm>
            <a:off x="646811" y="2399133"/>
            <a:ext cx="16994378" cy="6477927"/>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4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HET VERDRAG VAN ISTANBUL </a:t>
            </a:r>
          </a:p>
          <a:p>
            <a:pPr marL="0" marR="0" lvl="0" indent="0" algn="ctr" rtl="0">
              <a:lnSpc>
                <a:spcPct val="140018"/>
              </a:lnSpc>
              <a:spcBef>
                <a:spcPts val="0"/>
              </a:spcBef>
              <a:spcAft>
                <a:spcPts val="0"/>
              </a:spcAft>
              <a:buNone/>
            </a:pPr>
            <a:r>
              <a:rPr lang="en-US" sz="4278"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OFTEWEL</a:t>
            </a:r>
            <a:endParaRPr dirty="0">
              <a:solidFill>
                <a:srgbClr val="114778"/>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ctr" rtl="0">
              <a:lnSpc>
                <a:spcPct val="140018"/>
              </a:lnSpc>
              <a:spcBef>
                <a:spcPts val="0"/>
              </a:spcBef>
              <a:spcAft>
                <a:spcPts val="0"/>
              </a:spcAft>
              <a:buNone/>
            </a:pPr>
            <a:endParaRPr sz="4278"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140018"/>
              </a:lnSpc>
              <a:spcBef>
                <a:spcPts val="0"/>
              </a:spcBef>
              <a:spcAft>
                <a:spcPts val="0"/>
              </a:spcAft>
              <a:buNone/>
            </a:pPr>
            <a:r>
              <a:rPr lang="en-US" sz="4278" b="1" i="1"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HET </a:t>
            </a:r>
            <a:r>
              <a:rPr lang="en-US" sz="4278" b="1" i="1"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VERDRAG VAN DE RAAD VAN EUROPA INZAKE HET VOORKOMEN EN BESTRIJDEN VAN GEWELD TEGEN VROUWEN EN HUISELIJK GEWELD</a:t>
            </a:r>
          </a:p>
          <a:p>
            <a:pPr marL="0" marR="0" lvl="0" indent="0" algn="ctr" rtl="0">
              <a:lnSpc>
                <a:spcPct val="140018"/>
              </a:lnSpc>
              <a:spcBef>
                <a:spcPts val="0"/>
              </a:spcBef>
              <a:spcAft>
                <a:spcPts val="0"/>
              </a:spcAft>
              <a:buNone/>
            </a:pPr>
            <a:endParaRPr lang="en-US" sz="4278" b="1" i="1" u="sng" dirty="0">
              <a:solidFill>
                <a:srgbClr val="114778"/>
              </a:solidFill>
              <a:latin typeface="Open Sans" panose="020B0606030504020204" pitchFamily="34" charset="0"/>
              <a:ea typeface="Open Sans" panose="020B0606030504020204" pitchFamily="34" charset="0"/>
              <a:cs typeface="Open Sans" panose="020B0606030504020204" pitchFamily="34" charset="0"/>
            </a:endParaRPr>
          </a:p>
        </p:txBody>
      </p:sp>
      <p:sp>
        <p:nvSpPr>
          <p:cNvPr id="8" name="Freeform 8">
            <a:extLst>
              <a:ext uri="{FF2B5EF4-FFF2-40B4-BE49-F238E27FC236}">
                <a16:creationId xmlns:a16="http://schemas.microsoft.com/office/drawing/2014/main" id="{9ECBE8AD-12AC-98FB-8DDF-971FEAE03FF2}"/>
              </a:ext>
            </a:extLst>
          </p:cNvPr>
          <p:cNvSpPr/>
          <p:nvPr/>
        </p:nvSpPr>
        <p:spPr>
          <a:xfrm>
            <a:off x="455208" y="577409"/>
            <a:ext cx="4414562" cy="2407365"/>
          </a:xfrm>
          <a:custGeom>
            <a:avLst/>
            <a:gdLst/>
            <a:ahLst/>
            <a:cxnLst/>
            <a:rect l="l" t="t" r="r" b="b"/>
            <a:pathLst>
              <a:path w="6914985" h="3872391">
                <a:moveTo>
                  <a:pt x="0" y="0"/>
                </a:moveTo>
                <a:lnTo>
                  <a:pt x="6914985" y="0"/>
                </a:lnTo>
                <a:lnTo>
                  <a:pt x="6914985" y="3872391"/>
                </a:lnTo>
                <a:lnTo>
                  <a:pt x="0" y="3872391"/>
                </a:lnTo>
                <a:lnTo>
                  <a:pt x="0" y="0"/>
                </a:lnTo>
                <a:close/>
              </a:path>
            </a:pathLst>
          </a:custGeom>
          <a:blipFill>
            <a:blip r:embed="rId4"/>
            <a:stretch>
              <a:fillRect/>
            </a:stretch>
          </a:blipFill>
        </p:spPr>
        <p:txBody>
          <a:bodyPr/>
          <a:lstStyle/>
          <a:p>
            <a:endParaRPr lang="en-GB"/>
          </a:p>
        </p:txBody>
      </p:sp>
    </p:spTree>
    <p:extLst>
      <p:ext uri="{BB962C8B-B14F-4D97-AF65-F5344CB8AC3E}">
        <p14:creationId xmlns:p14="http://schemas.microsoft.com/office/powerpoint/2010/main" val="1255603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110"/>
        <p:cNvGrpSpPr/>
        <p:nvPr/>
      </p:nvGrpSpPr>
      <p:grpSpPr>
        <a:xfrm>
          <a:off x="0" y="0"/>
          <a:ext cx="0" cy="0"/>
          <a:chOff x="0" y="0"/>
          <a:chExt cx="0" cy="0"/>
        </a:xfrm>
      </p:grpSpPr>
      <p:sp>
        <p:nvSpPr>
          <p:cNvPr id="111" name="Google Shape;111;p3"/>
          <p:cNvSpPr/>
          <p:nvPr/>
        </p:nvSpPr>
        <p:spPr>
          <a:xfrm>
            <a:off x="681655" y="927447"/>
            <a:ext cx="3254871" cy="118670"/>
          </a:xfrm>
          <a:custGeom>
            <a:avLst/>
            <a:gdLst/>
            <a:ahLst/>
            <a:cxnLst/>
            <a:rect l="l" t="t" r="r" b="b"/>
            <a:pathLst>
              <a:path w="3254871" h="118670" extrusionOk="0">
                <a:moveTo>
                  <a:pt x="0" y="0"/>
                </a:moveTo>
                <a:lnTo>
                  <a:pt x="3254871" y="0"/>
                </a:lnTo>
                <a:lnTo>
                  <a:pt x="3254871" y="118670"/>
                </a:lnTo>
                <a:lnTo>
                  <a:pt x="0" y="118670"/>
                </a:lnTo>
                <a:lnTo>
                  <a:pt x="0" y="0"/>
                </a:lnTo>
                <a:close/>
              </a:path>
            </a:pathLst>
          </a:custGeom>
          <a:blipFill rotWithShape="1">
            <a:blip r:embed="rId3">
              <a:alphaModFix/>
            </a:blip>
            <a:stretch>
              <a:fillRect t="-1321364" b="-1321364"/>
            </a:stretch>
          </a:blipFill>
          <a:ln>
            <a:noFill/>
          </a:ln>
        </p:spPr>
        <p:txBody>
          <a:bodyPr/>
          <a:lstStyle/>
          <a:p>
            <a:endParaRPr lang="en-GB"/>
          </a:p>
        </p:txBody>
      </p:sp>
      <p:sp>
        <p:nvSpPr>
          <p:cNvPr id="112" name="Google Shape;112;p3"/>
          <p:cNvSpPr/>
          <p:nvPr/>
        </p:nvSpPr>
        <p:spPr>
          <a:xfrm>
            <a:off x="14048264" y="498633"/>
            <a:ext cx="3510040" cy="3438090"/>
          </a:xfrm>
          <a:custGeom>
            <a:avLst/>
            <a:gdLst/>
            <a:ahLst/>
            <a:cxnLst/>
            <a:rect l="l" t="t" r="r" b="b"/>
            <a:pathLst>
              <a:path w="3510040" h="3438090" extrusionOk="0">
                <a:moveTo>
                  <a:pt x="0" y="0"/>
                </a:moveTo>
                <a:lnTo>
                  <a:pt x="3510039" y="0"/>
                </a:lnTo>
                <a:lnTo>
                  <a:pt x="3510039" y="3438090"/>
                </a:lnTo>
                <a:lnTo>
                  <a:pt x="0" y="3438090"/>
                </a:lnTo>
                <a:lnTo>
                  <a:pt x="0" y="0"/>
                </a:lnTo>
                <a:close/>
              </a:path>
            </a:pathLst>
          </a:custGeom>
          <a:blipFill rotWithShape="1">
            <a:blip r:embed="rId4">
              <a:alphaModFix/>
            </a:blip>
            <a:stretch>
              <a:fillRect l="-43422" t="-335419" r="-323038" b="-40771"/>
            </a:stretch>
          </a:blipFill>
          <a:ln>
            <a:noFill/>
          </a:ln>
        </p:spPr>
        <p:txBody>
          <a:bodyPr/>
          <a:lstStyle/>
          <a:p>
            <a:endParaRPr lang="en-GB"/>
          </a:p>
        </p:txBody>
      </p:sp>
      <p:grpSp>
        <p:nvGrpSpPr>
          <p:cNvPr id="113" name="Google Shape;113;p3"/>
          <p:cNvGrpSpPr/>
          <p:nvPr/>
        </p:nvGrpSpPr>
        <p:grpSpPr>
          <a:xfrm>
            <a:off x="1434654" y="1675302"/>
            <a:ext cx="8972303" cy="5457754"/>
            <a:chOff x="0" y="-699866"/>
            <a:chExt cx="11963070" cy="6555085"/>
          </a:xfrm>
        </p:grpSpPr>
        <p:sp>
          <p:nvSpPr>
            <p:cNvPr id="114" name="Google Shape;114;p3"/>
            <p:cNvSpPr txBox="1"/>
            <p:nvPr/>
          </p:nvSpPr>
          <p:spPr>
            <a:xfrm>
              <a:off x="322053" y="-699866"/>
              <a:ext cx="11641017" cy="1552563"/>
            </a:xfrm>
            <a:prstGeom prst="rect">
              <a:avLst/>
            </a:prstGeom>
            <a:noFill/>
            <a:ln>
              <a:noFill/>
            </a:ln>
          </p:spPr>
          <p:txBody>
            <a:bodyPr spcFirstLastPara="1" wrap="square" lIns="0" tIns="0" rIns="0" bIns="0" anchor="t" anchorCtr="0">
              <a:spAutoFit/>
            </a:bodyPr>
            <a:lstStyle/>
            <a:p>
              <a:pPr marL="0" marR="0" lvl="0" indent="0" algn="r" rtl="0">
                <a:lnSpc>
                  <a:spcPct val="120007"/>
                </a:lnSpc>
                <a:spcBef>
                  <a:spcPts val="0"/>
                </a:spcBef>
                <a:spcAft>
                  <a:spcPts val="0"/>
                </a:spcAft>
                <a:buNone/>
              </a:pPr>
              <a:r>
                <a:rPr lang="en-US" sz="7000" b="0" i="0" u="none" strike="noStrike" cap="none" dirty="0">
                  <a:solidFill>
                    <a:srgbClr val="F5FBF6"/>
                  </a:solidFill>
                  <a:latin typeface="League Spartan"/>
                  <a:ea typeface="League Spartan"/>
                  <a:cs typeface="League Spartan"/>
                  <a:sym typeface="League Spartan"/>
                </a:rPr>
                <a:t>AGENDA</a:t>
              </a:r>
              <a:endParaRPr sz="7000" dirty="0"/>
            </a:p>
          </p:txBody>
        </p:sp>
        <p:sp>
          <p:nvSpPr>
            <p:cNvPr id="115" name="Google Shape;115;p3"/>
            <p:cNvSpPr txBox="1"/>
            <p:nvPr/>
          </p:nvSpPr>
          <p:spPr>
            <a:xfrm>
              <a:off x="0" y="1715051"/>
              <a:ext cx="11641017" cy="4140168"/>
            </a:xfrm>
            <a:prstGeom prst="rect">
              <a:avLst/>
            </a:prstGeom>
            <a:noFill/>
            <a:ln>
              <a:noFill/>
            </a:ln>
          </p:spPr>
          <p:txBody>
            <a:bodyPr spcFirstLastPara="1" wrap="square" lIns="0" tIns="0" rIns="0" bIns="0" anchor="t" anchorCtr="0">
              <a:spAutoFit/>
            </a:bodyPr>
            <a:lstStyle/>
            <a:p>
              <a:pPr marL="0" marR="0" lvl="0" indent="0" algn="just" rtl="0">
                <a:lnSpc>
                  <a:spcPct val="140021"/>
                </a:lnSpc>
                <a:spcBef>
                  <a:spcPts val="0"/>
                </a:spcBef>
                <a:spcAft>
                  <a:spcPts val="0"/>
                </a:spcAft>
                <a:buNone/>
              </a:pPr>
              <a:r>
                <a:rPr lang="en-US" sz="3200" b="0" i="0" u="none" strike="noStrike" cap="none" dirty="0">
                  <a:solidFill>
                    <a:srgbClr val="035191"/>
                  </a:solidFill>
                  <a:latin typeface="Arial"/>
                  <a:ea typeface="Arial"/>
                  <a:cs typeface="Arial"/>
                  <a:sym typeface="Arial"/>
                </a:rPr>
                <a:t>1. Wat is het </a:t>
              </a:r>
              <a:r>
                <a:rPr lang="en-US" sz="3200" b="0" i="0" u="none" strike="noStrike" cap="none" dirty="0" err="1">
                  <a:solidFill>
                    <a:srgbClr val="035191"/>
                  </a:solidFill>
                  <a:latin typeface="Arial"/>
                  <a:ea typeface="Arial"/>
                  <a:cs typeface="Arial"/>
                  <a:sym typeface="Arial"/>
                </a:rPr>
                <a:t>voor</a:t>
              </a:r>
              <a:r>
                <a:rPr lang="en-US" sz="3200" b="0" i="0" u="none" strike="noStrike" cap="none" dirty="0">
                  <a:solidFill>
                    <a:srgbClr val="035191"/>
                  </a:solidFill>
                  <a:latin typeface="Arial"/>
                  <a:ea typeface="Arial"/>
                  <a:cs typeface="Arial"/>
                  <a:sym typeface="Arial"/>
                </a:rPr>
                <a:t> </a:t>
              </a:r>
              <a:r>
                <a:rPr lang="en-US" sz="3200" b="0" i="0" u="none" strike="noStrike" cap="none" dirty="0" err="1">
                  <a:solidFill>
                    <a:srgbClr val="035191"/>
                  </a:solidFill>
                  <a:latin typeface="Arial"/>
                  <a:ea typeface="Arial"/>
                  <a:cs typeface="Arial"/>
                  <a:sym typeface="Arial"/>
                </a:rPr>
                <a:t>verdrag</a:t>
              </a:r>
              <a:r>
                <a:rPr lang="en-US" sz="3200" b="0" i="0" u="none" strike="noStrike" cap="none" dirty="0">
                  <a:solidFill>
                    <a:srgbClr val="035191"/>
                  </a:solidFill>
                  <a:latin typeface="Arial"/>
                  <a:ea typeface="Arial"/>
                  <a:cs typeface="Arial"/>
                  <a:sym typeface="Arial"/>
                </a:rPr>
                <a:t>? </a:t>
              </a:r>
              <a:endParaRPr sz="3200" dirty="0"/>
            </a:p>
            <a:p>
              <a:pPr marL="0" marR="0" lvl="0" indent="0" algn="just" rtl="0">
                <a:lnSpc>
                  <a:spcPct val="140021"/>
                </a:lnSpc>
                <a:spcBef>
                  <a:spcPts val="0"/>
                </a:spcBef>
                <a:spcAft>
                  <a:spcPts val="0"/>
                </a:spcAft>
                <a:buNone/>
              </a:pPr>
              <a:r>
                <a:rPr lang="en-US" sz="3200" b="0" i="0" u="none" strike="noStrike" cap="none" dirty="0">
                  <a:solidFill>
                    <a:srgbClr val="035191"/>
                  </a:solidFill>
                  <a:latin typeface="Arial"/>
                  <a:ea typeface="Arial"/>
                  <a:cs typeface="Arial"/>
                  <a:sym typeface="Arial"/>
                </a:rPr>
                <a:t>2. </a:t>
              </a:r>
              <a:r>
                <a:rPr lang="nl-NL" sz="3200" b="0" i="0" u="none" strike="noStrike" cap="none" dirty="0">
                  <a:solidFill>
                    <a:srgbClr val="035191"/>
                  </a:solidFill>
                  <a:latin typeface="Arial"/>
                  <a:ea typeface="Arial"/>
                  <a:cs typeface="Arial"/>
                  <a:sym typeface="Arial"/>
                </a:rPr>
                <a:t>Waarom is het belangrijk?</a:t>
              </a:r>
              <a:endParaRPr lang="nl-NL" sz="3200" dirty="0"/>
            </a:p>
            <a:p>
              <a:pPr marL="0" marR="0" lvl="0" indent="0" algn="just" rtl="0">
                <a:lnSpc>
                  <a:spcPct val="140021"/>
                </a:lnSpc>
                <a:spcBef>
                  <a:spcPts val="0"/>
                </a:spcBef>
                <a:spcAft>
                  <a:spcPts val="0"/>
                </a:spcAft>
                <a:buNone/>
              </a:pPr>
              <a:r>
                <a:rPr lang="nl-NL" sz="3200" b="0" i="0" u="none" strike="noStrike" cap="none" dirty="0">
                  <a:solidFill>
                    <a:srgbClr val="035191"/>
                  </a:solidFill>
                  <a:latin typeface="Arial"/>
                  <a:ea typeface="Arial"/>
                  <a:cs typeface="Arial"/>
                  <a:sym typeface="Arial"/>
                </a:rPr>
                <a:t>3. </a:t>
              </a:r>
              <a:r>
                <a:rPr lang="en-US" sz="3200" b="0" i="0" u="none" strike="noStrike" cap="none" dirty="0">
                  <a:solidFill>
                    <a:srgbClr val="035191"/>
                  </a:solidFill>
                  <a:latin typeface="Arial"/>
                  <a:ea typeface="Arial"/>
                  <a:cs typeface="Arial"/>
                  <a:sym typeface="Arial"/>
                </a:rPr>
                <a:t>Wat </a:t>
              </a:r>
              <a:r>
                <a:rPr lang="en-US" sz="3200" b="0" i="0" u="none" strike="noStrike" cap="none" dirty="0" err="1">
                  <a:solidFill>
                    <a:srgbClr val="035191"/>
                  </a:solidFill>
                  <a:latin typeface="Arial"/>
                  <a:ea typeface="Arial"/>
                  <a:cs typeface="Arial"/>
                  <a:sym typeface="Arial"/>
                </a:rPr>
                <a:t>staat</a:t>
              </a:r>
              <a:r>
                <a:rPr lang="en-US" sz="3200" b="0" i="0" u="none" strike="noStrike" cap="none" dirty="0">
                  <a:solidFill>
                    <a:srgbClr val="035191"/>
                  </a:solidFill>
                  <a:latin typeface="Arial"/>
                  <a:ea typeface="Arial"/>
                  <a:cs typeface="Arial"/>
                  <a:sym typeface="Arial"/>
                </a:rPr>
                <a:t> in het </a:t>
              </a:r>
              <a:r>
                <a:rPr lang="en-US" sz="3200" b="0" i="0" u="none" strike="noStrike" cap="none" dirty="0" err="1">
                  <a:solidFill>
                    <a:srgbClr val="035191"/>
                  </a:solidFill>
                  <a:latin typeface="Arial"/>
                  <a:ea typeface="Arial"/>
                  <a:cs typeface="Arial"/>
                  <a:sym typeface="Arial"/>
                </a:rPr>
                <a:t>verdrag</a:t>
              </a:r>
              <a:r>
                <a:rPr lang="en-US" sz="3200" b="0" i="0" u="none" strike="noStrike" cap="none" dirty="0">
                  <a:solidFill>
                    <a:srgbClr val="035191"/>
                  </a:solidFill>
                  <a:latin typeface="Arial"/>
                  <a:ea typeface="Arial"/>
                  <a:cs typeface="Arial"/>
                  <a:sym typeface="Arial"/>
                </a:rPr>
                <a:t>? </a:t>
              </a:r>
              <a:endParaRPr sz="3200" dirty="0"/>
            </a:p>
            <a:p>
              <a:pPr marL="0" marR="0" lvl="0" indent="0" algn="just" rtl="0">
                <a:lnSpc>
                  <a:spcPct val="140021"/>
                </a:lnSpc>
                <a:spcBef>
                  <a:spcPts val="0"/>
                </a:spcBef>
                <a:spcAft>
                  <a:spcPts val="0"/>
                </a:spcAft>
                <a:buNone/>
              </a:pPr>
              <a:r>
                <a:rPr lang="en-US" sz="3200" dirty="0">
                  <a:solidFill>
                    <a:srgbClr val="035191"/>
                  </a:solidFill>
                </a:rPr>
                <a:t>4</a:t>
              </a:r>
              <a:r>
                <a:rPr lang="en-US" sz="3200" b="0" i="0" u="none" strike="noStrike" cap="none" dirty="0">
                  <a:solidFill>
                    <a:srgbClr val="035191"/>
                  </a:solidFill>
                  <a:latin typeface="Arial"/>
                  <a:ea typeface="Arial"/>
                  <a:cs typeface="Arial"/>
                  <a:sym typeface="Arial"/>
                </a:rPr>
                <a:t>. Hoe </a:t>
              </a:r>
              <a:r>
                <a:rPr lang="en-US" sz="3200" b="0" i="0" u="none" strike="noStrike" cap="none" dirty="0" err="1">
                  <a:solidFill>
                    <a:srgbClr val="035191"/>
                  </a:solidFill>
                  <a:latin typeface="Arial"/>
                  <a:ea typeface="Arial"/>
                  <a:cs typeface="Arial"/>
                  <a:sym typeface="Arial"/>
                </a:rPr>
                <a:t>gaat</a:t>
              </a:r>
              <a:r>
                <a:rPr lang="en-US" sz="3200" b="0" i="0" u="none" strike="noStrike" cap="none" dirty="0">
                  <a:solidFill>
                    <a:srgbClr val="035191"/>
                  </a:solidFill>
                  <a:latin typeface="Arial"/>
                  <a:ea typeface="Arial"/>
                  <a:cs typeface="Arial"/>
                  <a:sym typeface="Arial"/>
                </a:rPr>
                <a:t> het in NL? </a:t>
              </a:r>
              <a:endParaRPr sz="3200" dirty="0"/>
            </a:p>
            <a:p>
              <a:pPr marL="0" marR="0" lvl="0" indent="0" algn="just" rtl="0">
                <a:lnSpc>
                  <a:spcPct val="140021"/>
                </a:lnSpc>
                <a:spcBef>
                  <a:spcPts val="0"/>
                </a:spcBef>
                <a:spcAft>
                  <a:spcPts val="0"/>
                </a:spcAft>
                <a:buNone/>
              </a:pPr>
              <a:r>
                <a:rPr lang="en-US" sz="3200" b="0" i="0" u="none" strike="noStrike" cap="none" dirty="0">
                  <a:solidFill>
                    <a:srgbClr val="035191"/>
                  </a:solidFill>
                  <a:latin typeface="Arial"/>
                  <a:ea typeface="Arial"/>
                  <a:cs typeface="Arial"/>
                  <a:sym typeface="Arial"/>
                </a:rPr>
                <a:t>5. Rol van NGO’s. </a:t>
              </a:r>
              <a:r>
                <a:rPr lang="en-US" sz="3200" b="0" i="0" u="none" strike="noStrike" cap="none" dirty="0" err="1">
                  <a:solidFill>
                    <a:srgbClr val="035191"/>
                  </a:solidFill>
                  <a:latin typeface="Arial"/>
                  <a:ea typeface="Arial"/>
                  <a:cs typeface="Arial"/>
                  <a:sym typeface="Arial"/>
                </a:rPr>
                <a:t>Soroptimisten</a:t>
              </a:r>
              <a:r>
                <a:rPr lang="en-US" sz="3200" b="0" i="0" u="none" strike="noStrike" cap="none" dirty="0">
                  <a:solidFill>
                    <a:srgbClr val="035191"/>
                  </a:solidFill>
                  <a:latin typeface="Arial"/>
                  <a:ea typeface="Arial"/>
                  <a:cs typeface="Arial"/>
                  <a:sym typeface="Arial"/>
                </a:rPr>
                <a:t>. Advocacy.</a:t>
              </a:r>
              <a:endParaRPr sz="3200" dirty="0"/>
            </a:p>
          </p:txBody>
        </p:sp>
      </p:grpSp>
      <p:sp>
        <p:nvSpPr>
          <p:cNvPr id="116" name="Google Shape;116;p3"/>
          <p:cNvSpPr txBox="1"/>
          <p:nvPr/>
        </p:nvSpPr>
        <p:spPr>
          <a:xfrm>
            <a:off x="-1789442" y="566440"/>
            <a:ext cx="6509742" cy="233735"/>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415" b="1" i="0" u="none" strike="noStrike" cap="none" dirty="0">
                <a:solidFill>
                  <a:srgbClr val="035191"/>
                </a:solidFill>
                <a:latin typeface="Arial"/>
                <a:ea typeface="Arial"/>
                <a:cs typeface="Arial"/>
                <a:sym typeface="Arial"/>
              </a:rPr>
              <a:t>PRESENTATIE HET VERDRAG VAN ISTANBUL </a:t>
            </a:r>
            <a:endParaRPr dirty="0"/>
          </a:p>
        </p:txBody>
      </p:sp>
      <p:sp>
        <p:nvSpPr>
          <p:cNvPr id="117" name="Google Shape;117;p3"/>
          <p:cNvSpPr/>
          <p:nvPr/>
        </p:nvSpPr>
        <p:spPr>
          <a:xfrm>
            <a:off x="9676085" y="6414609"/>
            <a:ext cx="6914985" cy="3872391"/>
          </a:xfrm>
          <a:custGeom>
            <a:avLst/>
            <a:gdLst/>
            <a:ahLst/>
            <a:cxnLst/>
            <a:rect l="l" t="t" r="r" b="b"/>
            <a:pathLst>
              <a:path w="6914985" h="3872391" extrusionOk="0">
                <a:moveTo>
                  <a:pt x="0" y="0"/>
                </a:moveTo>
                <a:lnTo>
                  <a:pt x="6914985" y="0"/>
                </a:lnTo>
                <a:lnTo>
                  <a:pt x="6914985" y="3872391"/>
                </a:lnTo>
                <a:lnTo>
                  <a:pt x="0" y="3872391"/>
                </a:lnTo>
                <a:lnTo>
                  <a:pt x="0" y="0"/>
                </a:lnTo>
                <a:close/>
              </a:path>
            </a:pathLst>
          </a:custGeom>
          <a:blipFill rotWithShape="1">
            <a:blip r:embed="rId5">
              <a:alphaModFix/>
            </a:blip>
            <a:stretch>
              <a:fillRect/>
            </a:stretch>
          </a:blipFill>
          <a:ln>
            <a:noFill/>
          </a:ln>
        </p:spPr>
        <p:txBody>
          <a:bodyPr/>
          <a:lstStyle/>
          <a:p>
            <a:endParaRPr lang="en-GB"/>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p5"/>
          <p:cNvSpPr/>
          <p:nvPr/>
        </p:nvSpPr>
        <p:spPr>
          <a:xfrm>
            <a:off x="11014713" y="1450312"/>
            <a:ext cx="1815752" cy="66201"/>
          </a:xfrm>
          <a:custGeom>
            <a:avLst/>
            <a:gdLst/>
            <a:ahLst/>
            <a:cxnLst/>
            <a:rect l="l" t="t" r="r" b="b"/>
            <a:pathLst>
              <a:path w="1815752" h="66201" extrusionOk="0">
                <a:moveTo>
                  <a:pt x="0" y="0"/>
                </a:moveTo>
                <a:lnTo>
                  <a:pt x="1815752" y="0"/>
                </a:lnTo>
                <a:lnTo>
                  <a:pt x="1815752" y="66201"/>
                </a:lnTo>
                <a:lnTo>
                  <a:pt x="0" y="66201"/>
                </a:lnTo>
                <a:lnTo>
                  <a:pt x="0" y="0"/>
                </a:lnTo>
                <a:close/>
              </a:path>
            </a:pathLst>
          </a:custGeom>
          <a:blipFill rotWithShape="1">
            <a:blip r:embed="rId3">
              <a:alphaModFix/>
            </a:blip>
            <a:stretch>
              <a:fillRect t="-1321364" b="-1321364"/>
            </a:stretch>
          </a:blipFill>
          <a:ln>
            <a:noFill/>
          </a:ln>
        </p:spPr>
        <p:txBody>
          <a:bodyPr/>
          <a:lstStyle/>
          <a:p>
            <a:endParaRPr lang="en-GB"/>
          </a:p>
        </p:txBody>
      </p:sp>
      <p:sp>
        <p:nvSpPr>
          <p:cNvPr id="132" name="Google Shape;132;p5"/>
          <p:cNvSpPr/>
          <p:nvPr/>
        </p:nvSpPr>
        <p:spPr>
          <a:xfrm>
            <a:off x="11687115" y="-1654327"/>
            <a:ext cx="8189456" cy="6918432"/>
          </a:xfrm>
          <a:custGeom>
            <a:avLst/>
            <a:gdLst/>
            <a:ahLst/>
            <a:cxnLst/>
            <a:rect l="l" t="t" r="r" b="b"/>
            <a:pathLst>
              <a:path w="8189456" h="6918432" extrusionOk="0">
                <a:moveTo>
                  <a:pt x="0" y="0"/>
                </a:moveTo>
                <a:lnTo>
                  <a:pt x="8189456" y="0"/>
                </a:lnTo>
                <a:lnTo>
                  <a:pt x="8189456" y="6918432"/>
                </a:lnTo>
                <a:lnTo>
                  <a:pt x="0" y="6918432"/>
                </a:lnTo>
                <a:lnTo>
                  <a:pt x="0" y="0"/>
                </a:lnTo>
                <a:close/>
              </a:path>
            </a:pathLst>
          </a:custGeom>
          <a:blipFill rotWithShape="1">
            <a:blip r:embed="rId4">
              <a:alphaModFix/>
            </a:blip>
            <a:stretch>
              <a:fillRect t="-101017" r="-146299" b="-90519"/>
            </a:stretch>
          </a:blipFill>
          <a:ln>
            <a:noFill/>
          </a:ln>
        </p:spPr>
        <p:txBody>
          <a:bodyPr/>
          <a:lstStyle/>
          <a:p>
            <a:endParaRPr lang="en-GB"/>
          </a:p>
        </p:txBody>
      </p:sp>
      <p:sp>
        <p:nvSpPr>
          <p:cNvPr id="133" name="Google Shape;133;p5"/>
          <p:cNvSpPr/>
          <p:nvPr/>
        </p:nvSpPr>
        <p:spPr>
          <a:xfrm>
            <a:off x="0" y="0"/>
            <a:ext cx="10257227" cy="10321738"/>
          </a:xfrm>
          <a:custGeom>
            <a:avLst/>
            <a:gdLst/>
            <a:ahLst/>
            <a:cxnLst/>
            <a:rect l="l" t="t" r="r" b="b"/>
            <a:pathLst>
              <a:path w="10257227" h="10321738" extrusionOk="0">
                <a:moveTo>
                  <a:pt x="0" y="0"/>
                </a:moveTo>
                <a:lnTo>
                  <a:pt x="10257227" y="0"/>
                </a:lnTo>
                <a:lnTo>
                  <a:pt x="10257227" y="10321738"/>
                </a:lnTo>
                <a:lnTo>
                  <a:pt x="0" y="10321738"/>
                </a:lnTo>
                <a:lnTo>
                  <a:pt x="0" y="0"/>
                </a:lnTo>
                <a:close/>
              </a:path>
            </a:pathLst>
          </a:custGeom>
          <a:blipFill rotWithShape="1">
            <a:blip r:embed="rId5">
              <a:alphaModFix/>
            </a:blip>
            <a:stretch>
              <a:fillRect/>
            </a:stretch>
          </a:blipFill>
          <a:ln>
            <a:noFill/>
          </a:ln>
        </p:spPr>
        <p:txBody>
          <a:bodyPr/>
          <a:lstStyle/>
          <a:p>
            <a:endParaRPr lang="en-GB"/>
          </a:p>
        </p:txBody>
      </p:sp>
      <p:sp>
        <p:nvSpPr>
          <p:cNvPr id="134" name="Google Shape;134;p5"/>
          <p:cNvSpPr/>
          <p:nvPr/>
        </p:nvSpPr>
        <p:spPr>
          <a:xfrm>
            <a:off x="8460114" y="0"/>
            <a:ext cx="1797113" cy="907114"/>
          </a:xfrm>
          <a:custGeom>
            <a:avLst/>
            <a:gdLst/>
            <a:ahLst/>
            <a:cxnLst/>
            <a:rect l="l" t="t" r="r" b="b"/>
            <a:pathLst>
              <a:path w="1797113" h="907114" extrusionOk="0">
                <a:moveTo>
                  <a:pt x="0" y="0"/>
                </a:moveTo>
                <a:lnTo>
                  <a:pt x="1797113" y="0"/>
                </a:lnTo>
                <a:lnTo>
                  <a:pt x="1797113" y="907114"/>
                </a:lnTo>
                <a:lnTo>
                  <a:pt x="0" y="907114"/>
                </a:lnTo>
                <a:lnTo>
                  <a:pt x="0" y="0"/>
                </a:lnTo>
                <a:close/>
              </a:path>
            </a:pathLst>
          </a:custGeom>
          <a:blipFill rotWithShape="1">
            <a:blip r:embed="rId6">
              <a:alphaModFix/>
            </a:blip>
            <a:stretch>
              <a:fillRect/>
            </a:stretch>
          </a:blipFill>
          <a:ln>
            <a:noFill/>
          </a:ln>
        </p:spPr>
        <p:txBody>
          <a:bodyPr/>
          <a:lstStyle/>
          <a:p>
            <a:endParaRPr lang="en-GB"/>
          </a:p>
        </p:txBody>
      </p:sp>
      <p:grpSp>
        <p:nvGrpSpPr>
          <p:cNvPr id="135" name="Google Shape;135;p5"/>
          <p:cNvGrpSpPr/>
          <p:nvPr/>
        </p:nvGrpSpPr>
        <p:grpSpPr>
          <a:xfrm>
            <a:off x="10929629" y="2029550"/>
            <a:ext cx="6542766" cy="9964086"/>
            <a:chOff x="-44032" y="0"/>
            <a:chExt cx="8723688" cy="13285449"/>
          </a:xfrm>
        </p:grpSpPr>
        <p:sp>
          <p:nvSpPr>
            <p:cNvPr id="136" name="Google Shape;136;p5"/>
            <p:cNvSpPr txBox="1"/>
            <p:nvPr/>
          </p:nvSpPr>
          <p:spPr>
            <a:xfrm>
              <a:off x="0" y="0"/>
              <a:ext cx="8679656" cy="837152"/>
            </a:xfrm>
            <a:prstGeom prst="rect">
              <a:avLst/>
            </a:prstGeom>
            <a:noFill/>
            <a:ln>
              <a:noFill/>
            </a:ln>
          </p:spPr>
          <p:txBody>
            <a:bodyPr spcFirstLastPara="1" wrap="square" lIns="0" tIns="0" rIns="0" bIns="0" anchor="t" anchorCtr="0">
              <a:spAutoFit/>
            </a:bodyPr>
            <a:lstStyle/>
            <a:p>
              <a:pPr marL="0" marR="0" lvl="0" indent="0" algn="l" rtl="0">
                <a:lnSpc>
                  <a:spcPct val="120029"/>
                </a:lnSpc>
                <a:spcBef>
                  <a:spcPts val="0"/>
                </a:spcBef>
                <a:spcAft>
                  <a:spcPts val="0"/>
                </a:spcAft>
                <a:buNone/>
              </a:pP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WAT IS HET VOOR  VERDRAG? </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137" name="Google Shape;137;p5"/>
            <p:cNvSpPr txBox="1"/>
            <p:nvPr/>
          </p:nvSpPr>
          <p:spPr>
            <a:xfrm>
              <a:off x="-44032" y="1521201"/>
              <a:ext cx="8679600" cy="11764248"/>
            </a:xfrm>
            <a:prstGeom prst="rect">
              <a:avLst/>
            </a:prstGeom>
            <a:noFill/>
            <a:ln>
              <a:noFill/>
            </a:ln>
          </p:spPr>
          <p:txBody>
            <a:bodyPr spcFirstLastPara="1" wrap="square" lIns="0" tIns="0" rIns="0" bIns="0" anchor="t" anchorCtr="0">
              <a:spAutoFit/>
            </a:bodyPr>
            <a:lstStyle/>
            <a:p>
              <a:pPr marL="0" marR="0" lvl="0" indent="0" algn="l" rtl="0">
                <a:lnSpc>
                  <a:spcPct val="140031"/>
                </a:lnSpc>
                <a:spcBef>
                  <a:spcPts val="0"/>
                </a:spcBef>
                <a:spcAft>
                  <a:spcPts val="0"/>
                </a:spcAft>
                <a:buNone/>
              </a:pP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H</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meest</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uitgebreide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internationale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kader</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dat</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we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hebben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om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geweld</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tegen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vrouwen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bestrijden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endParaRPr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40031"/>
                </a:lnSpc>
                <a:spcBef>
                  <a:spcPts val="0"/>
                </a:spcBef>
                <a:spcAft>
                  <a:spcPts val="0"/>
                </a:spcAft>
                <a:buNone/>
              </a:pP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Verdrag</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van </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de </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Raad van Europa</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46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staten</a:t>
              </a:r>
              <a:endParaRPr sz="2400" dirty="0">
                <a:latin typeface="Open Sans" panose="020B0606030504020204" pitchFamily="34" charset="0"/>
                <a:ea typeface="Open Sans" panose="020B0606030504020204" pitchFamily="34" charset="0"/>
                <a:cs typeface="Open Sans" panose="020B0606030504020204" pitchFamily="34" charset="0"/>
              </a:endParaRPr>
            </a:p>
            <a:p>
              <a:pPr marL="412719" marR="0" lvl="1" indent="-206358" algn="l" rtl="0">
                <a:lnSpc>
                  <a:spcPct val="140031"/>
                </a:lnSpc>
                <a:spcBef>
                  <a:spcPts val="0"/>
                </a:spcBef>
                <a:spcAft>
                  <a:spcPts val="0"/>
                </a:spcAft>
                <a:buClr>
                  <a:srgbClr val="035191"/>
                </a:buClr>
                <a:buSzPts val="1911"/>
                <a:buFont typeface="Arial"/>
                <a:buChar char="•"/>
              </a:pP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Mensenrechten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rechtstaat</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democratie</a:t>
              </a:r>
              <a:endParaRPr sz="2400" dirty="0">
                <a:latin typeface="Open Sans" panose="020B0606030504020204" pitchFamily="34" charset="0"/>
                <a:ea typeface="Open Sans" panose="020B0606030504020204" pitchFamily="34" charset="0"/>
                <a:cs typeface="Open Sans" panose="020B0606030504020204" pitchFamily="34" charset="0"/>
              </a:endParaRPr>
            </a:p>
            <a:p>
              <a:pPr marL="412719" marR="0" lvl="1" indent="-206358" algn="l" rtl="0">
                <a:lnSpc>
                  <a:spcPct val="140031"/>
                </a:lnSpc>
                <a:spcBef>
                  <a:spcPts val="0"/>
                </a:spcBef>
                <a:spcAft>
                  <a:spcPts val="0"/>
                </a:spcAft>
                <a:buClr>
                  <a:srgbClr val="035191"/>
                </a:buClr>
                <a:buSzPts val="1911"/>
                <a:buFont typeface="Arial"/>
                <a:buChar char="•"/>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Sluit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verdragen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(IC,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mensenhandel</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enz</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endParaRPr sz="20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40031"/>
                </a:lnSpc>
                <a:spcBef>
                  <a:spcPts val="0"/>
                </a:spcBef>
                <a:spcAft>
                  <a:spcPts val="0"/>
                </a:spcAft>
                <a:buNone/>
              </a:pP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Basisafspraken</a:t>
              </a: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om </a:t>
              </a: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geweld</a:t>
              </a: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tegen</a:t>
              </a: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vrouwen</a:t>
              </a: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huiselijk</a:t>
              </a: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geweld</a:t>
              </a: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a:t>
              </a: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3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voorkomen</a:t>
              </a:r>
              <a:endParaRPr sz="3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endParaRPr sz="1911"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40031"/>
                </a:lnSpc>
                <a:spcBef>
                  <a:spcPts val="0"/>
                </a:spcBef>
                <a:spcAft>
                  <a:spcPts val="0"/>
                </a:spcAft>
                <a:buNone/>
              </a:pPr>
              <a:endParaRPr sz="1911" b="0" i="0" u="none" strike="noStrike" cap="none" dirty="0">
                <a:solidFill>
                  <a:srgbClr val="035191"/>
                </a:solidFill>
                <a:latin typeface="Arial"/>
                <a:ea typeface="Arial"/>
                <a:cs typeface="Arial"/>
                <a:sym typeface="Arial"/>
              </a:endParaRPr>
            </a:p>
            <a:p>
              <a:pPr marL="0" marR="0" lvl="0" indent="0" algn="l" rtl="0">
                <a:lnSpc>
                  <a:spcPct val="140031"/>
                </a:lnSpc>
                <a:spcBef>
                  <a:spcPts val="0"/>
                </a:spcBef>
                <a:spcAft>
                  <a:spcPts val="0"/>
                </a:spcAft>
                <a:buNone/>
              </a:pPr>
              <a:endParaRPr sz="1911" b="0" i="0" u="none" strike="noStrike" cap="none" dirty="0">
                <a:solidFill>
                  <a:srgbClr val="035191"/>
                </a:solidFill>
                <a:latin typeface="Arial"/>
                <a:ea typeface="Arial"/>
                <a:cs typeface="Arial"/>
                <a:sym typeface="Arial"/>
              </a:endParaRPr>
            </a:p>
            <a:p>
              <a:pPr marL="0" marR="0" lvl="0" indent="0" algn="l" rtl="0">
                <a:lnSpc>
                  <a:spcPct val="140031"/>
                </a:lnSpc>
                <a:spcBef>
                  <a:spcPts val="0"/>
                </a:spcBef>
                <a:spcAft>
                  <a:spcPts val="0"/>
                </a:spcAft>
                <a:buNone/>
              </a:pPr>
              <a:endParaRPr sz="1911" b="0" i="0" u="none" strike="noStrike" cap="none" dirty="0">
                <a:solidFill>
                  <a:srgbClr val="035191"/>
                </a:solidFill>
                <a:latin typeface="Arial"/>
                <a:ea typeface="Arial"/>
                <a:cs typeface="Arial"/>
                <a:sym typeface="Arial"/>
              </a:endParaRPr>
            </a:p>
            <a:p>
              <a:pPr marL="0" marR="0" lvl="0" indent="0" algn="l" rtl="0">
                <a:lnSpc>
                  <a:spcPct val="140031"/>
                </a:lnSpc>
                <a:spcBef>
                  <a:spcPts val="0"/>
                </a:spcBef>
                <a:spcAft>
                  <a:spcPts val="0"/>
                </a:spcAft>
                <a:buNone/>
              </a:pPr>
              <a:endParaRPr sz="1911" b="0" i="0" u="none" strike="noStrike" cap="none" dirty="0">
                <a:solidFill>
                  <a:srgbClr val="035191"/>
                </a:solidFill>
                <a:latin typeface="Arial"/>
                <a:ea typeface="Arial"/>
                <a:cs typeface="Arial"/>
                <a:sym typeface="Arial"/>
              </a:endParaRPr>
            </a:p>
          </p:txBody>
        </p:sp>
      </p:grpSp>
      <p:sp>
        <p:nvSpPr>
          <p:cNvPr id="138" name="Google Shape;138;p5"/>
          <p:cNvSpPr txBox="1"/>
          <p:nvPr/>
        </p:nvSpPr>
        <p:spPr>
          <a:xfrm>
            <a:off x="11014713" y="1137959"/>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139" name="Google Shape;139;p5"/>
          <p:cNvSpPr txBox="1"/>
          <p:nvPr/>
        </p:nvSpPr>
        <p:spPr>
          <a:xfrm>
            <a:off x="8041287" y="334521"/>
            <a:ext cx="2568653" cy="1145185"/>
          </a:xfrm>
          <a:prstGeom prst="rect">
            <a:avLst/>
          </a:prstGeom>
          <a:noFill/>
          <a:ln>
            <a:noFill/>
          </a:ln>
        </p:spPr>
        <p:txBody>
          <a:bodyPr spcFirstLastPara="1" wrap="square" lIns="0" tIns="0" rIns="0" bIns="0" anchor="t" anchorCtr="0">
            <a:spAutoFit/>
          </a:bodyPr>
          <a:lstStyle/>
          <a:p>
            <a:pPr marL="0" marR="0" lvl="0" indent="0" algn="ctr" rtl="0">
              <a:lnSpc>
                <a:spcPct val="119993"/>
              </a:lnSpc>
              <a:spcBef>
                <a:spcPts val="0"/>
              </a:spcBef>
              <a:spcAft>
                <a:spcPts val="0"/>
              </a:spcAft>
              <a:buNone/>
            </a:pPr>
            <a:r>
              <a:rPr lang="en-US" sz="3101" b="0" i="1" u="none" strike="noStrike" cap="none" dirty="0">
                <a:solidFill>
                  <a:srgbClr val="7E1D81"/>
                </a:solidFill>
                <a:latin typeface="Gill Sans Ultra Bold" panose="020B0A02020104020203" pitchFamily="34" charset="0"/>
                <a:ea typeface="Oi"/>
                <a:cs typeface="Oi"/>
                <a:sym typeface="Oi"/>
              </a:rPr>
              <a:t>DE EU OOK!</a:t>
            </a:r>
            <a:endParaRPr dirty="0">
              <a:latin typeface="Gill Sans Ultra Bold" panose="020B0A02020104020203" pitchFamily="34" charset="0"/>
            </a:endParaRPr>
          </a:p>
        </p:txBody>
      </p:sp>
      <p:sp>
        <p:nvSpPr>
          <p:cNvPr id="140" name="Google Shape;140;p5"/>
          <p:cNvSpPr/>
          <p:nvPr/>
        </p:nvSpPr>
        <p:spPr>
          <a:xfrm>
            <a:off x="0" y="9708881"/>
            <a:ext cx="4584913" cy="578119"/>
          </a:xfrm>
          <a:custGeom>
            <a:avLst/>
            <a:gdLst/>
            <a:ahLst/>
            <a:cxnLst/>
            <a:rect l="l" t="t" r="r" b="b"/>
            <a:pathLst>
              <a:path w="4584913" h="578119" extrusionOk="0">
                <a:moveTo>
                  <a:pt x="0" y="0"/>
                </a:moveTo>
                <a:lnTo>
                  <a:pt x="4584913" y="0"/>
                </a:lnTo>
                <a:lnTo>
                  <a:pt x="4584913" y="578119"/>
                </a:lnTo>
                <a:lnTo>
                  <a:pt x="0" y="578119"/>
                </a:lnTo>
                <a:lnTo>
                  <a:pt x="0" y="0"/>
                </a:lnTo>
                <a:close/>
              </a:path>
            </a:pathLst>
          </a:custGeom>
          <a:blipFill rotWithShape="1">
            <a:blip r:embed="rId6">
              <a:alphaModFix/>
            </a:blip>
            <a:stretch>
              <a:fillRect t="-121686" b="-178585"/>
            </a:stretch>
          </a:blipFill>
          <a:ln>
            <a:noFill/>
          </a:ln>
        </p:spPr>
        <p:txBody>
          <a:bodyPr/>
          <a:lstStyle/>
          <a:p>
            <a:endParaRPr lang="en-GB"/>
          </a:p>
        </p:txBody>
      </p:sp>
      <p:sp>
        <p:nvSpPr>
          <p:cNvPr id="141" name="Google Shape;141;p5"/>
          <p:cNvSpPr txBox="1"/>
          <p:nvPr/>
        </p:nvSpPr>
        <p:spPr>
          <a:xfrm>
            <a:off x="6839462" y="3575247"/>
            <a:ext cx="182368" cy="364313"/>
          </a:xfrm>
          <a:prstGeom prst="rect">
            <a:avLst/>
          </a:prstGeom>
          <a:noFill/>
          <a:ln>
            <a:noFill/>
          </a:ln>
        </p:spPr>
        <p:txBody>
          <a:bodyPr spcFirstLastPara="1" wrap="square" lIns="0" tIns="0" rIns="0" bIns="0" anchor="t" anchorCtr="0">
            <a:spAutoFit/>
          </a:bodyPr>
          <a:lstStyle/>
          <a:p>
            <a:pPr marL="0" marR="0" lvl="0" indent="0" algn="ctr" rtl="0">
              <a:lnSpc>
                <a:spcPct val="120008"/>
              </a:lnSpc>
              <a:spcBef>
                <a:spcPts val="0"/>
              </a:spcBef>
              <a:spcAft>
                <a:spcPts val="0"/>
              </a:spcAft>
              <a:buNone/>
            </a:pPr>
            <a:r>
              <a:rPr lang="en-US" sz="2409" b="0" i="0" u="none" strike="noStrike" cap="none">
                <a:solidFill>
                  <a:srgbClr val="FFFFFF"/>
                </a:solidFill>
                <a:latin typeface="League Spartan"/>
                <a:ea typeface="League Spartan"/>
                <a:cs typeface="League Spartan"/>
                <a:sym typeface="League Spartan"/>
              </a:rPr>
              <a: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7"/>
        <p:cNvGrpSpPr/>
        <p:nvPr/>
      </p:nvGrpSpPr>
      <p:grpSpPr>
        <a:xfrm>
          <a:off x="0" y="0"/>
          <a:ext cx="0" cy="0"/>
          <a:chOff x="0" y="0"/>
          <a:chExt cx="0" cy="0"/>
        </a:xfrm>
      </p:grpSpPr>
      <p:cxnSp>
        <p:nvCxnSpPr>
          <p:cNvPr id="168" name="Google Shape;168;p8"/>
          <p:cNvCxnSpPr/>
          <p:nvPr/>
        </p:nvCxnSpPr>
        <p:spPr>
          <a:xfrm>
            <a:off x="1700167" y="6924728"/>
            <a:ext cx="15176483" cy="0"/>
          </a:xfrm>
          <a:prstGeom prst="straightConnector1">
            <a:avLst/>
          </a:prstGeom>
          <a:noFill/>
          <a:ln w="38100" cap="flat" cmpd="sng">
            <a:solidFill>
              <a:srgbClr val="342D80"/>
            </a:solidFill>
            <a:prstDash val="solid"/>
            <a:round/>
            <a:headEnd type="none" w="sm" len="sm"/>
            <a:tailEnd type="none" w="sm" len="sm"/>
          </a:ln>
        </p:spPr>
      </p:cxnSp>
      <p:cxnSp>
        <p:nvCxnSpPr>
          <p:cNvPr id="169" name="Google Shape;169;p8"/>
          <p:cNvCxnSpPr/>
          <p:nvPr/>
        </p:nvCxnSpPr>
        <p:spPr>
          <a:xfrm>
            <a:off x="1829975" y="5995742"/>
            <a:ext cx="0" cy="1066081"/>
          </a:xfrm>
          <a:prstGeom prst="straightConnector1">
            <a:avLst/>
          </a:prstGeom>
          <a:noFill/>
          <a:ln w="28575" cap="flat" cmpd="sng">
            <a:solidFill>
              <a:srgbClr val="2C246C"/>
            </a:solidFill>
            <a:prstDash val="lgDash"/>
            <a:round/>
            <a:headEnd type="none" w="sm" len="sm"/>
            <a:tailEnd type="none" w="sm" len="sm"/>
          </a:ln>
        </p:spPr>
      </p:cxnSp>
      <p:grpSp>
        <p:nvGrpSpPr>
          <p:cNvPr id="170" name="Google Shape;170;p8"/>
          <p:cNvGrpSpPr/>
          <p:nvPr/>
        </p:nvGrpSpPr>
        <p:grpSpPr>
          <a:xfrm>
            <a:off x="859923" y="3465154"/>
            <a:ext cx="2012554" cy="2838188"/>
            <a:chOff x="0" y="-38100"/>
            <a:chExt cx="853321" cy="1203389"/>
          </a:xfrm>
        </p:grpSpPr>
        <p:sp>
          <p:nvSpPr>
            <p:cNvPr id="171" name="Google Shape;171;p8"/>
            <p:cNvSpPr/>
            <p:nvPr/>
          </p:nvSpPr>
          <p:spPr>
            <a:xfrm>
              <a:off x="0" y="0"/>
              <a:ext cx="853321" cy="1165289"/>
            </a:xfrm>
            <a:custGeom>
              <a:avLst/>
              <a:gdLst/>
              <a:ahLst/>
              <a:cxnLst/>
              <a:rect l="l" t="t" r="r" b="b"/>
              <a:pathLst>
                <a:path w="853321" h="1165289" extrusionOk="0">
                  <a:moveTo>
                    <a:pt x="426660" y="0"/>
                  </a:moveTo>
                  <a:lnTo>
                    <a:pt x="426660" y="0"/>
                  </a:lnTo>
                  <a:cubicBezTo>
                    <a:pt x="662298" y="0"/>
                    <a:pt x="853321" y="191022"/>
                    <a:pt x="853321" y="426660"/>
                  </a:cubicBezTo>
                  <a:lnTo>
                    <a:pt x="853321" y="738628"/>
                  </a:lnTo>
                  <a:cubicBezTo>
                    <a:pt x="853321" y="851786"/>
                    <a:pt x="808369" y="960308"/>
                    <a:pt x="728355" y="1040323"/>
                  </a:cubicBezTo>
                  <a:cubicBezTo>
                    <a:pt x="648340" y="1120337"/>
                    <a:pt x="539818" y="1165289"/>
                    <a:pt x="426660" y="1165289"/>
                  </a:cubicBezTo>
                  <a:lnTo>
                    <a:pt x="426660" y="1165289"/>
                  </a:lnTo>
                  <a:cubicBezTo>
                    <a:pt x="313503" y="1165289"/>
                    <a:pt x="204980" y="1120337"/>
                    <a:pt x="124966" y="1040323"/>
                  </a:cubicBezTo>
                  <a:cubicBezTo>
                    <a:pt x="44952" y="960308"/>
                    <a:pt x="0" y="851786"/>
                    <a:pt x="0" y="738628"/>
                  </a:cubicBezTo>
                  <a:lnTo>
                    <a:pt x="0" y="426660"/>
                  </a:lnTo>
                  <a:cubicBezTo>
                    <a:pt x="0" y="313503"/>
                    <a:pt x="44952" y="204980"/>
                    <a:pt x="124966" y="124966"/>
                  </a:cubicBezTo>
                  <a:cubicBezTo>
                    <a:pt x="204980" y="44952"/>
                    <a:pt x="313503" y="0"/>
                    <a:pt x="426660" y="0"/>
                  </a:cubicBezTo>
                  <a:close/>
                </a:path>
              </a:pathLst>
            </a:custGeom>
            <a:gradFill>
              <a:gsLst>
                <a:gs pos="0">
                  <a:srgbClr val="2C246C"/>
                </a:gs>
                <a:gs pos="100000">
                  <a:srgbClr val="5453D3"/>
                </a:gs>
              </a:gsLst>
              <a:lin ang="27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8"/>
            <p:cNvSpPr txBox="1"/>
            <p:nvPr/>
          </p:nvSpPr>
          <p:spPr>
            <a:xfrm>
              <a:off x="0" y="-38100"/>
              <a:ext cx="853321" cy="1203389"/>
            </a:xfrm>
            <a:prstGeom prst="rect">
              <a:avLst/>
            </a:prstGeom>
            <a:noFill/>
            <a:ln>
              <a:noFill/>
            </a:ln>
          </p:spPr>
          <p:txBody>
            <a:bodyPr spcFirstLastPara="1" wrap="square" lIns="46175" tIns="46175" rIns="46175" bIns="46175"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173" name="Google Shape;173;p8"/>
          <p:cNvSpPr/>
          <p:nvPr/>
        </p:nvSpPr>
        <p:spPr>
          <a:xfrm>
            <a:off x="929535" y="4110882"/>
            <a:ext cx="1552417" cy="1552417"/>
          </a:xfrm>
          <a:custGeom>
            <a:avLst/>
            <a:gdLst/>
            <a:ahLst/>
            <a:cxnLst/>
            <a:rect l="l" t="t" r="r" b="b"/>
            <a:pathLst>
              <a:path w="1552417" h="1552417" extrusionOk="0">
                <a:moveTo>
                  <a:pt x="0" y="0"/>
                </a:moveTo>
                <a:lnTo>
                  <a:pt x="1552417" y="0"/>
                </a:lnTo>
                <a:lnTo>
                  <a:pt x="1552417" y="1552417"/>
                </a:lnTo>
                <a:lnTo>
                  <a:pt x="0" y="1552417"/>
                </a:lnTo>
                <a:lnTo>
                  <a:pt x="0" y="0"/>
                </a:lnTo>
                <a:close/>
              </a:path>
            </a:pathLst>
          </a:custGeom>
          <a:blipFill rotWithShape="1">
            <a:blip r:embed="rId3">
              <a:alphaModFix amt="48000"/>
            </a:blip>
            <a:stretch>
              <a:fillRect/>
            </a:stretch>
          </a:blipFill>
          <a:ln>
            <a:noFill/>
          </a:ln>
        </p:spPr>
        <p:txBody>
          <a:bodyPr/>
          <a:lstStyle/>
          <a:p>
            <a:endParaRPr lang="en-GB"/>
          </a:p>
        </p:txBody>
      </p:sp>
      <p:grpSp>
        <p:nvGrpSpPr>
          <p:cNvPr id="174" name="Google Shape;174;p8"/>
          <p:cNvGrpSpPr/>
          <p:nvPr/>
        </p:nvGrpSpPr>
        <p:grpSpPr>
          <a:xfrm>
            <a:off x="1148586" y="3853101"/>
            <a:ext cx="1435228" cy="1810198"/>
            <a:chOff x="0" y="-38100"/>
            <a:chExt cx="608535" cy="767522"/>
          </a:xfrm>
        </p:grpSpPr>
        <p:sp>
          <p:nvSpPr>
            <p:cNvPr id="175" name="Google Shape;175;p8"/>
            <p:cNvSpPr/>
            <p:nvPr/>
          </p:nvSpPr>
          <p:spPr>
            <a:xfrm>
              <a:off x="0" y="0"/>
              <a:ext cx="608535" cy="729422"/>
            </a:xfrm>
            <a:custGeom>
              <a:avLst/>
              <a:gdLst/>
              <a:ahLst/>
              <a:cxnLst/>
              <a:rect l="l" t="t" r="r" b="b"/>
              <a:pathLst>
                <a:path w="608535" h="729422" extrusionOk="0">
                  <a:moveTo>
                    <a:pt x="304268" y="0"/>
                  </a:moveTo>
                  <a:lnTo>
                    <a:pt x="304268" y="0"/>
                  </a:lnTo>
                  <a:cubicBezTo>
                    <a:pt x="472310" y="0"/>
                    <a:pt x="608535" y="136225"/>
                    <a:pt x="608535" y="304268"/>
                  </a:cubicBezTo>
                  <a:lnTo>
                    <a:pt x="608535" y="425154"/>
                  </a:lnTo>
                  <a:cubicBezTo>
                    <a:pt x="608535" y="593197"/>
                    <a:pt x="472310" y="729422"/>
                    <a:pt x="304268" y="729422"/>
                  </a:cubicBezTo>
                  <a:lnTo>
                    <a:pt x="304268" y="729422"/>
                  </a:lnTo>
                  <a:cubicBezTo>
                    <a:pt x="136225" y="729422"/>
                    <a:pt x="0" y="593197"/>
                    <a:pt x="0" y="425154"/>
                  </a:cubicBezTo>
                  <a:lnTo>
                    <a:pt x="0" y="304268"/>
                  </a:lnTo>
                  <a:cubicBezTo>
                    <a:pt x="0" y="136225"/>
                    <a:pt x="136225" y="0"/>
                    <a:pt x="3042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176;p8"/>
            <p:cNvSpPr txBox="1"/>
            <p:nvPr/>
          </p:nvSpPr>
          <p:spPr>
            <a:xfrm>
              <a:off x="0" y="-38100"/>
              <a:ext cx="608535" cy="767522"/>
            </a:xfrm>
            <a:prstGeom prst="rect">
              <a:avLst/>
            </a:prstGeom>
            <a:noFill/>
            <a:ln>
              <a:noFill/>
            </a:ln>
          </p:spPr>
          <p:txBody>
            <a:bodyPr spcFirstLastPara="1" wrap="square" lIns="46175" tIns="46175" rIns="46175" bIns="46175"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77" name="Google Shape;177;p8"/>
          <p:cNvGrpSpPr/>
          <p:nvPr/>
        </p:nvGrpSpPr>
        <p:grpSpPr>
          <a:xfrm>
            <a:off x="1451177" y="6509733"/>
            <a:ext cx="757597" cy="757597"/>
            <a:chOff x="0" y="0"/>
            <a:chExt cx="812800" cy="812800"/>
          </a:xfrm>
        </p:grpSpPr>
        <p:sp>
          <p:nvSpPr>
            <p:cNvPr id="178" name="Google Shape;178;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a:gsLst>
                <a:gs pos="0">
                  <a:srgbClr val="2C246C"/>
                </a:gs>
                <a:gs pos="100000">
                  <a:srgbClr val="5453D3"/>
                </a:gs>
              </a:gsLst>
              <a:lin ang="2700000" scaled="0"/>
            </a:gradFill>
            <a:ln w="762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179;p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80" name="Google Shape;180;p8"/>
          <p:cNvCxnSpPr/>
          <p:nvPr/>
        </p:nvCxnSpPr>
        <p:spPr>
          <a:xfrm>
            <a:off x="4274586" y="5973875"/>
            <a:ext cx="0" cy="1066081"/>
          </a:xfrm>
          <a:prstGeom prst="straightConnector1">
            <a:avLst/>
          </a:prstGeom>
          <a:noFill/>
          <a:ln w="28575" cap="flat" cmpd="sng">
            <a:solidFill>
              <a:srgbClr val="3D3DCC"/>
            </a:solidFill>
            <a:prstDash val="lgDash"/>
            <a:round/>
            <a:headEnd type="none" w="sm" len="sm"/>
            <a:tailEnd type="none" w="sm" len="sm"/>
          </a:ln>
        </p:spPr>
      </p:cxnSp>
      <p:grpSp>
        <p:nvGrpSpPr>
          <p:cNvPr id="181" name="Google Shape;181;p8"/>
          <p:cNvGrpSpPr/>
          <p:nvPr/>
        </p:nvGrpSpPr>
        <p:grpSpPr>
          <a:xfrm>
            <a:off x="3268309" y="3496880"/>
            <a:ext cx="2012554" cy="2838188"/>
            <a:chOff x="0" y="-38100"/>
            <a:chExt cx="853321" cy="1203389"/>
          </a:xfrm>
        </p:grpSpPr>
        <p:sp>
          <p:nvSpPr>
            <p:cNvPr id="182" name="Google Shape;182;p8"/>
            <p:cNvSpPr/>
            <p:nvPr/>
          </p:nvSpPr>
          <p:spPr>
            <a:xfrm>
              <a:off x="0" y="0"/>
              <a:ext cx="853321" cy="1165289"/>
            </a:xfrm>
            <a:custGeom>
              <a:avLst/>
              <a:gdLst/>
              <a:ahLst/>
              <a:cxnLst/>
              <a:rect l="l" t="t" r="r" b="b"/>
              <a:pathLst>
                <a:path w="853321" h="1165289" extrusionOk="0">
                  <a:moveTo>
                    <a:pt x="426660" y="0"/>
                  </a:moveTo>
                  <a:lnTo>
                    <a:pt x="426660" y="0"/>
                  </a:lnTo>
                  <a:cubicBezTo>
                    <a:pt x="662298" y="0"/>
                    <a:pt x="853321" y="191022"/>
                    <a:pt x="853321" y="426660"/>
                  </a:cubicBezTo>
                  <a:lnTo>
                    <a:pt x="853321" y="738628"/>
                  </a:lnTo>
                  <a:cubicBezTo>
                    <a:pt x="853321" y="851786"/>
                    <a:pt x="808369" y="960308"/>
                    <a:pt x="728355" y="1040323"/>
                  </a:cubicBezTo>
                  <a:cubicBezTo>
                    <a:pt x="648340" y="1120337"/>
                    <a:pt x="539818" y="1165289"/>
                    <a:pt x="426660" y="1165289"/>
                  </a:cubicBezTo>
                  <a:lnTo>
                    <a:pt x="426660" y="1165289"/>
                  </a:lnTo>
                  <a:cubicBezTo>
                    <a:pt x="313503" y="1165289"/>
                    <a:pt x="204980" y="1120337"/>
                    <a:pt x="124966" y="1040323"/>
                  </a:cubicBezTo>
                  <a:cubicBezTo>
                    <a:pt x="44952" y="960308"/>
                    <a:pt x="0" y="851786"/>
                    <a:pt x="0" y="738628"/>
                  </a:cubicBezTo>
                  <a:lnTo>
                    <a:pt x="0" y="426660"/>
                  </a:lnTo>
                  <a:cubicBezTo>
                    <a:pt x="0" y="313503"/>
                    <a:pt x="44952" y="204980"/>
                    <a:pt x="124966" y="124966"/>
                  </a:cubicBezTo>
                  <a:cubicBezTo>
                    <a:pt x="204980" y="44952"/>
                    <a:pt x="313503" y="0"/>
                    <a:pt x="426660" y="0"/>
                  </a:cubicBezTo>
                  <a:close/>
                </a:path>
              </a:pathLst>
            </a:custGeom>
            <a:gradFill>
              <a:gsLst>
                <a:gs pos="0">
                  <a:srgbClr val="3D3DCC"/>
                </a:gs>
                <a:gs pos="100000">
                  <a:srgbClr val="7090EE"/>
                </a:gs>
              </a:gsLst>
              <a:lin ang="27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183;p8"/>
            <p:cNvSpPr txBox="1"/>
            <p:nvPr/>
          </p:nvSpPr>
          <p:spPr>
            <a:xfrm>
              <a:off x="0" y="-38100"/>
              <a:ext cx="853321" cy="120338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84" name="Google Shape;184;p8"/>
          <p:cNvGrpSpPr/>
          <p:nvPr/>
        </p:nvGrpSpPr>
        <p:grpSpPr>
          <a:xfrm>
            <a:off x="3540992" y="3900666"/>
            <a:ext cx="1435228" cy="1810198"/>
            <a:chOff x="0" y="-38100"/>
            <a:chExt cx="608535" cy="767522"/>
          </a:xfrm>
        </p:grpSpPr>
        <p:sp>
          <p:nvSpPr>
            <p:cNvPr id="185" name="Google Shape;185;p8"/>
            <p:cNvSpPr/>
            <p:nvPr/>
          </p:nvSpPr>
          <p:spPr>
            <a:xfrm>
              <a:off x="0" y="0"/>
              <a:ext cx="608535" cy="729422"/>
            </a:xfrm>
            <a:custGeom>
              <a:avLst/>
              <a:gdLst/>
              <a:ahLst/>
              <a:cxnLst/>
              <a:rect l="l" t="t" r="r" b="b"/>
              <a:pathLst>
                <a:path w="608535" h="729422" extrusionOk="0">
                  <a:moveTo>
                    <a:pt x="304268" y="0"/>
                  </a:moveTo>
                  <a:lnTo>
                    <a:pt x="304268" y="0"/>
                  </a:lnTo>
                  <a:cubicBezTo>
                    <a:pt x="472310" y="0"/>
                    <a:pt x="608535" y="136225"/>
                    <a:pt x="608535" y="304268"/>
                  </a:cubicBezTo>
                  <a:lnTo>
                    <a:pt x="608535" y="425154"/>
                  </a:lnTo>
                  <a:cubicBezTo>
                    <a:pt x="608535" y="593197"/>
                    <a:pt x="472310" y="729422"/>
                    <a:pt x="304268" y="729422"/>
                  </a:cubicBezTo>
                  <a:lnTo>
                    <a:pt x="304268" y="729422"/>
                  </a:lnTo>
                  <a:cubicBezTo>
                    <a:pt x="136225" y="729422"/>
                    <a:pt x="0" y="593197"/>
                    <a:pt x="0" y="425154"/>
                  </a:cubicBezTo>
                  <a:lnTo>
                    <a:pt x="0" y="304268"/>
                  </a:lnTo>
                  <a:cubicBezTo>
                    <a:pt x="0" y="136225"/>
                    <a:pt x="136225" y="0"/>
                    <a:pt x="3042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186;p8"/>
            <p:cNvSpPr txBox="1"/>
            <p:nvPr/>
          </p:nvSpPr>
          <p:spPr>
            <a:xfrm>
              <a:off x="0" y="-38100"/>
              <a:ext cx="608535" cy="76752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87" name="Google Shape;187;p8"/>
          <p:cNvGrpSpPr/>
          <p:nvPr/>
        </p:nvGrpSpPr>
        <p:grpSpPr>
          <a:xfrm>
            <a:off x="3879808" y="6514860"/>
            <a:ext cx="757597" cy="757597"/>
            <a:chOff x="0" y="0"/>
            <a:chExt cx="812800" cy="812800"/>
          </a:xfrm>
        </p:grpSpPr>
        <p:sp>
          <p:nvSpPr>
            <p:cNvPr id="188" name="Google Shape;188;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a:gsLst>
                <a:gs pos="0">
                  <a:srgbClr val="3D3DCC"/>
                </a:gs>
                <a:gs pos="100000">
                  <a:srgbClr val="7090EE"/>
                </a:gs>
              </a:gsLst>
              <a:lin ang="2700000" scaled="0"/>
            </a:gradFill>
            <a:ln w="762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189;p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190" name="Google Shape;190;p8"/>
          <p:cNvCxnSpPr/>
          <p:nvPr/>
        </p:nvCxnSpPr>
        <p:spPr>
          <a:xfrm>
            <a:off x="6668791" y="5841500"/>
            <a:ext cx="0" cy="1066081"/>
          </a:xfrm>
          <a:prstGeom prst="straightConnector1">
            <a:avLst/>
          </a:prstGeom>
          <a:noFill/>
          <a:ln w="28575" cap="flat" cmpd="sng">
            <a:solidFill>
              <a:srgbClr val="E78007"/>
            </a:solidFill>
            <a:prstDash val="lgDash"/>
            <a:round/>
            <a:headEnd type="none" w="sm" len="sm"/>
            <a:tailEnd type="none" w="sm" len="sm"/>
          </a:ln>
        </p:spPr>
      </p:cxnSp>
      <p:grpSp>
        <p:nvGrpSpPr>
          <p:cNvPr id="191" name="Google Shape;191;p8"/>
          <p:cNvGrpSpPr/>
          <p:nvPr/>
        </p:nvGrpSpPr>
        <p:grpSpPr>
          <a:xfrm>
            <a:off x="5680913" y="3474953"/>
            <a:ext cx="2012554" cy="2838188"/>
            <a:chOff x="0" y="-38100"/>
            <a:chExt cx="853321" cy="1203389"/>
          </a:xfrm>
        </p:grpSpPr>
        <p:sp>
          <p:nvSpPr>
            <p:cNvPr id="192" name="Google Shape;192;p8"/>
            <p:cNvSpPr/>
            <p:nvPr/>
          </p:nvSpPr>
          <p:spPr>
            <a:xfrm>
              <a:off x="0" y="0"/>
              <a:ext cx="853321" cy="1165289"/>
            </a:xfrm>
            <a:custGeom>
              <a:avLst/>
              <a:gdLst/>
              <a:ahLst/>
              <a:cxnLst/>
              <a:rect l="l" t="t" r="r" b="b"/>
              <a:pathLst>
                <a:path w="853321" h="1165289" extrusionOk="0">
                  <a:moveTo>
                    <a:pt x="426660" y="0"/>
                  </a:moveTo>
                  <a:lnTo>
                    <a:pt x="426660" y="0"/>
                  </a:lnTo>
                  <a:cubicBezTo>
                    <a:pt x="662298" y="0"/>
                    <a:pt x="853321" y="191022"/>
                    <a:pt x="853321" y="426660"/>
                  </a:cubicBezTo>
                  <a:lnTo>
                    <a:pt x="853321" y="738628"/>
                  </a:lnTo>
                  <a:cubicBezTo>
                    <a:pt x="853321" y="851786"/>
                    <a:pt x="808369" y="960308"/>
                    <a:pt x="728355" y="1040323"/>
                  </a:cubicBezTo>
                  <a:cubicBezTo>
                    <a:pt x="648340" y="1120337"/>
                    <a:pt x="539818" y="1165289"/>
                    <a:pt x="426660" y="1165289"/>
                  </a:cubicBezTo>
                  <a:lnTo>
                    <a:pt x="426660" y="1165289"/>
                  </a:lnTo>
                  <a:cubicBezTo>
                    <a:pt x="313503" y="1165289"/>
                    <a:pt x="204980" y="1120337"/>
                    <a:pt x="124966" y="1040323"/>
                  </a:cubicBezTo>
                  <a:cubicBezTo>
                    <a:pt x="44952" y="960308"/>
                    <a:pt x="0" y="851786"/>
                    <a:pt x="0" y="738628"/>
                  </a:cubicBezTo>
                  <a:lnTo>
                    <a:pt x="0" y="426660"/>
                  </a:lnTo>
                  <a:cubicBezTo>
                    <a:pt x="0" y="313503"/>
                    <a:pt x="44952" y="204980"/>
                    <a:pt x="124966" y="124966"/>
                  </a:cubicBezTo>
                  <a:cubicBezTo>
                    <a:pt x="204980" y="44952"/>
                    <a:pt x="313503" y="0"/>
                    <a:pt x="426660" y="0"/>
                  </a:cubicBezTo>
                  <a:close/>
                </a:path>
              </a:pathLst>
            </a:custGeom>
            <a:gradFill>
              <a:gsLst>
                <a:gs pos="0">
                  <a:srgbClr val="E78007"/>
                </a:gs>
                <a:gs pos="100000">
                  <a:srgbClr val="FFC851"/>
                </a:gs>
              </a:gsLst>
              <a:lin ang="27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193;p8"/>
            <p:cNvSpPr txBox="1"/>
            <p:nvPr/>
          </p:nvSpPr>
          <p:spPr>
            <a:xfrm>
              <a:off x="0" y="-38100"/>
              <a:ext cx="853321" cy="120338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94" name="Google Shape;194;p8"/>
          <p:cNvGrpSpPr/>
          <p:nvPr/>
        </p:nvGrpSpPr>
        <p:grpSpPr>
          <a:xfrm>
            <a:off x="5969576" y="3979149"/>
            <a:ext cx="1435228" cy="1810198"/>
            <a:chOff x="0" y="-38100"/>
            <a:chExt cx="608535" cy="767522"/>
          </a:xfrm>
        </p:grpSpPr>
        <p:sp>
          <p:nvSpPr>
            <p:cNvPr id="195" name="Google Shape;195;p8"/>
            <p:cNvSpPr/>
            <p:nvPr/>
          </p:nvSpPr>
          <p:spPr>
            <a:xfrm>
              <a:off x="0" y="0"/>
              <a:ext cx="608535" cy="729422"/>
            </a:xfrm>
            <a:custGeom>
              <a:avLst/>
              <a:gdLst/>
              <a:ahLst/>
              <a:cxnLst/>
              <a:rect l="l" t="t" r="r" b="b"/>
              <a:pathLst>
                <a:path w="608535" h="729422" extrusionOk="0">
                  <a:moveTo>
                    <a:pt x="304268" y="0"/>
                  </a:moveTo>
                  <a:lnTo>
                    <a:pt x="304268" y="0"/>
                  </a:lnTo>
                  <a:cubicBezTo>
                    <a:pt x="472310" y="0"/>
                    <a:pt x="608535" y="136225"/>
                    <a:pt x="608535" y="304268"/>
                  </a:cubicBezTo>
                  <a:lnTo>
                    <a:pt x="608535" y="425154"/>
                  </a:lnTo>
                  <a:cubicBezTo>
                    <a:pt x="608535" y="593197"/>
                    <a:pt x="472310" y="729422"/>
                    <a:pt x="304268" y="729422"/>
                  </a:cubicBezTo>
                  <a:lnTo>
                    <a:pt x="304268" y="729422"/>
                  </a:lnTo>
                  <a:cubicBezTo>
                    <a:pt x="136225" y="729422"/>
                    <a:pt x="0" y="593197"/>
                    <a:pt x="0" y="425154"/>
                  </a:cubicBezTo>
                  <a:lnTo>
                    <a:pt x="0" y="304268"/>
                  </a:lnTo>
                  <a:cubicBezTo>
                    <a:pt x="0" y="136225"/>
                    <a:pt x="136225" y="0"/>
                    <a:pt x="3042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196;p8"/>
            <p:cNvSpPr txBox="1"/>
            <p:nvPr/>
          </p:nvSpPr>
          <p:spPr>
            <a:xfrm>
              <a:off x="0" y="-38100"/>
              <a:ext cx="608535" cy="76752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197" name="Google Shape;197;p8"/>
          <p:cNvGrpSpPr/>
          <p:nvPr/>
        </p:nvGrpSpPr>
        <p:grpSpPr>
          <a:xfrm>
            <a:off x="6304280" y="6514860"/>
            <a:ext cx="757597" cy="757597"/>
            <a:chOff x="0" y="0"/>
            <a:chExt cx="812800" cy="812800"/>
          </a:xfrm>
        </p:grpSpPr>
        <p:sp>
          <p:nvSpPr>
            <p:cNvPr id="198" name="Google Shape;198;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a:gsLst>
                <a:gs pos="0">
                  <a:srgbClr val="E78007"/>
                </a:gs>
                <a:gs pos="100000">
                  <a:srgbClr val="FFC851"/>
                </a:gs>
              </a:gsLst>
              <a:lin ang="2700000" scaled="0"/>
            </a:gradFill>
            <a:ln w="762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199;p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200" name="Google Shape;200;p8"/>
          <p:cNvCxnSpPr/>
          <p:nvPr/>
        </p:nvCxnSpPr>
        <p:spPr>
          <a:xfrm>
            <a:off x="9079354" y="5973875"/>
            <a:ext cx="0" cy="1066081"/>
          </a:xfrm>
          <a:prstGeom prst="straightConnector1">
            <a:avLst/>
          </a:prstGeom>
          <a:noFill/>
          <a:ln w="28575" cap="flat" cmpd="sng">
            <a:solidFill>
              <a:srgbClr val="F56204"/>
            </a:solidFill>
            <a:prstDash val="lgDash"/>
            <a:round/>
            <a:headEnd type="none" w="sm" len="sm"/>
            <a:tailEnd type="none" w="sm" len="sm"/>
          </a:ln>
        </p:spPr>
      </p:cxnSp>
      <p:grpSp>
        <p:nvGrpSpPr>
          <p:cNvPr id="201" name="Google Shape;201;p8"/>
          <p:cNvGrpSpPr/>
          <p:nvPr/>
        </p:nvGrpSpPr>
        <p:grpSpPr>
          <a:xfrm>
            <a:off x="8073077" y="3525208"/>
            <a:ext cx="2012554" cy="2838188"/>
            <a:chOff x="0" y="-38100"/>
            <a:chExt cx="853321" cy="1203389"/>
          </a:xfrm>
        </p:grpSpPr>
        <p:sp>
          <p:nvSpPr>
            <p:cNvPr id="202" name="Google Shape;202;p8"/>
            <p:cNvSpPr/>
            <p:nvPr/>
          </p:nvSpPr>
          <p:spPr>
            <a:xfrm>
              <a:off x="0" y="0"/>
              <a:ext cx="853321" cy="1165289"/>
            </a:xfrm>
            <a:custGeom>
              <a:avLst/>
              <a:gdLst/>
              <a:ahLst/>
              <a:cxnLst/>
              <a:rect l="l" t="t" r="r" b="b"/>
              <a:pathLst>
                <a:path w="853321" h="1165289" extrusionOk="0">
                  <a:moveTo>
                    <a:pt x="426660" y="0"/>
                  </a:moveTo>
                  <a:lnTo>
                    <a:pt x="426660" y="0"/>
                  </a:lnTo>
                  <a:cubicBezTo>
                    <a:pt x="662298" y="0"/>
                    <a:pt x="853321" y="191022"/>
                    <a:pt x="853321" y="426660"/>
                  </a:cubicBezTo>
                  <a:lnTo>
                    <a:pt x="853321" y="738628"/>
                  </a:lnTo>
                  <a:cubicBezTo>
                    <a:pt x="853321" y="851786"/>
                    <a:pt x="808369" y="960308"/>
                    <a:pt x="728355" y="1040323"/>
                  </a:cubicBezTo>
                  <a:cubicBezTo>
                    <a:pt x="648340" y="1120337"/>
                    <a:pt x="539818" y="1165289"/>
                    <a:pt x="426660" y="1165289"/>
                  </a:cubicBezTo>
                  <a:lnTo>
                    <a:pt x="426660" y="1165289"/>
                  </a:lnTo>
                  <a:cubicBezTo>
                    <a:pt x="313503" y="1165289"/>
                    <a:pt x="204980" y="1120337"/>
                    <a:pt x="124966" y="1040323"/>
                  </a:cubicBezTo>
                  <a:cubicBezTo>
                    <a:pt x="44952" y="960308"/>
                    <a:pt x="0" y="851786"/>
                    <a:pt x="0" y="738628"/>
                  </a:cubicBezTo>
                  <a:lnTo>
                    <a:pt x="0" y="426660"/>
                  </a:lnTo>
                  <a:cubicBezTo>
                    <a:pt x="0" y="313503"/>
                    <a:pt x="44952" y="204980"/>
                    <a:pt x="124966" y="124966"/>
                  </a:cubicBezTo>
                  <a:cubicBezTo>
                    <a:pt x="204980" y="44952"/>
                    <a:pt x="313503" y="0"/>
                    <a:pt x="426660" y="0"/>
                  </a:cubicBezTo>
                  <a:close/>
                </a:path>
              </a:pathLst>
            </a:custGeom>
            <a:gradFill>
              <a:gsLst>
                <a:gs pos="0">
                  <a:srgbClr val="F56204"/>
                </a:gs>
                <a:gs pos="100000">
                  <a:srgbClr val="FFB55E"/>
                </a:gs>
              </a:gsLst>
              <a:lin ang="27000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203;p8"/>
            <p:cNvSpPr txBox="1"/>
            <p:nvPr/>
          </p:nvSpPr>
          <p:spPr>
            <a:xfrm>
              <a:off x="0" y="-38100"/>
              <a:ext cx="853321" cy="120338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04" name="Google Shape;204;p8"/>
          <p:cNvGrpSpPr/>
          <p:nvPr/>
        </p:nvGrpSpPr>
        <p:grpSpPr>
          <a:xfrm>
            <a:off x="8360217" y="4010876"/>
            <a:ext cx="1435228" cy="1810198"/>
            <a:chOff x="0" y="-38100"/>
            <a:chExt cx="608535" cy="767522"/>
          </a:xfrm>
        </p:grpSpPr>
        <p:sp>
          <p:nvSpPr>
            <p:cNvPr id="205" name="Google Shape;205;p8"/>
            <p:cNvSpPr/>
            <p:nvPr/>
          </p:nvSpPr>
          <p:spPr>
            <a:xfrm>
              <a:off x="0" y="0"/>
              <a:ext cx="608535" cy="729422"/>
            </a:xfrm>
            <a:custGeom>
              <a:avLst/>
              <a:gdLst/>
              <a:ahLst/>
              <a:cxnLst/>
              <a:rect l="l" t="t" r="r" b="b"/>
              <a:pathLst>
                <a:path w="608535" h="729422" extrusionOk="0">
                  <a:moveTo>
                    <a:pt x="304268" y="0"/>
                  </a:moveTo>
                  <a:lnTo>
                    <a:pt x="304268" y="0"/>
                  </a:lnTo>
                  <a:cubicBezTo>
                    <a:pt x="472310" y="0"/>
                    <a:pt x="608535" y="136225"/>
                    <a:pt x="608535" y="304268"/>
                  </a:cubicBezTo>
                  <a:lnTo>
                    <a:pt x="608535" y="425154"/>
                  </a:lnTo>
                  <a:cubicBezTo>
                    <a:pt x="608535" y="593197"/>
                    <a:pt x="472310" y="729422"/>
                    <a:pt x="304268" y="729422"/>
                  </a:cubicBezTo>
                  <a:lnTo>
                    <a:pt x="304268" y="729422"/>
                  </a:lnTo>
                  <a:cubicBezTo>
                    <a:pt x="136225" y="729422"/>
                    <a:pt x="0" y="593197"/>
                    <a:pt x="0" y="425154"/>
                  </a:cubicBezTo>
                  <a:lnTo>
                    <a:pt x="0" y="304268"/>
                  </a:lnTo>
                  <a:cubicBezTo>
                    <a:pt x="0" y="136225"/>
                    <a:pt x="136225" y="0"/>
                    <a:pt x="3042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206;p8"/>
            <p:cNvSpPr txBox="1"/>
            <p:nvPr/>
          </p:nvSpPr>
          <p:spPr>
            <a:xfrm>
              <a:off x="0" y="-38100"/>
              <a:ext cx="608535" cy="76752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07" name="Google Shape;207;p8"/>
          <p:cNvGrpSpPr/>
          <p:nvPr/>
        </p:nvGrpSpPr>
        <p:grpSpPr>
          <a:xfrm>
            <a:off x="8728752" y="6528783"/>
            <a:ext cx="757597" cy="757597"/>
            <a:chOff x="0" y="0"/>
            <a:chExt cx="812800" cy="812800"/>
          </a:xfrm>
        </p:grpSpPr>
        <p:sp>
          <p:nvSpPr>
            <p:cNvPr id="208" name="Google Shape;208;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gradFill>
              <a:gsLst>
                <a:gs pos="0">
                  <a:srgbClr val="F56204"/>
                </a:gs>
                <a:gs pos="100000">
                  <a:srgbClr val="FFB55E"/>
                </a:gs>
              </a:gsLst>
              <a:lin ang="2700000" scaled="0"/>
            </a:gradFill>
            <a:ln w="762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209;p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10" name="Google Shape;210;p8"/>
          <p:cNvGrpSpPr/>
          <p:nvPr/>
        </p:nvGrpSpPr>
        <p:grpSpPr>
          <a:xfrm>
            <a:off x="10647606" y="3573963"/>
            <a:ext cx="2012554" cy="2838188"/>
            <a:chOff x="0" y="-38100"/>
            <a:chExt cx="853321" cy="1203389"/>
          </a:xfrm>
        </p:grpSpPr>
        <p:sp>
          <p:nvSpPr>
            <p:cNvPr id="211" name="Google Shape;211;p8"/>
            <p:cNvSpPr/>
            <p:nvPr/>
          </p:nvSpPr>
          <p:spPr>
            <a:xfrm>
              <a:off x="0" y="0"/>
              <a:ext cx="853321" cy="1165289"/>
            </a:xfrm>
            <a:custGeom>
              <a:avLst/>
              <a:gdLst/>
              <a:ahLst/>
              <a:cxnLst/>
              <a:rect l="l" t="t" r="r" b="b"/>
              <a:pathLst>
                <a:path w="853321" h="1165289" extrusionOk="0">
                  <a:moveTo>
                    <a:pt x="426660" y="0"/>
                  </a:moveTo>
                  <a:lnTo>
                    <a:pt x="426660" y="0"/>
                  </a:lnTo>
                  <a:cubicBezTo>
                    <a:pt x="662298" y="0"/>
                    <a:pt x="853321" y="191022"/>
                    <a:pt x="853321" y="426660"/>
                  </a:cubicBezTo>
                  <a:lnTo>
                    <a:pt x="853321" y="738628"/>
                  </a:lnTo>
                  <a:cubicBezTo>
                    <a:pt x="853321" y="851786"/>
                    <a:pt x="808369" y="960308"/>
                    <a:pt x="728355" y="1040323"/>
                  </a:cubicBezTo>
                  <a:cubicBezTo>
                    <a:pt x="648340" y="1120337"/>
                    <a:pt x="539818" y="1165289"/>
                    <a:pt x="426660" y="1165289"/>
                  </a:cubicBezTo>
                  <a:lnTo>
                    <a:pt x="426660" y="1165289"/>
                  </a:lnTo>
                  <a:cubicBezTo>
                    <a:pt x="313503" y="1165289"/>
                    <a:pt x="204980" y="1120337"/>
                    <a:pt x="124966" y="1040323"/>
                  </a:cubicBezTo>
                  <a:cubicBezTo>
                    <a:pt x="44952" y="960308"/>
                    <a:pt x="0" y="851786"/>
                    <a:pt x="0" y="738628"/>
                  </a:cubicBezTo>
                  <a:lnTo>
                    <a:pt x="0" y="426660"/>
                  </a:lnTo>
                  <a:cubicBezTo>
                    <a:pt x="0" y="313503"/>
                    <a:pt x="44952" y="204980"/>
                    <a:pt x="124966" y="124966"/>
                  </a:cubicBezTo>
                  <a:cubicBezTo>
                    <a:pt x="204980" y="44952"/>
                    <a:pt x="313503" y="0"/>
                    <a:pt x="426660" y="0"/>
                  </a:cubicBezTo>
                  <a:close/>
                </a:path>
              </a:pathLst>
            </a:custGeom>
            <a:solidFill>
              <a:srgbClr val="ED6E2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212;p8"/>
            <p:cNvSpPr txBox="1"/>
            <p:nvPr/>
          </p:nvSpPr>
          <p:spPr>
            <a:xfrm>
              <a:off x="0" y="-38100"/>
              <a:ext cx="853321" cy="120338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13" name="Google Shape;213;p8"/>
          <p:cNvGrpSpPr/>
          <p:nvPr/>
        </p:nvGrpSpPr>
        <p:grpSpPr>
          <a:xfrm>
            <a:off x="10942881" y="4010876"/>
            <a:ext cx="1435228" cy="1810198"/>
            <a:chOff x="0" y="-38100"/>
            <a:chExt cx="608535" cy="767522"/>
          </a:xfrm>
        </p:grpSpPr>
        <p:sp>
          <p:nvSpPr>
            <p:cNvPr id="214" name="Google Shape;214;p8"/>
            <p:cNvSpPr/>
            <p:nvPr/>
          </p:nvSpPr>
          <p:spPr>
            <a:xfrm>
              <a:off x="0" y="0"/>
              <a:ext cx="608535" cy="729422"/>
            </a:xfrm>
            <a:custGeom>
              <a:avLst/>
              <a:gdLst/>
              <a:ahLst/>
              <a:cxnLst/>
              <a:rect l="l" t="t" r="r" b="b"/>
              <a:pathLst>
                <a:path w="608535" h="729422" extrusionOk="0">
                  <a:moveTo>
                    <a:pt x="304268" y="0"/>
                  </a:moveTo>
                  <a:lnTo>
                    <a:pt x="304268" y="0"/>
                  </a:lnTo>
                  <a:cubicBezTo>
                    <a:pt x="472310" y="0"/>
                    <a:pt x="608535" y="136225"/>
                    <a:pt x="608535" y="304268"/>
                  </a:cubicBezTo>
                  <a:lnTo>
                    <a:pt x="608535" y="425154"/>
                  </a:lnTo>
                  <a:cubicBezTo>
                    <a:pt x="608535" y="593197"/>
                    <a:pt x="472310" y="729422"/>
                    <a:pt x="304268" y="729422"/>
                  </a:cubicBezTo>
                  <a:lnTo>
                    <a:pt x="304268" y="729422"/>
                  </a:lnTo>
                  <a:cubicBezTo>
                    <a:pt x="136225" y="729422"/>
                    <a:pt x="0" y="593197"/>
                    <a:pt x="0" y="425154"/>
                  </a:cubicBezTo>
                  <a:lnTo>
                    <a:pt x="0" y="304268"/>
                  </a:lnTo>
                  <a:cubicBezTo>
                    <a:pt x="0" y="136225"/>
                    <a:pt x="136225" y="0"/>
                    <a:pt x="3042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8"/>
            <p:cNvSpPr txBox="1"/>
            <p:nvPr/>
          </p:nvSpPr>
          <p:spPr>
            <a:xfrm>
              <a:off x="0" y="-38100"/>
              <a:ext cx="608535" cy="76752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216" name="Google Shape;216;p8"/>
          <p:cNvCxnSpPr/>
          <p:nvPr/>
        </p:nvCxnSpPr>
        <p:spPr>
          <a:xfrm>
            <a:off x="11660495" y="6220299"/>
            <a:ext cx="0" cy="1066081"/>
          </a:xfrm>
          <a:prstGeom prst="straightConnector1">
            <a:avLst/>
          </a:prstGeom>
          <a:noFill/>
          <a:ln w="28575" cap="flat" cmpd="sng">
            <a:solidFill>
              <a:srgbClr val="F56204"/>
            </a:solidFill>
            <a:prstDash val="lgDash"/>
            <a:round/>
            <a:headEnd type="none" w="sm" len="sm"/>
            <a:tailEnd type="none" w="sm" len="sm"/>
          </a:ln>
        </p:spPr>
      </p:cxnSp>
      <p:grpSp>
        <p:nvGrpSpPr>
          <p:cNvPr id="217" name="Google Shape;217;p8"/>
          <p:cNvGrpSpPr/>
          <p:nvPr/>
        </p:nvGrpSpPr>
        <p:grpSpPr>
          <a:xfrm>
            <a:off x="11275084" y="6528783"/>
            <a:ext cx="757597" cy="757597"/>
            <a:chOff x="0" y="0"/>
            <a:chExt cx="812800" cy="812800"/>
          </a:xfrm>
        </p:grpSpPr>
        <p:sp>
          <p:nvSpPr>
            <p:cNvPr id="218" name="Google Shape;218;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ED6E26"/>
            </a:solidFill>
            <a:ln w="762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220" name="Google Shape;220;p8"/>
          <p:cNvCxnSpPr/>
          <p:nvPr/>
        </p:nvCxnSpPr>
        <p:spPr>
          <a:xfrm>
            <a:off x="14333186" y="6201249"/>
            <a:ext cx="0" cy="1066081"/>
          </a:xfrm>
          <a:prstGeom prst="straightConnector1">
            <a:avLst/>
          </a:prstGeom>
          <a:noFill/>
          <a:ln w="28575" cap="flat" cmpd="sng">
            <a:solidFill>
              <a:srgbClr val="F56204"/>
            </a:solidFill>
            <a:prstDash val="lgDash"/>
            <a:round/>
            <a:headEnd type="none" w="sm" len="sm"/>
            <a:tailEnd type="none" w="sm" len="sm"/>
          </a:ln>
        </p:spPr>
      </p:cxnSp>
      <p:grpSp>
        <p:nvGrpSpPr>
          <p:cNvPr id="221" name="Google Shape;221;p8"/>
          <p:cNvGrpSpPr/>
          <p:nvPr/>
        </p:nvGrpSpPr>
        <p:grpSpPr>
          <a:xfrm>
            <a:off x="13954388" y="6561928"/>
            <a:ext cx="757597" cy="757597"/>
            <a:chOff x="0" y="0"/>
            <a:chExt cx="812800" cy="812800"/>
          </a:xfrm>
        </p:grpSpPr>
        <p:sp>
          <p:nvSpPr>
            <p:cNvPr id="222" name="Google Shape;222;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5757"/>
            </a:solidFill>
            <a:ln w="762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223;p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24" name="Google Shape;224;p8"/>
          <p:cNvGrpSpPr/>
          <p:nvPr/>
        </p:nvGrpSpPr>
        <p:grpSpPr>
          <a:xfrm>
            <a:off x="13326910" y="3625229"/>
            <a:ext cx="2012554" cy="2838188"/>
            <a:chOff x="0" y="-38100"/>
            <a:chExt cx="853321" cy="1203389"/>
          </a:xfrm>
        </p:grpSpPr>
        <p:sp>
          <p:nvSpPr>
            <p:cNvPr id="225" name="Google Shape;225;p8"/>
            <p:cNvSpPr/>
            <p:nvPr/>
          </p:nvSpPr>
          <p:spPr>
            <a:xfrm>
              <a:off x="0" y="0"/>
              <a:ext cx="853321" cy="1165289"/>
            </a:xfrm>
            <a:custGeom>
              <a:avLst/>
              <a:gdLst/>
              <a:ahLst/>
              <a:cxnLst/>
              <a:rect l="l" t="t" r="r" b="b"/>
              <a:pathLst>
                <a:path w="853321" h="1165289" extrusionOk="0">
                  <a:moveTo>
                    <a:pt x="426660" y="0"/>
                  </a:moveTo>
                  <a:lnTo>
                    <a:pt x="426660" y="0"/>
                  </a:lnTo>
                  <a:cubicBezTo>
                    <a:pt x="662298" y="0"/>
                    <a:pt x="853321" y="191022"/>
                    <a:pt x="853321" y="426660"/>
                  </a:cubicBezTo>
                  <a:lnTo>
                    <a:pt x="853321" y="738628"/>
                  </a:lnTo>
                  <a:cubicBezTo>
                    <a:pt x="853321" y="851786"/>
                    <a:pt x="808369" y="960308"/>
                    <a:pt x="728355" y="1040323"/>
                  </a:cubicBezTo>
                  <a:cubicBezTo>
                    <a:pt x="648340" y="1120337"/>
                    <a:pt x="539818" y="1165289"/>
                    <a:pt x="426660" y="1165289"/>
                  </a:cubicBezTo>
                  <a:lnTo>
                    <a:pt x="426660" y="1165289"/>
                  </a:lnTo>
                  <a:cubicBezTo>
                    <a:pt x="313503" y="1165289"/>
                    <a:pt x="204980" y="1120337"/>
                    <a:pt x="124966" y="1040323"/>
                  </a:cubicBezTo>
                  <a:cubicBezTo>
                    <a:pt x="44952" y="960308"/>
                    <a:pt x="0" y="851786"/>
                    <a:pt x="0" y="738628"/>
                  </a:cubicBezTo>
                  <a:lnTo>
                    <a:pt x="0" y="426660"/>
                  </a:lnTo>
                  <a:cubicBezTo>
                    <a:pt x="0" y="313503"/>
                    <a:pt x="44952" y="204980"/>
                    <a:pt x="124966" y="124966"/>
                  </a:cubicBezTo>
                  <a:cubicBezTo>
                    <a:pt x="204980" y="44952"/>
                    <a:pt x="313503" y="0"/>
                    <a:pt x="426660" y="0"/>
                  </a:cubicBezTo>
                  <a:close/>
                </a:path>
              </a:pathLst>
            </a:custGeom>
            <a:solidFill>
              <a:srgbClr val="FF57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8"/>
            <p:cNvSpPr txBox="1"/>
            <p:nvPr/>
          </p:nvSpPr>
          <p:spPr>
            <a:xfrm>
              <a:off x="0" y="-38100"/>
              <a:ext cx="853321" cy="120338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27" name="Google Shape;227;p8"/>
          <p:cNvGrpSpPr/>
          <p:nvPr/>
        </p:nvGrpSpPr>
        <p:grpSpPr>
          <a:xfrm>
            <a:off x="13615572" y="4087958"/>
            <a:ext cx="1435228" cy="1810198"/>
            <a:chOff x="0" y="-38100"/>
            <a:chExt cx="608535" cy="767522"/>
          </a:xfrm>
        </p:grpSpPr>
        <p:sp>
          <p:nvSpPr>
            <p:cNvPr id="228" name="Google Shape;228;p8"/>
            <p:cNvSpPr/>
            <p:nvPr/>
          </p:nvSpPr>
          <p:spPr>
            <a:xfrm>
              <a:off x="0" y="0"/>
              <a:ext cx="608535" cy="729422"/>
            </a:xfrm>
            <a:custGeom>
              <a:avLst/>
              <a:gdLst/>
              <a:ahLst/>
              <a:cxnLst/>
              <a:rect l="l" t="t" r="r" b="b"/>
              <a:pathLst>
                <a:path w="608535" h="729422" extrusionOk="0">
                  <a:moveTo>
                    <a:pt x="304268" y="0"/>
                  </a:moveTo>
                  <a:lnTo>
                    <a:pt x="304268" y="0"/>
                  </a:lnTo>
                  <a:cubicBezTo>
                    <a:pt x="472310" y="0"/>
                    <a:pt x="608535" y="136225"/>
                    <a:pt x="608535" y="304268"/>
                  </a:cubicBezTo>
                  <a:lnTo>
                    <a:pt x="608535" y="425154"/>
                  </a:lnTo>
                  <a:cubicBezTo>
                    <a:pt x="608535" y="593197"/>
                    <a:pt x="472310" y="729422"/>
                    <a:pt x="304268" y="729422"/>
                  </a:cubicBezTo>
                  <a:lnTo>
                    <a:pt x="304268" y="729422"/>
                  </a:lnTo>
                  <a:cubicBezTo>
                    <a:pt x="136225" y="729422"/>
                    <a:pt x="0" y="593197"/>
                    <a:pt x="0" y="425154"/>
                  </a:cubicBezTo>
                  <a:lnTo>
                    <a:pt x="0" y="304268"/>
                  </a:lnTo>
                  <a:cubicBezTo>
                    <a:pt x="0" y="136225"/>
                    <a:pt x="136225" y="0"/>
                    <a:pt x="3042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8"/>
            <p:cNvSpPr txBox="1"/>
            <p:nvPr/>
          </p:nvSpPr>
          <p:spPr>
            <a:xfrm>
              <a:off x="0" y="-38100"/>
              <a:ext cx="608535" cy="76752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30" name="Google Shape;230;p8"/>
          <p:cNvGrpSpPr/>
          <p:nvPr/>
        </p:nvGrpSpPr>
        <p:grpSpPr>
          <a:xfrm>
            <a:off x="16447383" y="6584240"/>
            <a:ext cx="757597" cy="757597"/>
            <a:chOff x="0" y="0"/>
            <a:chExt cx="812800" cy="812800"/>
          </a:xfrm>
        </p:grpSpPr>
        <p:sp>
          <p:nvSpPr>
            <p:cNvPr id="231" name="Google Shape;231;p8"/>
            <p:cNvSpPr/>
            <p:nvPr/>
          </p:nvSpPr>
          <p:spPr>
            <a:xfrm>
              <a:off x="0" y="0"/>
              <a:ext cx="812800" cy="812800"/>
            </a:xfrm>
            <a:custGeom>
              <a:avLst/>
              <a:gdLst/>
              <a:ahLst/>
              <a:cxnLst/>
              <a:rect l="l" t="t" r="r" b="b"/>
              <a:pathLst>
                <a:path w="812800" h="812800" extrusionOk="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lnTo>
                    <a:pt x="406400" y="0"/>
                  </a:lnTo>
                  <a:close/>
                </a:path>
              </a:pathLst>
            </a:custGeom>
            <a:solidFill>
              <a:srgbClr val="FF66C4"/>
            </a:solidFill>
            <a:ln w="76200" cap="rnd"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8"/>
            <p:cNvSpPr txBox="1"/>
            <p:nvPr/>
          </p:nvSpPr>
          <p:spPr>
            <a:xfrm>
              <a:off x="76200" y="38100"/>
              <a:ext cx="660400" cy="698500"/>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33" name="Google Shape;233;p8"/>
          <p:cNvGrpSpPr/>
          <p:nvPr/>
        </p:nvGrpSpPr>
        <p:grpSpPr>
          <a:xfrm>
            <a:off x="15792269" y="3573963"/>
            <a:ext cx="2012554" cy="2838188"/>
            <a:chOff x="0" y="-38100"/>
            <a:chExt cx="853321" cy="1203389"/>
          </a:xfrm>
        </p:grpSpPr>
        <p:sp>
          <p:nvSpPr>
            <p:cNvPr id="234" name="Google Shape;234;p8"/>
            <p:cNvSpPr/>
            <p:nvPr/>
          </p:nvSpPr>
          <p:spPr>
            <a:xfrm>
              <a:off x="0" y="0"/>
              <a:ext cx="853321" cy="1165289"/>
            </a:xfrm>
            <a:custGeom>
              <a:avLst/>
              <a:gdLst/>
              <a:ahLst/>
              <a:cxnLst/>
              <a:rect l="l" t="t" r="r" b="b"/>
              <a:pathLst>
                <a:path w="853321" h="1165289" extrusionOk="0">
                  <a:moveTo>
                    <a:pt x="426660" y="0"/>
                  </a:moveTo>
                  <a:lnTo>
                    <a:pt x="426660" y="0"/>
                  </a:lnTo>
                  <a:cubicBezTo>
                    <a:pt x="662298" y="0"/>
                    <a:pt x="853321" y="191022"/>
                    <a:pt x="853321" y="426660"/>
                  </a:cubicBezTo>
                  <a:lnTo>
                    <a:pt x="853321" y="738628"/>
                  </a:lnTo>
                  <a:cubicBezTo>
                    <a:pt x="853321" y="851786"/>
                    <a:pt x="808369" y="960308"/>
                    <a:pt x="728355" y="1040323"/>
                  </a:cubicBezTo>
                  <a:cubicBezTo>
                    <a:pt x="648340" y="1120337"/>
                    <a:pt x="539818" y="1165289"/>
                    <a:pt x="426660" y="1165289"/>
                  </a:cubicBezTo>
                  <a:lnTo>
                    <a:pt x="426660" y="1165289"/>
                  </a:lnTo>
                  <a:cubicBezTo>
                    <a:pt x="313503" y="1165289"/>
                    <a:pt x="204980" y="1120337"/>
                    <a:pt x="124966" y="1040323"/>
                  </a:cubicBezTo>
                  <a:cubicBezTo>
                    <a:pt x="44952" y="960308"/>
                    <a:pt x="0" y="851786"/>
                    <a:pt x="0" y="738628"/>
                  </a:cubicBezTo>
                  <a:lnTo>
                    <a:pt x="0" y="426660"/>
                  </a:lnTo>
                  <a:cubicBezTo>
                    <a:pt x="0" y="313503"/>
                    <a:pt x="44952" y="204980"/>
                    <a:pt x="124966" y="124966"/>
                  </a:cubicBezTo>
                  <a:cubicBezTo>
                    <a:pt x="204980" y="44952"/>
                    <a:pt x="313503" y="0"/>
                    <a:pt x="426660" y="0"/>
                  </a:cubicBezTo>
                  <a:close/>
                </a:path>
              </a:pathLst>
            </a:custGeom>
            <a:solidFill>
              <a:srgbClr val="FF66C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235;p8"/>
            <p:cNvSpPr txBox="1"/>
            <p:nvPr/>
          </p:nvSpPr>
          <p:spPr>
            <a:xfrm>
              <a:off x="0" y="-38100"/>
              <a:ext cx="853321" cy="1203389"/>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grpSp>
        <p:nvGrpSpPr>
          <p:cNvPr id="236" name="Google Shape;236;p8"/>
          <p:cNvGrpSpPr/>
          <p:nvPr/>
        </p:nvGrpSpPr>
        <p:grpSpPr>
          <a:xfrm>
            <a:off x="16080932" y="4087958"/>
            <a:ext cx="1435228" cy="1810198"/>
            <a:chOff x="0" y="-38100"/>
            <a:chExt cx="608535" cy="767522"/>
          </a:xfrm>
        </p:grpSpPr>
        <p:sp>
          <p:nvSpPr>
            <p:cNvPr id="237" name="Google Shape;237;p8"/>
            <p:cNvSpPr/>
            <p:nvPr/>
          </p:nvSpPr>
          <p:spPr>
            <a:xfrm>
              <a:off x="0" y="0"/>
              <a:ext cx="608535" cy="729422"/>
            </a:xfrm>
            <a:custGeom>
              <a:avLst/>
              <a:gdLst/>
              <a:ahLst/>
              <a:cxnLst/>
              <a:rect l="l" t="t" r="r" b="b"/>
              <a:pathLst>
                <a:path w="608535" h="729422" extrusionOk="0">
                  <a:moveTo>
                    <a:pt x="304268" y="0"/>
                  </a:moveTo>
                  <a:lnTo>
                    <a:pt x="304268" y="0"/>
                  </a:lnTo>
                  <a:cubicBezTo>
                    <a:pt x="472310" y="0"/>
                    <a:pt x="608535" y="136225"/>
                    <a:pt x="608535" y="304268"/>
                  </a:cubicBezTo>
                  <a:lnTo>
                    <a:pt x="608535" y="425154"/>
                  </a:lnTo>
                  <a:cubicBezTo>
                    <a:pt x="608535" y="593197"/>
                    <a:pt x="472310" y="729422"/>
                    <a:pt x="304268" y="729422"/>
                  </a:cubicBezTo>
                  <a:lnTo>
                    <a:pt x="304268" y="729422"/>
                  </a:lnTo>
                  <a:cubicBezTo>
                    <a:pt x="136225" y="729422"/>
                    <a:pt x="0" y="593197"/>
                    <a:pt x="0" y="425154"/>
                  </a:cubicBezTo>
                  <a:lnTo>
                    <a:pt x="0" y="304268"/>
                  </a:lnTo>
                  <a:cubicBezTo>
                    <a:pt x="0" y="136225"/>
                    <a:pt x="136225" y="0"/>
                    <a:pt x="3042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8" name="Google Shape;238;p8"/>
            <p:cNvSpPr txBox="1"/>
            <p:nvPr/>
          </p:nvSpPr>
          <p:spPr>
            <a:xfrm>
              <a:off x="0" y="-38100"/>
              <a:ext cx="608535" cy="767522"/>
            </a:xfrm>
            <a:prstGeom prst="rect">
              <a:avLst/>
            </a:prstGeom>
            <a:noFill/>
            <a:ln>
              <a:noFill/>
            </a:ln>
          </p:spPr>
          <p:txBody>
            <a:bodyPr spcFirstLastPara="1" wrap="square" lIns="50800" tIns="50800" rIns="50800" bIns="50800" anchor="ctr" anchorCtr="0">
              <a:noAutofit/>
            </a:bodyPr>
            <a:lstStyle/>
            <a:p>
              <a:pPr marL="0" marR="0" lvl="0" indent="0" algn="ctr" rtl="0">
                <a:lnSpc>
                  <a:spcPct val="147722"/>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cxnSp>
        <p:nvCxnSpPr>
          <p:cNvPr id="239" name="Google Shape;239;p8"/>
          <p:cNvCxnSpPr/>
          <p:nvPr/>
        </p:nvCxnSpPr>
        <p:spPr>
          <a:xfrm>
            <a:off x="16798546" y="5898156"/>
            <a:ext cx="0" cy="1066081"/>
          </a:xfrm>
          <a:prstGeom prst="straightConnector1">
            <a:avLst/>
          </a:prstGeom>
          <a:noFill/>
          <a:ln w="28575" cap="flat" cmpd="sng">
            <a:solidFill>
              <a:srgbClr val="FF66C4"/>
            </a:solidFill>
            <a:prstDash val="lgDash"/>
            <a:round/>
            <a:headEnd type="none" w="sm" len="sm"/>
            <a:tailEnd type="none" w="sm" len="sm"/>
          </a:ln>
        </p:spPr>
      </p:cxnSp>
      <p:grpSp>
        <p:nvGrpSpPr>
          <p:cNvPr id="240" name="Google Shape;240;p8"/>
          <p:cNvGrpSpPr/>
          <p:nvPr/>
        </p:nvGrpSpPr>
        <p:grpSpPr>
          <a:xfrm rot="5400000">
            <a:off x="15794292" y="1275204"/>
            <a:ext cx="1792753" cy="1650983"/>
            <a:chOff x="0" y="0"/>
            <a:chExt cx="6343650" cy="5842000"/>
          </a:xfrm>
        </p:grpSpPr>
        <p:sp>
          <p:nvSpPr>
            <p:cNvPr id="241" name="Google Shape;241;p8"/>
            <p:cNvSpPr/>
            <p:nvPr/>
          </p:nvSpPr>
          <p:spPr>
            <a:xfrm>
              <a:off x="68580" y="100330"/>
              <a:ext cx="6188710" cy="5651500"/>
            </a:xfrm>
            <a:custGeom>
              <a:avLst/>
              <a:gdLst/>
              <a:ahLst/>
              <a:cxnLst/>
              <a:rect l="l" t="t" r="r" b="b"/>
              <a:pathLst>
                <a:path w="6188710" h="5651500" extrusionOk="0">
                  <a:moveTo>
                    <a:pt x="6188710" y="2825750"/>
                  </a:moveTo>
                  <a:lnTo>
                    <a:pt x="3362960" y="5651500"/>
                  </a:lnTo>
                  <a:lnTo>
                    <a:pt x="2536190" y="4824730"/>
                  </a:lnTo>
                  <a:lnTo>
                    <a:pt x="3933190" y="3404870"/>
                  </a:lnTo>
                  <a:lnTo>
                    <a:pt x="0" y="3402330"/>
                  </a:lnTo>
                  <a:lnTo>
                    <a:pt x="7620" y="2241550"/>
                  </a:lnTo>
                  <a:lnTo>
                    <a:pt x="3967480" y="2247900"/>
                  </a:lnTo>
                  <a:lnTo>
                    <a:pt x="2536190" y="826770"/>
                  </a:lnTo>
                  <a:lnTo>
                    <a:pt x="3362960" y="0"/>
                  </a:lnTo>
                  <a:lnTo>
                    <a:pt x="6188710" y="2825750"/>
                  </a:lnTo>
                  <a:close/>
                </a:path>
              </a:pathLst>
            </a:custGeom>
            <a:solidFill>
              <a:srgbClr val="184F70"/>
            </a:solidFill>
            <a:ln w="12700" cap="flat" cmpd="sng">
              <a:solidFill>
                <a:srgbClr val="000000"/>
              </a:solidFill>
              <a:prstDash val="solid"/>
              <a:round/>
              <a:headEnd type="none" w="sm" len="sm"/>
              <a:tailEnd type="none" w="sm" len="sm"/>
            </a:ln>
          </p:spPr>
          <p:txBody>
            <a:bodyPr/>
            <a:lstStyle/>
            <a:p>
              <a:endParaRPr lang="en-GB"/>
            </a:p>
          </p:txBody>
        </p:sp>
        <p:sp>
          <p:nvSpPr>
            <p:cNvPr id="242" name="Google Shape;242;p8"/>
            <p:cNvSpPr/>
            <p:nvPr/>
          </p:nvSpPr>
          <p:spPr>
            <a:xfrm>
              <a:off x="0" y="0"/>
              <a:ext cx="6343650" cy="5842000"/>
            </a:xfrm>
            <a:custGeom>
              <a:avLst/>
              <a:gdLst/>
              <a:ahLst/>
              <a:cxnLst/>
              <a:rect l="l" t="t" r="r" b="b"/>
              <a:pathLst>
                <a:path w="6343650" h="5842000" extrusionOk="0">
                  <a:moveTo>
                    <a:pt x="6343650" y="2921000"/>
                  </a:moveTo>
                  <a:lnTo>
                    <a:pt x="3422650" y="5842000"/>
                  </a:lnTo>
                  <a:lnTo>
                    <a:pt x="2500630" y="4919980"/>
                  </a:lnTo>
                  <a:lnTo>
                    <a:pt x="3846830" y="3573780"/>
                  </a:lnTo>
                  <a:lnTo>
                    <a:pt x="0" y="3573780"/>
                  </a:lnTo>
                  <a:lnTo>
                    <a:pt x="0" y="2269490"/>
                  </a:lnTo>
                  <a:lnTo>
                    <a:pt x="3846830" y="2269490"/>
                  </a:lnTo>
                  <a:lnTo>
                    <a:pt x="2500630" y="923290"/>
                  </a:lnTo>
                  <a:lnTo>
                    <a:pt x="3422650" y="0"/>
                  </a:lnTo>
                  <a:lnTo>
                    <a:pt x="6343650" y="2921000"/>
                  </a:lnTo>
                  <a:close/>
                  <a:moveTo>
                    <a:pt x="3422650" y="5662930"/>
                  </a:moveTo>
                  <a:lnTo>
                    <a:pt x="6164580" y="2921000"/>
                  </a:lnTo>
                  <a:lnTo>
                    <a:pt x="3422650" y="179070"/>
                  </a:lnTo>
                  <a:lnTo>
                    <a:pt x="2679700" y="922020"/>
                  </a:lnTo>
                  <a:lnTo>
                    <a:pt x="4152900" y="2395220"/>
                  </a:lnTo>
                  <a:lnTo>
                    <a:pt x="127000" y="2395220"/>
                  </a:lnTo>
                  <a:lnTo>
                    <a:pt x="127000" y="3445510"/>
                  </a:lnTo>
                  <a:lnTo>
                    <a:pt x="4152900" y="3445510"/>
                  </a:lnTo>
                  <a:lnTo>
                    <a:pt x="2679700" y="4918710"/>
                  </a:lnTo>
                  <a:lnTo>
                    <a:pt x="3422650" y="5661660"/>
                  </a:lnTo>
                  <a:close/>
                </a:path>
              </a:pathLst>
            </a:custGeom>
            <a:solidFill>
              <a:srgbClr val="FF66C4"/>
            </a:solidFill>
            <a:ln>
              <a:noFill/>
            </a:ln>
          </p:spPr>
          <p:txBody>
            <a:bodyPr/>
            <a:lstStyle/>
            <a:p>
              <a:endParaRPr lang="en-GB"/>
            </a:p>
          </p:txBody>
        </p:sp>
      </p:grpSp>
      <p:sp>
        <p:nvSpPr>
          <p:cNvPr id="243" name="Google Shape;243;p8"/>
          <p:cNvSpPr txBox="1"/>
          <p:nvPr/>
        </p:nvSpPr>
        <p:spPr>
          <a:xfrm>
            <a:off x="4258607" y="1948201"/>
            <a:ext cx="9563751" cy="116078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6800" b="1" i="0" u="none" strike="noStrike" cap="none">
                <a:solidFill>
                  <a:srgbClr val="2D2C36"/>
                </a:solidFill>
                <a:latin typeface="Nunito Sans SemiBold"/>
                <a:ea typeface="Nunito Sans SemiBold"/>
                <a:cs typeface="Nunito Sans SemiBold"/>
                <a:sym typeface="Nunito Sans SemiBold"/>
              </a:rPr>
              <a:t>Tijdlijn verdrag</a:t>
            </a:r>
            <a:endParaRPr/>
          </a:p>
        </p:txBody>
      </p:sp>
      <p:sp>
        <p:nvSpPr>
          <p:cNvPr id="244" name="Google Shape;244;p8"/>
          <p:cNvSpPr txBox="1"/>
          <p:nvPr/>
        </p:nvSpPr>
        <p:spPr>
          <a:xfrm>
            <a:off x="702600" y="7390279"/>
            <a:ext cx="2356468" cy="1569085"/>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Het </a:t>
            </a:r>
            <a:r>
              <a:rPr lang="en-US" sz="2799" b="1" i="0" u="none" strike="noStrike" cap="none" dirty="0" err="1">
                <a:solidFill>
                  <a:srgbClr val="2D2C36"/>
                </a:solidFill>
                <a:latin typeface="Nunito Sans"/>
                <a:ea typeface="Nunito Sans"/>
                <a:cs typeface="Nunito Sans"/>
                <a:sym typeface="Nunito Sans"/>
              </a:rPr>
              <a:t>verdrag</a:t>
            </a:r>
            <a:r>
              <a:rPr lang="en-US" sz="2799" b="1" i="0" u="none" strike="noStrike" cap="none" dirty="0">
                <a:solidFill>
                  <a:srgbClr val="2D2C36"/>
                </a:solidFill>
                <a:latin typeface="Nunito Sans"/>
                <a:ea typeface="Nunito Sans"/>
                <a:cs typeface="Nunito Sans"/>
                <a:sym typeface="Nunito Sans"/>
              </a:rPr>
              <a:t> is </a:t>
            </a:r>
            <a:r>
              <a:rPr lang="en-US" sz="2799" b="1" i="0" u="none" strike="noStrike" cap="none" dirty="0" err="1">
                <a:solidFill>
                  <a:srgbClr val="2D2C36"/>
                </a:solidFill>
                <a:latin typeface="Nunito Sans"/>
                <a:ea typeface="Nunito Sans"/>
                <a:cs typeface="Nunito Sans"/>
                <a:sym typeface="Nunito Sans"/>
              </a:rPr>
              <a:t>aangenomen</a:t>
            </a:r>
            <a:r>
              <a:rPr lang="en-US" sz="2799" b="1" i="0" u="none" strike="noStrike" cap="none" dirty="0">
                <a:solidFill>
                  <a:srgbClr val="2D2C36"/>
                </a:solidFill>
                <a:latin typeface="Nunito Sans"/>
                <a:ea typeface="Nunito Sans"/>
                <a:cs typeface="Nunito Sans"/>
                <a:sym typeface="Nunito Sans"/>
              </a:rPr>
              <a:t> in Istanbul</a:t>
            </a:r>
            <a:endParaRPr dirty="0"/>
          </a:p>
        </p:txBody>
      </p:sp>
      <p:sp>
        <p:nvSpPr>
          <p:cNvPr id="245" name="Google Shape;245;p8"/>
          <p:cNvSpPr txBox="1"/>
          <p:nvPr/>
        </p:nvSpPr>
        <p:spPr>
          <a:xfrm>
            <a:off x="3045310" y="7370412"/>
            <a:ext cx="2524076" cy="1421543"/>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Door </a:t>
            </a:r>
            <a:endParaRPr dirty="0"/>
          </a:p>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Nederland </a:t>
            </a:r>
            <a:r>
              <a:rPr lang="en-US" sz="2799" b="1" i="0" u="none" strike="noStrike" cap="none" dirty="0" err="1">
                <a:solidFill>
                  <a:srgbClr val="2D2C36"/>
                </a:solidFill>
                <a:latin typeface="Nunito Sans"/>
                <a:ea typeface="Nunito Sans"/>
                <a:cs typeface="Nunito Sans"/>
                <a:sym typeface="Nunito Sans"/>
              </a:rPr>
              <a:t>geratificeerd</a:t>
            </a:r>
            <a:endParaRPr dirty="0"/>
          </a:p>
        </p:txBody>
      </p:sp>
      <p:sp>
        <p:nvSpPr>
          <p:cNvPr id="246" name="Google Shape;246;p8"/>
          <p:cNvSpPr txBox="1"/>
          <p:nvPr/>
        </p:nvSpPr>
        <p:spPr>
          <a:xfrm>
            <a:off x="5733484" y="7392636"/>
            <a:ext cx="1870614" cy="947695"/>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1e rapport</a:t>
            </a:r>
            <a:endParaRPr dirty="0"/>
          </a:p>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Nederland</a:t>
            </a:r>
            <a:endParaRPr dirty="0"/>
          </a:p>
        </p:txBody>
      </p:sp>
      <p:sp>
        <p:nvSpPr>
          <p:cNvPr id="247" name="Google Shape;247;p8"/>
          <p:cNvSpPr txBox="1"/>
          <p:nvPr/>
        </p:nvSpPr>
        <p:spPr>
          <a:xfrm>
            <a:off x="10729610" y="7392635"/>
            <a:ext cx="2083818" cy="788035"/>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2799" b="1" i="0" u="none" strike="noStrike" cap="none" dirty="0" err="1">
                <a:solidFill>
                  <a:srgbClr val="2D2C36"/>
                </a:solidFill>
                <a:latin typeface="Nunito Sans"/>
                <a:ea typeface="Nunito Sans"/>
                <a:cs typeface="Nunito Sans"/>
                <a:sym typeface="Nunito Sans"/>
              </a:rPr>
              <a:t>Schaduw</a:t>
            </a:r>
            <a:r>
              <a:rPr lang="en-US" sz="2799" b="1" i="0" u="none" strike="noStrike" cap="none" dirty="0">
                <a:solidFill>
                  <a:srgbClr val="2D2C36"/>
                </a:solidFill>
                <a:latin typeface="Nunito Sans"/>
                <a:ea typeface="Nunito Sans"/>
                <a:cs typeface="Nunito Sans"/>
                <a:sym typeface="Nunito Sans"/>
              </a:rPr>
              <a:t>-rapportage</a:t>
            </a:r>
            <a:endParaRPr dirty="0"/>
          </a:p>
        </p:txBody>
      </p:sp>
      <p:sp>
        <p:nvSpPr>
          <p:cNvPr id="248" name="Google Shape;248;p8"/>
          <p:cNvSpPr txBox="1"/>
          <p:nvPr/>
        </p:nvSpPr>
        <p:spPr>
          <a:xfrm>
            <a:off x="1212597" y="4648507"/>
            <a:ext cx="1316980"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dirty="0">
                <a:solidFill>
                  <a:srgbClr val="000000"/>
                </a:solidFill>
                <a:latin typeface="Arial"/>
                <a:ea typeface="Arial"/>
                <a:cs typeface="Arial"/>
                <a:sym typeface="Arial"/>
              </a:rPr>
              <a:t>11 </a:t>
            </a:r>
            <a:r>
              <a:rPr lang="en-US" sz="1800" b="0" i="0" u="none" strike="noStrike" cap="none" dirty="0" err="1">
                <a:solidFill>
                  <a:srgbClr val="000000"/>
                </a:solidFill>
                <a:latin typeface="Arial"/>
                <a:ea typeface="Arial"/>
                <a:cs typeface="Arial"/>
                <a:sym typeface="Arial"/>
              </a:rPr>
              <a:t>mei</a:t>
            </a:r>
            <a:r>
              <a:rPr lang="en-US" sz="1800" b="0" i="0" u="none" strike="noStrike" cap="none" dirty="0">
                <a:solidFill>
                  <a:srgbClr val="000000"/>
                </a:solidFill>
                <a:latin typeface="Arial"/>
                <a:ea typeface="Arial"/>
                <a:cs typeface="Arial"/>
                <a:sym typeface="Arial"/>
              </a:rPr>
              <a:t> 2011  </a:t>
            </a:r>
            <a:endParaRPr sz="1800" dirty="0"/>
          </a:p>
        </p:txBody>
      </p:sp>
      <p:sp>
        <p:nvSpPr>
          <p:cNvPr id="249" name="Google Shape;249;p8"/>
          <p:cNvSpPr txBox="1"/>
          <p:nvPr/>
        </p:nvSpPr>
        <p:spPr>
          <a:xfrm>
            <a:off x="3517455" y="4654621"/>
            <a:ext cx="1458765"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dirty="0">
                <a:solidFill>
                  <a:srgbClr val="000000"/>
                </a:solidFill>
                <a:latin typeface="Arial"/>
                <a:ea typeface="Arial"/>
                <a:cs typeface="Arial"/>
                <a:sym typeface="Arial"/>
              </a:rPr>
              <a:t>18 </a:t>
            </a:r>
            <a:r>
              <a:rPr lang="en-US" sz="1800" b="0" i="0" u="none" strike="noStrike" cap="none" dirty="0" err="1">
                <a:solidFill>
                  <a:srgbClr val="000000"/>
                </a:solidFill>
                <a:latin typeface="Arial"/>
                <a:ea typeface="Arial"/>
                <a:cs typeface="Arial"/>
                <a:sym typeface="Arial"/>
              </a:rPr>
              <a:t>nov</a:t>
            </a:r>
            <a:r>
              <a:rPr lang="en-US" sz="1800" b="0" i="0" u="none" strike="noStrike" cap="none" dirty="0">
                <a:solidFill>
                  <a:srgbClr val="000000"/>
                </a:solidFill>
                <a:latin typeface="Arial"/>
                <a:ea typeface="Arial"/>
                <a:cs typeface="Arial"/>
                <a:sym typeface="Arial"/>
              </a:rPr>
              <a:t> 2015</a:t>
            </a:r>
            <a:endParaRPr sz="1800" dirty="0"/>
          </a:p>
        </p:txBody>
      </p:sp>
      <p:sp>
        <p:nvSpPr>
          <p:cNvPr id="250" name="Google Shape;250;p8"/>
          <p:cNvSpPr txBox="1"/>
          <p:nvPr/>
        </p:nvSpPr>
        <p:spPr>
          <a:xfrm>
            <a:off x="6407002" y="4648507"/>
            <a:ext cx="523577"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dirty="0">
                <a:solidFill>
                  <a:srgbClr val="000000"/>
                </a:solidFill>
                <a:latin typeface="Arial"/>
                <a:ea typeface="Arial"/>
                <a:cs typeface="Arial"/>
                <a:sym typeface="Arial"/>
              </a:rPr>
              <a:t>2018</a:t>
            </a:r>
            <a:endParaRPr sz="1800" dirty="0"/>
          </a:p>
        </p:txBody>
      </p:sp>
      <p:sp>
        <p:nvSpPr>
          <p:cNvPr id="251" name="Google Shape;251;p8"/>
          <p:cNvSpPr txBox="1"/>
          <p:nvPr/>
        </p:nvSpPr>
        <p:spPr>
          <a:xfrm>
            <a:off x="8774296" y="4648507"/>
            <a:ext cx="607070"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dirty="0">
                <a:solidFill>
                  <a:srgbClr val="000000"/>
                </a:solidFill>
                <a:latin typeface="Arial"/>
                <a:ea typeface="Arial"/>
                <a:cs typeface="Arial"/>
                <a:sym typeface="Arial"/>
              </a:rPr>
              <a:t>2020</a:t>
            </a:r>
            <a:r>
              <a:rPr lang="en-US" sz="1700" b="0" i="0" u="none" strike="noStrike" cap="none" dirty="0">
                <a:solidFill>
                  <a:srgbClr val="000000"/>
                </a:solidFill>
                <a:latin typeface="Arial"/>
                <a:ea typeface="Arial"/>
                <a:cs typeface="Arial"/>
                <a:sym typeface="Arial"/>
              </a:rPr>
              <a:t>  </a:t>
            </a:r>
            <a:endParaRPr dirty="0"/>
          </a:p>
        </p:txBody>
      </p:sp>
      <p:sp>
        <p:nvSpPr>
          <p:cNvPr id="252" name="Google Shape;252;p8"/>
          <p:cNvSpPr txBox="1"/>
          <p:nvPr/>
        </p:nvSpPr>
        <p:spPr>
          <a:xfrm>
            <a:off x="11400939" y="4658151"/>
            <a:ext cx="519112"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dirty="0">
                <a:solidFill>
                  <a:srgbClr val="000000"/>
                </a:solidFill>
                <a:latin typeface="Arial"/>
                <a:ea typeface="Arial"/>
                <a:cs typeface="Arial"/>
                <a:sym typeface="Arial"/>
              </a:rPr>
              <a:t>2024</a:t>
            </a:r>
            <a:endParaRPr sz="1800" dirty="0"/>
          </a:p>
        </p:txBody>
      </p:sp>
      <p:sp>
        <p:nvSpPr>
          <p:cNvPr id="253" name="Google Shape;253;p8"/>
          <p:cNvSpPr txBox="1"/>
          <p:nvPr/>
        </p:nvSpPr>
        <p:spPr>
          <a:xfrm>
            <a:off x="8091723" y="7389351"/>
            <a:ext cx="2031654" cy="1895391"/>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GREVIO baseline report</a:t>
            </a:r>
            <a:endParaRPr dirty="0"/>
          </a:p>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a:t>
            </a:r>
            <a:r>
              <a:rPr lang="en-US" sz="2799" b="1" i="0" u="none" strike="noStrike" cap="none" dirty="0" err="1">
                <a:solidFill>
                  <a:srgbClr val="2D2C36"/>
                </a:solidFill>
                <a:latin typeface="Nunito Sans"/>
                <a:ea typeface="Nunito Sans"/>
                <a:cs typeface="Nunito Sans"/>
                <a:sym typeface="Nunito Sans"/>
              </a:rPr>
              <a:t>nulmeting</a:t>
            </a:r>
            <a:r>
              <a:rPr lang="en-US" sz="2799" b="1" i="0" u="none" strike="noStrike" cap="none" dirty="0">
                <a:solidFill>
                  <a:srgbClr val="2D2C36"/>
                </a:solidFill>
                <a:latin typeface="Nunito Sans"/>
                <a:ea typeface="Nunito Sans"/>
                <a:cs typeface="Nunito Sans"/>
                <a:sym typeface="Nunito Sans"/>
              </a:rPr>
              <a:t>)</a:t>
            </a:r>
            <a:endParaRPr dirty="0"/>
          </a:p>
        </p:txBody>
      </p:sp>
      <p:sp>
        <p:nvSpPr>
          <p:cNvPr id="254" name="Google Shape;254;p8"/>
          <p:cNvSpPr txBox="1"/>
          <p:nvPr/>
        </p:nvSpPr>
        <p:spPr>
          <a:xfrm>
            <a:off x="13586465" y="4660830"/>
            <a:ext cx="1435227"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dirty="0">
                <a:solidFill>
                  <a:srgbClr val="000000"/>
                </a:solidFill>
                <a:latin typeface="Arial"/>
                <a:ea typeface="Arial"/>
                <a:cs typeface="Arial"/>
                <a:sym typeface="Arial"/>
              </a:rPr>
              <a:t>2025</a:t>
            </a:r>
            <a:endParaRPr sz="1800" dirty="0"/>
          </a:p>
        </p:txBody>
      </p:sp>
      <p:sp>
        <p:nvSpPr>
          <p:cNvPr id="255" name="Google Shape;255;p8"/>
          <p:cNvSpPr txBox="1"/>
          <p:nvPr/>
        </p:nvSpPr>
        <p:spPr>
          <a:xfrm>
            <a:off x="16566699" y="4648507"/>
            <a:ext cx="518964"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b="0" i="0" u="none" strike="noStrike" cap="none" dirty="0">
                <a:solidFill>
                  <a:srgbClr val="000000"/>
                </a:solidFill>
                <a:latin typeface="Arial"/>
                <a:ea typeface="Arial"/>
                <a:cs typeface="Arial"/>
                <a:sym typeface="Arial"/>
              </a:rPr>
              <a:t>2028</a:t>
            </a:r>
            <a:endParaRPr sz="1800" dirty="0"/>
          </a:p>
        </p:txBody>
      </p:sp>
      <p:sp>
        <p:nvSpPr>
          <p:cNvPr id="256" name="Google Shape;256;p8"/>
          <p:cNvSpPr txBox="1"/>
          <p:nvPr/>
        </p:nvSpPr>
        <p:spPr>
          <a:xfrm>
            <a:off x="15865177" y="7392634"/>
            <a:ext cx="2083818" cy="788035"/>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2799" b="1" i="0" u="none" strike="noStrike" cap="none" dirty="0" err="1">
                <a:solidFill>
                  <a:srgbClr val="2D2C36"/>
                </a:solidFill>
                <a:latin typeface="Nunito Sans"/>
                <a:ea typeface="Nunito Sans"/>
                <a:cs typeface="Nunito Sans"/>
                <a:sym typeface="Nunito Sans"/>
              </a:rPr>
              <a:t>Schaduw</a:t>
            </a:r>
            <a:r>
              <a:rPr lang="en-US" sz="2799" b="1" i="0" u="none" strike="noStrike" cap="none" dirty="0">
                <a:solidFill>
                  <a:srgbClr val="2D2C36"/>
                </a:solidFill>
                <a:latin typeface="Nunito Sans"/>
                <a:ea typeface="Nunito Sans"/>
                <a:cs typeface="Nunito Sans"/>
                <a:sym typeface="Nunito Sans"/>
              </a:rPr>
              <a:t>-rapportage</a:t>
            </a:r>
            <a:endParaRPr dirty="0"/>
          </a:p>
        </p:txBody>
      </p:sp>
      <p:sp>
        <p:nvSpPr>
          <p:cNvPr id="257" name="Google Shape;257;p8"/>
          <p:cNvSpPr txBox="1"/>
          <p:nvPr/>
        </p:nvSpPr>
        <p:spPr>
          <a:xfrm>
            <a:off x="13468850" y="7389351"/>
            <a:ext cx="1870614" cy="1178560"/>
          </a:xfrm>
          <a:prstGeom prst="rect">
            <a:avLst/>
          </a:prstGeom>
          <a:noFill/>
          <a:ln>
            <a:noFill/>
          </a:ln>
        </p:spPr>
        <p:txBody>
          <a:bodyPr spcFirstLastPara="1" wrap="square" lIns="0" tIns="0" rIns="0" bIns="0" anchor="t" anchorCtr="0">
            <a:spAutoFit/>
          </a:bodyPr>
          <a:lstStyle/>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GREVIO rapport</a:t>
            </a:r>
            <a:endParaRPr dirty="0"/>
          </a:p>
          <a:p>
            <a:pPr marL="0" marR="0" lvl="0" indent="0" algn="ctr" rtl="0">
              <a:lnSpc>
                <a:spcPct val="110003"/>
              </a:lnSpc>
              <a:spcBef>
                <a:spcPts val="0"/>
              </a:spcBef>
              <a:spcAft>
                <a:spcPts val="0"/>
              </a:spcAft>
              <a:buNone/>
            </a:pPr>
            <a:r>
              <a:rPr lang="en-US" sz="2799" b="1" i="0" u="none" strike="noStrike" cap="none" dirty="0">
                <a:solidFill>
                  <a:srgbClr val="2D2C36"/>
                </a:solidFill>
                <a:latin typeface="Nunito Sans"/>
                <a:ea typeface="Nunito Sans"/>
                <a:cs typeface="Nunito Sans"/>
                <a:sym typeface="Nunito Sans"/>
              </a:rPr>
              <a:t>Nederland</a:t>
            </a:r>
            <a:endParaRPr dirty="0"/>
          </a:p>
        </p:txBody>
      </p:sp>
      <p:sp>
        <p:nvSpPr>
          <p:cNvPr id="2" name="Google Shape;249;p8">
            <a:extLst>
              <a:ext uri="{FF2B5EF4-FFF2-40B4-BE49-F238E27FC236}">
                <a16:creationId xmlns:a16="http://schemas.microsoft.com/office/drawing/2014/main" id="{617D7B13-3398-2C24-3984-A89D1B078DD9}"/>
              </a:ext>
            </a:extLst>
          </p:cNvPr>
          <p:cNvSpPr txBox="1"/>
          <p:nvPr/>
        </p:nvSpPr>
        <p:spPr>
          <a:xfrm>
            <a:off x="2920861" y="8711360"/>
            <a:ext cx="2707449" cy="387798"/>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800" dirty="0">
                <a:latin typeface="Nunito Sans" pitchFamily="2" charset="0"/>
              </a:rPr>
              <a:t>v</a:t>
            </a:r>
            <a:r>
              <a:rPr lang="en-US" sz="1800" b="0" i="0" u="none" strike="noStrike" cap="none" dirty="0">
                <a:solidFill>
                  <a:srgbClr val="000000"/>
                </a:solidFill>
                <a:latin typeface="Nunito Sans" pitchFamily="2" charset="0"/>
                <a:sym typeface="Arial"/>
              </a:rPr>
              <a:t>an </a:t>
            </a:r>
            <a:r>
              <a:rPr lang="en-US" sz="1800" b="0" i="0" u="none" strike="noStrike" cap="none" dirty="0" err="1">
                <a:solidFill>
                  <a:srgbClr val="000000"/>
                </a:solidFill>
                <a:latin typeface="Nunito Sans" pitchFamily="2" charset="0"/>
                <a:sym typeface="Arial"/>
              </a:rPr>
              <a:t>kracht</a:t>
            </a:r>
            <a:r>
              <a:rPr lang="en-US" sz="1800" b="0" i="0" u="none" strike="noStrike" cap="none" dirty="0">
                <a:solidFill>
                  <a:srgbClr val="000000"/>
                </a:solidFill>
                <a:latin typeface="Nunito Sans" pitchFamily="2" charset="0"/>
                <a:sym typeface="Arial"/>
              </a:rPr>
              <a:t> 1 </a:t>
            </a:r>
            <a:r>
              <a:rPr lang="en-US" sz="1800" b="0" i="0" u="none" strike="noStrike" cap="none" dirty="0" err="1">
                <a:solidFill>
                  <a:srgbClr val="000000"/>
                </a:solidFill>
                <a:latin typeface="Nunito Sans" pitchFamily="2" charset="0"/>
                <a:sym typeface="Arial"/>
              </a:rPr>
              <a:t>maart</a:t>
            </a:r>
            <a:r>
              <a:rPr lang="en-US" sz="1800" b="0" i="0" u="none" strike="noStrike" cap="none" dirty="0">
                <a:solidFill>
                  <a:srgbClr val="000000"/>
                </a:solidFill>
                <a:latin typeface="Nunito Sans" pitchFamily="2" charset="0"/>
                <a:sym typeface="Arial"/>
              </a:rPr>
              <a:t> 2016</a:t>
            </a:r>
            <a:endParaRPr sz="1800" dirty="0">
              <a:latin typeface="Nunito Sans" pitchFamily="2" charset="0"/>
            </a:endParaRPr>
          </a:p>
        </p:txBody>
      </p:sp>
      <p:sp>
        <p:nvSpPr>
          <p:cNvPr id="3" name="Google Shape;131;p5">
            <a:extLst>
              <a:ext uri="{FF2B5EF4-FFF2-40B4-BE49-F238E27FC236}">
                <a16:creationId xmlns:a16="http://schemas.microsoft.com/office/drawing/2014/main" id="{05EA2486-5F5F-2F14-2C9C-17932BA64C90}"/>
              </a:ext>
            </a:extLst>
          </p:cNvPr>
          <p:cNvSpPr/>
          <p:nvPr/>
        </p:nvSpPr>
        <p:spPr>
          <a:xfrm>
            <a:off x="404235" y="684069"/>
            <a:ext cx="1815752" cy="66201"/>
          </a:xfrm>
          <a:custGeom>
            <a:avLst/>
            <a:gdLst/>
            <a:ahLst/>
            <a:cxnLst/>
            <a:rect l="l" t="t" r="r" b="b"/>
            <a:pathLst>
              <a:path w="1815752" h="66201" extrusionOk="0">
                <a:moveTo>
                  <a:pt x="0" y="0"/>
                </a:moveTo>
                <a:lnTo>
                  <a:pt x="1815752" y="0"/>
                </a:lnTo>
                <a:lnTo>
                  <a:pt x="1815752" y="66201"/>
                </a:lnTo>
                <a:lnTo>
                  <a:pt x="0" y="66201"/>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4" name="Google Shape;138;p5">
            <a:extLst>
              <a:ext uri="{FF2B5EF4-FFF2-40B4-BE49-F238E27FC236}">
                <a16:creationId xmlns:a16="http://schemas.microsoft.com/office/drawing/2014/main" id="{B65520D1-B1F8-84A2-78C9-2C740A78919F}"/>
              </a:ext>
            </a:extLst>
          </p:cNvPr>
          <p:cNvSpPr txBox="1"/>
          <p:nvPr/>
        </p:nvSpPr>
        <p:spPr>
          <a:xfrm>
            <a:off x="404235" y="371716"/>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 WAT IS HET VOOR VERDRAG? </a:t>
            </a:r>
            <a:endParaRPr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ject 2">
            <a:extLst>
              <a:ext uri="{FF2B5EF4-FFF2-40B4-BE49-F238E27FC236}">
                <a16:creationId xmlns:a16="http://schemas.microsoft.com/office/drawing/2014/main" id="{8669A333-2F18-D8C5-9FE9-4CD4F0F55DCB}"/>
              </a:ext>
            </a:extLst>
          </p:cNvPr>
          <p:cNvPicPr/>
          <p:nvPr/>
        </p:nvPicPr>
        <p:blipFill>
          <a:blip r:embed="rId3" cstate="print"/>
          <a:stretch>
            <a:fillRect/>
          </a:stretch>
        </p:blipFill>
        <p:spPr>
          <a:xfrm>
            <a:off x="4399379" y="0"/>
            <a:ext cx="13888619" cy="10286999"/>
          </a:xfrm>
          <a:prstGeom prst="rect">
            <a:avLst/>
          </a:prstGeom>
        </p:spPr>
      </p:pic>
      <p:sp>
        <p:nvSpPr>
          <p:cNvPr id="4" name="Google Shape;102;p2">
            <a:extLst>
              <a:ext uri="{FF2B5EF4-FFF2-40B4-BE49-F238E27FC236}">
                <a16:creationId xmlns:a16="http://schemas.microsoft.com/office/drawing/2014/main" id="{BAC17C6F-9C1A-0D4A-D88C-287AAB5B6E6A}"/>
              </a:ext>
            </a:extLst>
          </p:cNvPr>
          <p:cNvSpPr txBox="1"/>
          <p:nvPr/>
        </p:nvSpPr>
        <p:spPr>
          <a:xfrm>
            <a:off x="507753" y="665680"/>
            <a:ext cx="16994378" cy="9584932"/>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4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HET VERDRAG IS NODIG </a:t>
            </a:r>
          </a:p>
          <a:p>
            <a:pPr marL="12065" marR="5080" algn="ctr">
              <a:lnSpc>
                <a:spcPts val="5330"/>
              </a:lnSpc>
              <a:spcBef>
                <a:spcPts val="280"/>
              </a:spcBef>
              <a:tabLst>
                <a:tab pos="1472565" algn="l"/>
                <a:tab pos="2981960" algn="l"/>
                <a:tab pos="4674870" algn="l"/>
                <a:tab pos="5339080" algn="l"/>
                <a:tab pos="8648065" algn="l"/>
                <a:tab pos="9051925" algn="l"/>
                <a:tab pos="10741660" algn="l"/>
                <a:tab pos="10856595" algn="l"/>
              </a:tabLst>
            </a:pPr>
            <a:r>
              <a:rPr lang="nl-NL" sz="4400" dirty="0">
                <a:solidFill>
                  <a:srgbClr val="114778"/>
                </a:solidFill>
                <a:latin typeface="Open Sans" panose="020B0606030504020204" pitchFamily="34" charset="0"/>
                <a:ea typeface="Open Sans" panose="020B0606030504020204" pitchFamily="34" charset="0"/>
                <a:cs typeface="Open Sans" panose="020B0606030504020204" pitchFamily="34" charset="0"/>
              </a:rPr>
              <a:t>GEWELD TEGEN VROUWEN IS EEN PUBLIEKE CRISIS</a:t>
            </a:r>
            <a:endParaRPr lang="en-US" sz="44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marL="0" marR="0" lvl="0" indent="0" algn="ctr" rtl="0">
              <a:lnSpc>
                <a:spcPct val="140018"/>
              </a:lnSpc>
              <a:spcBef>
                <a:spcPts val="0"/>
              </a:spcBef>
              <a:spcAft>
                <a:spcPts val="0"/>
              </a:spcAft>
              <a:buNone/>
            </a:pPr>
            <a:endParaRPr sz="2000" dirty="0">
              <a:solidFill>
                <a:srgbClr val="114778"/>
              </a:solidFill>
              <a:latin typeface="Open Sans" panose="020B0606030504020204" pitchFamily="34" charset="0"/>
              <a:ea typeface="Open Sans" panose="020B0606030504020204" pitchFamily="34" charset="0"/>
              <a:cs typeface="Open Sans" panose="020B0606030504020204" pitchFamily="34" charset="0"/>
            </a:endParaRPr>
          </a:p>
          <a:p>
            <a:pPr marL="571500" marR="0" lvl="0" indent="-571500" rtl="0">
              <a:lnSpc>
                <a:spcPct val="140018"/>
              </a:lnSpc>
              <a:spcBef>
                <a:spcPts val="0"/>
              </a:spcBef>
              <a:spcAft>
                <a:spcPts val="0"/>
              </a:spcAft>
              <a:buFont typeface="Arial" panose="020B0604020202020204" pitchFamily="34" charset="0"/>
              <a:buChar char="•"/>
            </a:pPr>
            <a:r>
              <a:rPr lang="nl-NL" sz="28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Geweld tegen vrouwen is het meest voorkomende geweldsdelict in Nederland. Al heel erg lang. (Femke Halsema)</a:t>
            </a:r>
          </a:p>
          <a:p>
            <a:pPr marL="571500" marR="0" lvl="0" indent="-571500" rtl="0">
              <a:lnSpc>
                <a:spcPct val="140018"/>
              </a:lnSpc>
              <a:spcBef>
                <a:spcPts val="0"/>
              </a:spcBef>
              <a:spcAft>
                <a:spcPts val="0"/>
              </a:spcAft>
              <a:buFont typeface="Arial" panose="020B0604020202020204" pitchFamily="34" charset="0"/>
              <a:buChar char="•"/>
            </a:pPr>
            <a:r>
              <a:rPr lang="nl-NL" sz="28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Tien procent van de vrouwen geeft aan in de afgelopen tien maanden geweld achter de voordeur te hebben meegemaakt. </a:t>
            </a:r>
            <a:r>
              <a:rPr lang="nl-NL" sz="2800" dirty="0">
                <a:solidFill>
                  <a:srgbClr val="114778"/>
                </a:solidFill>
                <a:latin typeface="Open Sans" panose="020B0606030504020204" pitchFamily="34" charset="0"/>
                <a:ea typeface="Open Sans" panose="020B0606030504020204" pitchFamily="34" charset="0"/>
                <a:cs typeface="Open Sans" panose="020B0606030504020204" pitchFamily="34" charset="0"/>
              </a:rPr>
              <a:t>(Centraal Bureau voor Statistiek, CBS)</a:t>
            </a:r>
          </a:p>
          <a:p>
            <a:pPr marL="571500" marR="0" lvl="0" indent="-571500" rtl="0">
              <a:lnSpc>
                <a:spcPct val="140018"/>
              </a:lnSpc>
              <a:spcBef>
                <a:spcPts val="0"/>
              </a:spcBef>
              <a:spcAft>
                <a:spcPts val="0"/>
              </a:spcAft>
              <a:buFont typeface="Arial" panose="020B0604020202020204" pitchFamily="34" charset="0"/>
              <a:buChar char="•"/>
            </a:pPr>
            <a:r>
              <a:rPr lang="nl-NL" sz="2800" b="0" i="0" u="none" strike="noStrike" cap="none"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Femicide</a:t>
            </a:r>
            <a:r>
              <a:rPr lang="nl-NL" sz="28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 elke acht dagen (in Nederland) wordt een vrouw vermoord door haar partner of ex-partner (CBS)</a:t>
            </a:r>
          </a:p>
          <a:p>
            <a:pPr marL="571500" marR="0" lvl="0" indent="-571500" rtl="0">
              <a:lnSpc>
                <a:spcPct val="140018"/>
              </a:lnSpc>
              <a:spcBef>
                <a:spcPts val="0"/>
              </a:spcBef>
              <a:spcAft>
                <a:spcPts val="0"/>
              </a:spcAft>
              <a:buFont typeface="Arial" panose="020B0604020202020204" pitchFamily="34" charset="0"/>
              <a:buChar char="•"/>
            </a:pPr>
            <a:r>
              <a:rPr lang="nl-NL" sz="28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In Nederland maakt een derde van de kinderen op lagere scholen geweld achter de voordeur mee, zowel als getuigen als slachtoffer (documentaire </a:t>
            </a:r>
            <a:r>
              <a:rPr lang="nl-NL" sz="2800" b="0" i="1"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Fase8: </a:t>
            </a:r>
            <a:r>
              <a:rPr lang="nl-NL" sz="2800" b="0" i="1" u="none" strike="noStrike" cap="none"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Femicide</a:t>
            </a:r>
            <a:r>
              <a:rPr lang="nl-NL" sz="28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a:t>
            </a:r>
          </a:p>
          <a:p>
            <a:pPr marL="571500" marR="0" lvl="0" indent="-571500" rtl="0">
              <a:lnSpc>
                <a:spcPct val="140018"/>
              </a:lnSpc>
              <a:spcBef>
                <a:spcPts val="0"/>
              </a:spcBef>
              <a:spcAft>
                <a:spcPts val="0"/>
              </a:spcAft>
              <a:buFont typeface="Arial" panose="020B0604020202020204" pitchFamily="34" charset="0"/>
              <a:buChar char="•"/>
            </a:pPr>
            <a:r>
              <a:rPr lang="nl-NL" sz="2800" dirty="0">
                <a:solidFill>
                  <a:srgbClr val="114778"/>
                </a:solidFill>
                <a:latin typeface="Open Sans" panose="020B0606030504020204" pitchFamily="34" charset="0"/>
                <a:ea typeface="Open Sans" panose="020B0606030504020204" pitchFamily="34" charset="0"/>
                <a:cs typeface="Open Sans" panose="020B0606030504020204" pitchFamily="34" charset="0"/>
              </a:rPr>
              <a:t>Wereldwijd zijn 3,5 miljoen kinderen elk jaar getuige van huiselijk geweld</a:t>
            </a:r>
          </a:p>
          <a:p>
            <a:pPr marL="571500" marR="0" lvl="0" indent="-571500" rtl="0">
              <a:lnSpc>
                <a:spcPct val="140018"/>
              </a:lnSpc>
              <a:spcBef>
                <a:spcPts val="0"/>
              </a:spcBef>
              <a:spcAft>
                <a:spcPts val="0"/>
              </a:spcAft>
              <a:buFont typeface="Arial" panose="020B0604020202020204" pitchFamily="34" charset="0"/>
              <a:buChar char="•"/>
            </a:pPr>
            <a:endParaRPr lang="en-GB" sz="10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ctr" rtl="0">
              <a:lnSpc>
                <a:spcPct val="140018"/>
              </a:lnSpc>
              <a:spcBef>
                <a:spcPts val="0"/>
              </a:spcBef>
              <a:spcAft>
                <a:spcPts val="0"/>
              </a:spcAft>
              <a:buNone/>
            </a:pPr>
            <a:r>
              <a:rPr lang="en-US" sz="4278" b="1" i="1"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rPr>
              <a:t>DIT VRAAGT OM EEN DUURZAME, STRUCTURELE EN GENDERSENSITIEVE AANPAK</a:t>
            </a:r>
            <a:endParaRPr lang="en-US" sz="4278" b="1" i="1"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6" name="Google Shape;131;p5">
            <a:extLst>
              <a:ext uri="{FF2B5EF4-FFF2-40B4-BE49-F238E27FC236}">
                <a16:creationId xmlns:a16="http://schemas.microsoft.com/office/drawing/2014/main" id="{B38D0D0E-DBFC-533C-A12A-0E077CC2044A}"/>
              </a:ext>
            </a:extLst>
          </p:cNvPr>
          <p:cNvSpPr/>
          <p:nvPr/>
        </p:nvSpPr>
        <p:spPr>
          <a:xfrm>
            <a:off x="507753" y="604923"/>
            <a:ext cx="1815752" cy="66201"/>
          </a:xfrm>
          <a:custGeom>
            <a:avLst/>
            <a:gdLst/>
            <a:ahLst/>
            <a:cxnLst/>
            <a:rect l="l" t="t" r="r" b="b"/>
            <a:pathLst>
              <a:path w="1815752" h="66201" extrusionOk="0">
                <a:moveTo>
                  <a:pt x="0" y="0"/>
                </a:moveTo>
                <a:lnTo>
                  <a:pt x="1815752" y="0"/>
                </a:lnTo>
                <a:lnTo>
                  <a:pt x="1815752" y="66201"/>
                </a:lnTo>
                <a:lnTo>
                  <a:pt x="0" y="66201"/>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7" name="Google Shape;138;p5">
            <a:extLst>
              <a:ext uri="{FF2B5EF4-FFF2-40B4-BE49-F238E27FC236}">
                <a16:creationId xmlns:a16="http://schemas.microsoft.com/office/drawing/2014/main" id="{8DF419FE-E6BA-E774-AB09-90DEC924F543}"/>
              </a:ext>
            </a:extLst>
          </p:cNvPr>
          <p:cNvSpPr txBox="1"/>
          <p:nvPr/>
        </p:nvSpPr>
        <p:spPr>
          <a:xfrm>
            <a:off x="507753" y="292570"/>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 WAAROM IS HET BELANGRIJK? </a:t>
            </a:r>
            <a:endParaRPr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859506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145"/>
        <p:cNvGrpSpPr/>
        <p:nvPr/>
      </p:nvGrpSpPr>
      <p:grpSpPr>
        <a:xfrm>
          <a:off x="0" y="0"/>
          <a:ext cx="0" cy="0"/>
          <a:chOff x="0" y="0"/>
          <a:chExt cx="0" cy="0"/>
        </a:xfrm>
      </p:grpSpPr>
      <p:sp>
        <p:nvSpPr>
          <p:cNvPr id="146" name="Google Shape;146;p6"/>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47" name="Google Shape;147;p6"/>
          <p:cNvGrpSpPr/>
          <p:nvPr/>
        </p:nvGrpSpPr>
        <p:grpSpPr>
          <a:xfrm>
            <a:off x="978244" y="1529830"/>
            <a:ext cx="6949027" cy="7227340"/>
            <a:chOff x="-1" y="-1556800"/>
            <a:chExt cx="9265370" cy="9636454"/>
          </a:xfrm>
        </p:grpSpPr>
        <p:sp>
          <p:nvSpPr>
            <p:cNvPr id="148" name="Google Shape;148;p6"/>
            <p:cNvSpPr txBox="1"/>
            <p:nvPr/>
          </p:nvSpPr>
          <p:spPr>
            <a:xfrm>
              <a:off x="-1" y="-1556800"/>
              <a:ext cx="9210765" cy="1674304"/>
            </a:xfrm>
            <a:prstGeom prst="rect">
              <a:avLst/>
            </a:prstGeom>
            <a:noFill/>
            <a:ln>
              <a:noFill/>
            </a:ln>
          </p:spPr>
          <p:txBody>
            <a:bodyPr spcFirstLastPara="1" wrap="square" lIns="0" tIns="0" rIns="0" bIns="0" anchor="t" anchorCtr="0">
              <a:spAutoFit/>
            </a:bodyPr>
            <a:lstStyle/>
            <a:p>
              <a:pPr marL="0" marR="0" lvl="0" indent="0" algn="l" rtl="0">
                <a:lnSpc>
                  <a:spcPct val="120029"/>
                </a:lnSpc>
                <a:spcBef>
                  <a:spcPts val="0"/>
                </a:spcBef>
                <a:spcAft>
                  <a:spcPts val="0"/>
                </a:spcAft>
                <a:buNone/>
              </a:pP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WAT IS HET DOEL </a:t>
              </a:r>
              <a:endParaRPr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20029"/>
                </a:lnSpc>
                <a:spcBef>
                  <a:spcPts val="0"/>
                </a:spcBef>
                <a:spcAft>
                  <a:spcPts val="0"/>
                </a:spcAft>
                <a:buNone/>
              </a:pPr>
              <a:r>
                <a:rPr lang="en-US" sz="3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VAN HET  VERDRAG? </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149" name="Google Shape;149;p6"/>
            <p:cNvSpPr txBox="1"/>
            <p:nvPr/>
          </p:nvSpPr>
          <p:spPr>
            <a:xfrm>
              <a:off x="54604" y="496039"/>
              <a:ext cx="9210765" cy="7583615"/>
            </a:xfrm>
            <a:prstGeom prst="rect">
              <a:avLst/>
            </a:prstGeom>
            <a:noFill/>
            <a:ln>
              <a:noFill/>
            </a:ln>
          </p:spPr>
          <p:txBody>
            <a:bodyPr spcFirstLastPara="1" wrap="square" lIns="0" tIns="0" rIns="0" bIns="0" anchor="t" anchorCtr="0">
              <a:spAutoFit/>
            </a:bodyPr>
            <a:lstStyle/>
            <a:p>
              <a:pPr marL="342900" marR="0" lvl="0" indent="-342900" algn="l" rtl="0">
                <a:lnSpc>
                  <a:spcPct val="140031"/>
                </a:lnSpc>
                <a:spcBef>
                  <a:spcPts val="0"/>
                </a:spcBef>
                <a:spcAft>
                  <a:spcPts val="0"/>
                </a:spcAft>
                <a:buFont typeface="Arial" panose="020B0604020202020204" pitchFamily="34" charset="0"/>
                <a:buChar char="•"/>
              </a:pP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voorkomen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van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geweld</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endParaRPr sz="2400" dirty="0">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rtl="0">
                <a:lnSpc>
                  <a:spcPct val="140031"/>
                </a:lnSpc>
                <a:spcBef>
                  <a:spcPts val="0"/>
                </a:spcBef>
                <a:spcAft>
                  <a:spcPts val="0"/>
                </a:spcAft>
                <a:buFont typeface="Arial" panose="020B0604020202020204" pitchFamily="34" charset="0"/>
                <a:buChar char="•"/>
              </a:pP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bescherming</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van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potentiële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slachtoffers</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endParaRPr sz="2400" dirty="0">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rtl="0">
                <a:lnSpc>
                  <a:spcPct val="140031"/>
                </a:lnSpc>
                <a:spcBef>
                  <a:spcPts val="0"/>
                </a:spcBef>
                <a:spcAft>
                  <a:spcPts val="0"/>
                </a:spcAft>
                <a:buFont typeface="Arial" panose="020B0604020202020204" pitchFamily="34" charset="0"/>
                <a:buChar char="•"/>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beëindigen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van de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straffeloosheid</a:t>
              </a:r>
              <a:r>
                <a:rPr lang="en-US" sz="2400" dirty="0">
                  <a:latin typeface="Open Sans" panose="020B0606030504020204" pitchFamily="34" charset="0"/>
                  <a:ea typeface="Open Sans" panose="020B0606030504020204" pitchFamily="34" charset="0"/>
                  <a:cs typeface="Open Sans" panose="020B0606030504020204" pitchFamily="34" charset="0"/>
                </a:rPr>
                <a:t> </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van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daders</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endParaRPr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0" marR="0" lvl="0" indent="0" algn="l" rtl="0">
                <a:lnSpc>
                  <a:spcPct val="140031"/>
                </a:lnSpc>
                <a:spcBef>
                  <a:spcPts val="0"/>
                </a:spcBef>
                <a:spcAft>
                  <a:spcPts val="0"/>
                </a:spcAft>
                <a:buNone/>
              </a:pP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Verplicht</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de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partijen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om :</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wetten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beleid</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ondersteunende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diensten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31"/>
                </a:lnSpc>
                <a:spcBef>
                  <a:spcPts val="0"/>
                </a:spcBef>
                <a:spcAft>
                  <a:spcPts val="0"/>
                </a:spcAft>
                <a:buNone/>
              </a:pP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ontwikkelen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om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geweld</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uit</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de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wereld</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helpen</a:t>
              </a:r>
              <a:endParaRPr sz="2400" dirty="0">
                <a:latin typeface="Open Sans" panose="020B0606030504020204" pitchFamily="34" charset="0"/>
                <a:ea typeface="Open Sans" panose="020B0606030504020204" pitchFamily="34" charset="0"/>
                <a:cs typeface="Open Sans" panose="020B0606030504020204" pitchFamily="34" charset="0"/>
              </a:endParaRPr>
            </a:p>
          </p:txBody>
        </p:sp>
      </p:grpSp>
      <p:sp>
        <p:nvSpPr>
          <p:cNvPr id="152" name="Google Shape;152;p6"/>
          <p:cNvSpPr/>
          <p:nvPr/>
        </p:nvSpPr>
        <p:spPr>
          <a:xfrm>
            <a:off x="8067525" y="2157694"/>
            <a:ext cx="9625013" cy="5390007"/>
          </a:xfrm>
          <a:custGeom>
            <a:avLst/>
            <a:gdLst/>
            <a:ahLst/>
            <a:cxnLst/>
            <a:rect l="l" t="t" r="r" b="b"/>
            <a:pathLst>
              <a:path w="9625013" h="5390007" extrusionOk="0">
                <a:moveTo>
                  <a:pt x="0" y="0"/>
                </a:moveTo>
                <a:lnTo>
                  <a:pt x="9625013" y="0"/>
                </a:lnTo>
                <a:lnTo>
                  <a:pt x="9625013" y="5390007"/>
                </a:lnTo>
                <a:lnTo>
                  <a:pt x="0" y="5390007"/>
                </a:lnTo>
                <a:lnTo>
                  <a:pt x="0" y="0"/>
                </a:lnTo>
                <a:close/>
              </a:path>
            </a:pathLst>
          </a:custGeom>
          <a:blipFill rotWithShape="1">
            <a:blip r:embed="rId3">
              <a:alphaModFix/>
            </a:blip>
            <a:stretch>
              <a:fillRect/>
            </a:stretch>
          </a:blipFill>
          <a:ln>
            <a:noFill/>
          </a:ln>
        </p:spPr>
        <p:txBody>
          <a:bodyPr/>
          <a:lstStyle/>
          <a:p>
            <a:endParaRPr lang="en-GB"/>
          </a:p>
        </p:txBody>
      </p:sp>
      <p:sp>
        <p:nvSpPr>
          <p:cNvPr id="153" name="Google Shape;153;p6"/>
          <p:cNvSpPr txBox="1"/>
          <p:nvPr/>
        </p:nvSpPr>
        <p:spPr>
          <a:xfrm>
            <a:off x="8845663" y="7732394"/>
            <a:ext cx="8413637" cy="28067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700" b="0" i="1" u="none" strike="noStrike" cap="none">
                <a:solidFill>
                  <a:srgbClr val="000000"/>
                </a:solidFill>
                <a:latin typeface="Sansita"/>
                <a:ea typeface="Sansita"/>
                <a:cs typeface="Sansita"/>
                <a:sym typeface="Sansita"/>
              </a:rPr>
              <a:t>Protesten in Istanbul ivm terugtrekking Turkije juni 2021</a:t>
            </a:r>
            <a:endParaRPr/>
          </a:p>
        </p:txBody>
      </p:sp>
      <p:sp>
        <p:nvSpPr>
          <p:cNvPr id="2" name="Google Shape;131;p5">
            <a:extLst>
              <a:ext uri="{FF2B5EF4-FFF2-40B4-BE49-F238E27FC236}">
                <a16:creationId xmlns:a16="http://schemas.microsoft.com/office/drawing/2014/main" id="{55824BE6-2CC8-8F89-1265-2045F5B53B0E}"/>
              </a:ext>
            </a:extLst>
          </p:cNvPr>
          <p:cNvSpPr/>
          <p:nvPr/>
        </p:nvSpPr>
        <p:spPr>
          <a:xfrm>
            <a:off x="645777" y="1018990"/>
            <a:ext cx="1815752" cy="66201"/>
          </a:xfrm>
          <a:custGeom>
            <a:avLst/>
            <a:gdLst/>
            <a:ahLst/>
            <a:cxnLst/>
            <a:rect l="l" t="t" r="r" b="b"/>
            <a:pathLst>
              <a:path w="1815752" h="66201" extrusionOk="0">
                <a:moveTo>
                  <a:pt x="0" y="0"/>
                </a:moveTo>
                <a:lnTo>
                  <a:pt x="1815752" y="0"/>
                </a:lnTo>
                <a:lnTo>
                  <a:pt x="1815752" y="66201"/>
                </a:lnTo>
                <a:lnTo>
                  <a:pt x="0" y="66201"/>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3" name="Google Shape;138;p5">
            <a:extLst>
              <a:ext uri="{FF2B5EF4-FFF2-40B4-BE49-F238E27FC236}">
                <a16:creationId xmlns:a16="http://schemas.microsoft.com/office/drawing/2014/main" id="{581A681A-50C0-CD86-E2ED-AD7455F0EECE}"/>
              </a:ext>
            </a:extLst>
          </p:cNvPr>
          <p:cNvSpPr txBox="1"/>
          <p:nvPr/>
        </p:nvSpPr>
        <p:spPr>
          <a:xfrm>
            <a:off x="645777" y="706637"/>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 WAT STAAT ER IN HET VERDRAG? </a:t>
            </a:r>
            <a:endParaRPr dirty="0">
              <a:latin typeface="Open Sans" panose="020B0606030504020204" pitchFamily="34" charset="0"/>
              <a:ea typeface="Open Sans" panose="020B0606030504020204" pitchFamily="34" charset="0"/>
              <a:cs typeface="Open Sans" panose="020B060603050402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AD1F0A1B-EC4E-CE11-4F07-7F154B7484F0}"/>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91E9DE1D-B435-E586-0A8C-52DCF1ADC528}"/>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9C1FBC45-A852-4A29-843B-6493675C474B}"/>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9DCCB859-9761-D76C-3950-63F765F8839E}"/>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Google Shape;102;p2">
            <a:extLst>
              <a:ext uri="{FF2B5EF4-FFF2-40B4-BE49-F238E27FC236}">
                <a16:creationId xmlns:a16="http://schemas.microsoft.com/office/drawing/2014/main" id="{70E295AF-2CC2-9BF0-F475-E0F37DEF90EE}"/>
              </a:ext>
            </a:extLst>
          </p:cNvPr>
          <p:cNvSpPr txBox="1"/>
          <p:nvPr/>
        </p:nvSpPr>
        <p:spPr>
          <a:xfrm>
            <a:off x="838413" y="1048429"/>
            <a:ext cx="16994378" cy="8978868"/>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4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VORMEN</a:t>
            </a:r>
            <a:r>
              <a:rPr lang="en-US" sz="4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 </a:t>
            </a:r>
            <a:r>
              <a:rPr lang="en-US" sz="4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VAN GEWELD DIE ONDER </a:t>
            </a:r>
          </a:p>
          <a:p>
            <a:pPr marL="0" marR="0" lvl="0" indent="0" algn="ctr" rtl="0">
              <a:lnSpc>
                <a:spcPct val="140018"/>
              </a:lnSpc>
              <a:spcBef>
                <a:spcPts val="0"/>
              </a:spcBef>
              <a:spcAft>
                <a:spcPts val="0"/>
              </a:spcAft>
              <a:buNone/>
            </a:pPr>
            <a:r>
              <a:rPr lang="en-US" sz="4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HET VERDRAG VALLEN O.A.</a:t>
            </a:r>
          </a:p>
          <a:p>
            <a:pPr marL="0" marR="0" lvl="0" indent="0" algn="ctr" rtl="0">
              <a:lnSpc>
                <a:spcPct val="140018"/>
              </a:lnSpc>
              <a:spcBef>
                <a:spcPts val="0"/>
              </a:spcBef>
              <a:spcAft>
                <a:spcPts val="0"/>
              </a:spcAft>
              <a:buNone/>
            </a:pPr>
            <a:endParaRPr lang="en-US" sz="2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marL="571500" indent="-571500">
              <a:lnSpc>
                <a:spcPct val="140018"/>
              </a:lnSpc>
              <a:buFont typeface="Arial" panose="020B0604020202020204" pitchFamily="34" charset="0"/>
              <a:buChar char="•"/>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psychologisch geweld </a:t>
            </a:r>
            <a:r>
              <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OFFLINE EN ONLINE</a:t>
            </a:r>
            <a:endPar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Calibri"/>
            </a:endParaRPr>
          </a:p>
          <a:p>
            <a:pPr marL="571500" indent="-571500">
              <a:lnSpc>
                <a:spcPct val="140018"/>
              </a:lnSpc>
              <a:buFont typeface="Arial" panose="020B0604020202020204" pitchFamily="34" charset="0"/>
              <a:buChar char="•"/>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fysiek geweld</a:t>
            </a:r>
          </a:p>
          <a:p>
            <a:pPr marL="571500" indent="-571500">
              <a:lnSpc>
                <a:spcPct val="140018"/>
              </a:lnSpc>
              <a:buFont typeface="Arial" panose="020B0604020202020204" pitchFamily="34" charset="0"/>
              <a:buChar char="•"/>
            </a:pPr>
            <a:r>
              <a:rPr lang="nl-NL" sz="3000" dirty="0" err="1">
                <a:solidFill>
                  <a:srgbClr val="114778"/>
                </a:solidFill>
                <a:latin typeface="Open Sans" panose="020B0606030504020204" pitchFamily="34" charset="0"/>
                <a:ea typeface="Open Sans" panose="020B0606030504020204" pitchFamily="34" charset="0"/>
                <a:cs typeface="Open Sans" panose="020B0606030504020204" pitchFamily="34" charset="0"/>
              </a:rPr>
              <a:t>stalking</a:t>
            </a: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 </a:t>
            </a:r>
            <a:r>
              <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OFFLINE EN ONLINE</a:t>
            </a:r>
          </a:p>
          <a:p>
            <a:pPr marL="571500" indent="-571500">
              <a:lnSpc>
                <a:spcPct val="140018"/>
              </a:lnSpc>
              <a:buFont typeface="Arial" panose="020B0604020202020204" pitchFamily="34" charset="0"/>
              <a:buChar char="•"/>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seksueel geweld </a:t>
            </a:r>
            <a:r>
              <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OFFLINE EN ONLINE</a:t>
            </a:r>
          </a:p>
          <a:p>
            <a:pPr marL="571500" indent="-571500">
              <a:lnSpc>
                <a:spcPct val="140018"/>
              </a:lnSpc>
              <a:buFont typeface="Arial" panose="020B0604020202020204" pitchFamily="34" charset="0"/>
              <a:buChar char="•"/>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gedwongen abortus of sterilisatie</a:t>
            </a:r>
          </a:p>
          <a:p>
            <a:pPr marL="571500" indent="-571500">
              <a:lnSpc>
                <a:spcPct val="140018"/>
              </a:lnSpc>
              <a:buFont typeface="Arial" panose="020B0604020202020204" pitchFamily="34" charset="0"/>
              <a:buChar char="•"/>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genitale verminking</a:t>
            </a:r>
          </a:p>
          <a:p>
            <a:pPr marL="571500" indent="-571500">
              <a:lnSpc>
                <a:spcPct val="140018"/>
              </a:lnSpc>
              <a:buFont typeface="Arial" panose="020B0604020202020204" pitchFamily="34" charset="0"/>
              <a:buChar char="•"/>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seksuele intimidatie </a:t>
            </a:r>
            <a:r>
              <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OFFLINE EN ONLINE</a:t>
            </a:r>
          </a:p>
          <a:p>
            <a:pPr marL="571500" indent="-571500">
              <a:lnSpc>
                <a:spcPct val="140018"/>
              </a:lnSpc>
              <a:buFont typeface="Arial" panose="020B0604020202020204" pitchFamily="34" charset="0"/>
              <a:buChar char="•"/>
            </a:pPr>
            <a:r>
              <a:rPr lang="en-US" sz="3000"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digitaal</a:t>
            </a:r>
            <a:r>
              <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 </a:t>
            </a:r>
            <a:r>
              <a:rPr lang="en-US" sz="3000" dirty="0" err="1">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geweld</a:t>
            </a:r>
            <a:r>
              <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 technology-facilitated gender-based violence</a:t>
            </a:r>
            <a:endParaRPr lang="en-US" sz="36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marL="0" lvl="0" indent="0" algn="l" rtl="0">
              <a:spcBef>
                <a:spcPts val="2000"/>
              </a:spcBef>
              <a:spcAft>
                <a:spcPts val="0"/>
              </a:spcAft>
              <a:buNone/>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Het gaat dan ook over ONLINE geweld. En over zowel om geweld achter de voordeur als om geweld in de openbare ruimte, of waar dan ook. </a:t>
            </a:r>
            <a:endPar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marL="0" marR="0" lvl="0" indent="0" algn="ctr" rtl="0">
              <a:lnSpc>
                <a:spcPct val="140018"/>
              </a:lnSpc>
              <a:spcBef>
                <a:spcPts val="0"/>
              </a:spcBef>
              <a:spcAft>
                <a:spcPts val="0"/>
              </a:spcAft>
              <a:buNone/>
            </a:pPr>
            <a:endParaRPr dirty="0">
              <a:latin typeface="Open Sans" panose="020B0606030504020204" pitchFamily="34" charset="0"/>
              <a:ea typeface="Open Sans" panose="020B0606030504020204" pitchFamily="34" charset="0"/>
              <a:cs typeface="Open Sans" panose="020B0606030504020204" pitchFamily="34" charset="0"/>
            </a:endParaRPr>
          </a:p>
        </p:txBody>
      </p:sp>
      <p:pic>
        <p:nvPicPr>
          <p:cNvPr id="7" name="object 8">
            <a:extLst>
              <a:ext uri="{FF2B5EF4-FFF2-40B4-BE49-F238E27FC236}">
                <a16:creationId xmlns:a16="http://schemas.microsoft.com/office/drawing/2014/main" id="{E4885564-4E39-510E-ACFF-516C7255BB92}"/>
              </a:ext>
            </a:extLst>
          </p:cNvPr>
          <p:cNvPicPr/>
          <p:nvPr/>
        </p:nvPicPr>
        <p:blipFill>
          <a:blip r:embed="rId4" cstate="print"/>
          <a:stretch>
            <a:fillRect/>
          </a:stretch>
        </p:blipFill>
        <p:spPr>
          <a:xfrm>
            <a:off x="10714349" y="3907978"/>
            <a:ext cx="6600824" cy="3095624"/>
          </a:xfrm>
          <a:prstGeom prst="rect">
            <a:avLst/>
          </a:prstGeom>
        </p:spPr>
      </p:pic>
      <p:sp>
        <p:nvSpPr>
          <p:cNvPr id="8" name="Google Shape;131;p5">
            <a:extLst>
              <a:ext uri="{FF2B5EF4-FFF2-40B4-BE49-F238E27FC236}">
                <a16:creationId xmlns:a16="http://schemas.microsoft.com/office/drawing/2014/main" id="{B54C4E8A-7BF2-C9C7-5D7E-48DA334EFF87}"/>
              </a:ext>
            </a:extLst>
          </p:cNvPr>
          <p:cNvSpPr/>
          <p:nvPr/>
        </p:nvSpPr>
        <p:spPr>
          <a:xfrm>
            <a:off x="645777" y="1018990"/>
            <a:ext cx="1815752" cy="66201"/>
          </a:xfrm>
          <a:custGeom>
            <a:avLst/>
            <a:gdLst/>
            <a:ahLst/>
            <a:cxnLst/>
            <a:rect l="l" t="t" r="r" b="b"/>
            <a:pathLst>
              <a:path w="1815752" h="66201" extrusionOk="0">
                <a:moveTo>
                  <a:pt x="0" y="0"/>
                </a:moveTo>
                <a:lnTo>
                  <a:pt x="1815752" y="0"/>
                </a:lnTo>
                <a:lnTo>
                  <a:pt x="1815752" y="66201"/>
                </a:lnTo>
                <a:lnTo>
                  <a:pt x="0" y="66201"/>
                </a:lnTo>
                <a:lnTo>
                  <a:pt x="0" y="0"/>
                </a:lnTo>
                <a:close/>
              </a:path>
            </a:pathLst>
          </a:custGeom>
          <a:blipFill rotWithShape="1">
            <a:blip r:embed="rId5">
              <a:alphaModFix/>
            </a:blip>
            <a:stretch>
              <a:fillRect t="-1321364" b="-1321364"/>
            </a:stretch>
          </a:blipFill>
          <a:ln>
            <a:noFill/>
          </a:ln>
        </p:spPr>
        <p:txBody>
          <a:bodyPr/>
          <a:lstStyle/>
          <a:p>
            <a:endParaRPr lang="en-GB"/>
          </a:p>
        </p:txBody>
      </p:sp>
      <p:sp>
        <p:nvSpPr>
          <p:cNvPr id="9" name="Google Shape;138;p5">
            <a:extLst>
              <a:ext uri="{FF2B5EF4-FFF2-40B4-BE49-F238E27FC236}">
                <a16:creationId xmlns:a16="http://schemas.microsoft.com/office/drawing/2014/main" id="{72EF5E6F-B885-19C7-C8A6-5914DD4F9162}"/>
              </a:ext>
            </a:extLst>
          </p:cNvPr>
          <p:cNvSpPr txBox="1"/>
          <p:nvPr/>
        </p:nvSpPr>
        <p:spPr>
          <a:xfrm>
            <a:off x="645777" y="706637"/>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 WAT STAAT ER IN HET VERDRAG? </a:t>
            </a:r>
            <a:endParaRPr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222102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C1D8901A-E660-94A5-7ADA-77C6DF4DD644}"/>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69475618-40EE-C60F-5C1A-5048C73197FD}"/>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38A98597-F584-898C-19F6-A6A8E97825CB}"/>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05D03DC2-D88D-6787-6B53-F9F1C677F067}"/>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Google Shape;102;p2">
            <a:extLst>
              <a:ext uri="{FF2B5EF4-FFF2-40B4-BE49-F238E27FC236}">
                <a16:creationId xmlns:a16="http://schemas.microsoft.com/office/drawing/2014/main" id="{D4867AAA-156F-D3F6-EC0E-5DD206269877}"/>
              </a:ext>
            </a:extLst>
          </p:cNvPr>
          <p:cNvSpPr txBox="1"/>
          <p:nvPr/>
        </p:nvSpPr>
        <p:spPr>
          <a:xfrm>
            <a:off x="645777" y="1249423"/>
            <a:ext cx="16994378" cy="6851106"/>
          </a:xfrm>
          <a:prstGeom prst="rect">
            <a:avLst/>
          </a:prstGeom>
          <a:noFill/>
          <a:ln>
            <a:noFill/>
          </a:ln>
        </p:spPr>
        <p:txBody>
          <a:bodyPr spcFirstLastPara="1" wrap="square" lIns="0" tIns="0" rIns="0" bIns="0" anchor="t" anchorCtr="0">
            <a:spAutoFit/>
          </a:bodyPr>
          <a:lstStyle/>
          <a:p>
            <a:pPr marL="0" marR="0" lvl="0" indent="0" algn="ctr" rtl="0">
              <a:lnSpc>
                <a:spcPct val="140018"/>
              </a:lnSpc>
              <a:spcBef>
                <a:spcPts val="0"/>
              </a:spcBef>
              <a:spcAft>
                <a:spcPts val="0"/>
              </a:spcAft>
              <a:buNone/>
            </a:pPr>
            <a:r>
              <a:rPr lang="en-US" sz="44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Technology-facilitated violence against women and girls (TFVAWG)</a:t>
            </a:r>
          </a:p>
          <a:p>
            <a:pPr marL="0" marR="0" lvl="0" indent="0" algn="ctr" rtl="0">
              <a:lnSpc>
                <a:spcPct val="140018"/>
              </a:lnSpc>
              <a:spcBef>
                <a:spcPts val="0"/>
              </a:spcBef>
              <a:spcAft>
                <a:spcPts val="0"/>
              </a:spcAft>
              <a:buNone/>
            </a:pPr>
            <a:endParaRPr lang="en-US" sz="1600" b="0" i="0" u="none" strike="noStrike" cap="none"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marL="0" marR="0" lvl="0" indent="0" algn="ctr" rtl="0">
              <a:lnSpc>
                <a:spcPct val="140018"/>
              </a:lnSpc>
              <a:spcBef>
                <a:spcPts val="0"/>
              </a:spcBef>
              <a:spcAft>
                <a:spcPts val="0"/>
              </a:spcAft>
              <a:buNone/>
            </a:pPr>
            <a:endParaRPr lang="en-US" sz="2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marL="571500" indent="-571500">
              <a:lnSpc>
                <a:spcPct val="140018"/>
              </a:lnSpc>
              <a:buFont typeface="Wingdings" panose="05000000000000000000" pitchFamily="2" charset="2"/>
              <a:buChar char="Ø"/>
            </a:pPr>
            <a:r>
              <a:rPr lang="en-GB" sz="3000" dirty="0" err="1">
                <a:solidFill>
                  <a:srgbClr val="114778"/>
                </a:solidFill>
                <a:latin typeface="Open Sans" panose="020B0606030504020204" pitchFamily="34" charset="0"/>
                <a:ea typeface="Open Sans" panose="020B0606030504020204" pitchFamily="34" charset="0"/>
                <a:cs typeface="Open Sans" panose="020B0606030504020204" pitchFamily="34" charset="0"/>
              </a:rPr>
              <a:t>juni</a:t>
            </a:r>
            <a:r>
              <a:rPr lang="en-GB"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 2026 </a:t>
            </a:r>
            <a:r>
              <a:rPr lang="en-GB" sz="3000" dirty="0" err="1">
                <a:solidFill>
                  <a:srgbClr val="114778"/>
                </a:solidFill>
                <a:latin typeface="Open Sans" panose="020B0606030504020204" pitchFamily="34" charset="0"/>
                <a:ea typeface="Open Sans" panose="020B0606030504020204" pitchFamily="34" charset="0"/>
                <a:cs typeface="Open Sans" panose="020B0606030504020204" pitchFamily="34" charset="0"/>
              </a:rPr>
              <a:t>Europese</a:t>
            </a:r>
            <a:r>
              <a:rPr lang="en-GB"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 </a:t>
            </a:r>
            <a:r>
              <a:rPr lang="en-GB" sz="3000" dirty="0" err="1">
                <a:solidFill>
                  <a:srgbClr val="114778"/>
                </a:solidFill>
                <a:latin typeface="Open Sans" panose="020B0606030504020204" pitchFamily="34" charset="0"/>
                <a:ea typeface="Open Sans" panose="020B0606030504020204" pitchFamily="34" charset="0"/>
                <a:cs typeface="Open Sans" panose="020B0606030504020204" pitchFamily="34" charset="0"/>
              </a:rPr>
              <a:t>aanbeveling</a:t>
            </a:r>
            <a:r>
              <a:rPr lang="en-GB"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 (Raad van Europa)</a:t>
            </a:r>
            <a:endPar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Calibri"/>
            </a:endParaRPr>
          </a:p>
          <a:p>
            <a:pPr marL="571500" indent="-571500">
              <a:lnSpc>
                <a:spcPct val="140018"/>
              </a:lnSpc>
              <a:buFont typeface="Wingdings" panose="05000000000000000000" pitchFamily="2" charset="2"/>
              <a:buChar char="Ø"/>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digitaal geweld valt volledig onder het verdrag</a:t>
            </a:r>
          </a:p>
          <a:p>
            <a:pPr marL="571500" indent="-571500">
              <a:lnSpc>
                <a:spcPct val="140018"/>
              </a:lnSpc>
              <a:buFont typeface="Wingdings" panose="05000000000000000000" pitchFamily="2" charset="2"/>
              <a:buChar char="Ø"/>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aanbeveling vertaalt dit naar concrete eisen aan </a:t>
            </a:r>
            <a:b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b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rPr>
              <a:t>overheden en aan de </a:t>
            </a:r>
            <a:r>
              <a:rPr lang="nl-NL" sz="3000" dirty="0" err="1">
                <a:solidFill>
                  <a:srgbClr val="114778"/>
                </a:solidFill>
                <a:latin typeface="Open Sans" panose="020B0606030504020204" pitchFamily="34" charset="0"/>
                <a:ea typeface="Open Sans" panose="020B0606030504020204" pitchFamily="34" charset="0"/>
                <a:cs typeface="Open Sans" panose="020B0606030504020204" pitchFamily="34" charset="0"/>
              </a:rPr>
              <a:t>techsector</a:t>
            </a:r>
            <a:endPar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endParaRPr>
          </a:p>
          <a:p>
            <a:pPr marL="571500" indent="-571500">
              <a:lnSpc>
                <a:spcPct val="140018"/>
              </a:lnSpc>
              <a:buFont typeface="Wingdings" panose="05000000000000000000" pitchFamily="2" charset="2"/>
              <a:buChar char="Ø"/>
            </a:pPr>
            <a:r>
              <a:rPr lang="nl-NL"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rPr>
              <a:t>denk o.a. aan ….</a:t>
            </a:r>
            <a:endPar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marL="571500" indent="-571500">
              <a:lnSpc>
                <a:spcPct val="140018"/>
              </a:lnSpc>
              <a:buFont typeface="Arial" panose="020B0604020202020204" pitchFamily="34" charset="0"/>
              <a:buChar char="•"/>
            </a:pPr>
            <a:endParaRPr lang="en-US" sz="3000" dirty="0">
              <a:solidFill>
                <a:srgbClr val="114778"/>
              </a:solidFill>
              <a:latin typeface="Open Sans" panose="020B0606030504020204" pitchFamily="34" charset="0"/>
              <a:ea typeface="Open Sans" panose="020B0606030504020204" pitchFamily="34" charset="0"/>
              <a:cs typeface="Open Sans" panose="020B0606030504020204" pitchFamily="34" charset="0"/>
              <a:sym typeface="League Spartan"/>
            </a:endParaRPr>
          </a:p>
          <a:p>
            <a:pPr marL="0" marR="0" lvl="0" indent="0" algn="ctr" rtl="0">
              <a:lnSpc>
                <a:spcPct val="140018"/>
              </a:lnSpc>
              <a:spcBef>
                <a:spcPts val="0"/>
              </a:spcBef>
              <a:spcAft>
                <a:spcPts val="0"/>
              </a:spcAft>
              <a:buNone/>
            </a:pP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131;p5">
            <a:extLst>
              <a:ext uri="{FF2B5EF4-FFF2-40B4-BE49-F238E27FC236}">
                <a16:creationId xmlns:a16="http://schemas.microsoft.com/office/drawing/2014/main" id="{6FCBC5D5-27C2-6872-D191-AFEF9888907A}"/>
              </a:ext>
            </a:extLst>
          </p:cNvPr>
          <p:cNvSpPr/>
          <p:nvPr/>
        </p:nvSpPr>
        <p:spPr>
          <a:xfrm>
            <a:off x="645777" y="1018990"/>
            <a:ext cx="1815752" cy="66201"/>
          </a:xfrm>
          <a:custGeom>
            <a:avLst/>
            <a:gdLst/>
            <a:ahLst/>
            <a:cxnLst/>
            <a:rect l="l" t="t" r="r" b="b"/>
            <a:pathLst>
              <a:path w="1815752" h="66201" extrusionOk="0">
                <a:moveTo>
                  <a:pt x="0" y="0"/>
                </a:moveTo>
                <a:lnTo>
                  <a:pt x="1815752" y="0"/>
                </a:lnTo>
                <a:lnTo>
                  <a:pt x="1815752" y="66201"/>
                </a:lnTo>
                <a:lnTo>
                  <a:pt x="0" y="66201"/>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9" name="Google Shape;138;p5">
            <a:extLst>
              <a:ext uri="{FF2B5EF4-FFF2-40B4-BE49-F238E27FC236}">
                <a16:creationId xmlns:a16="http://schemas.microsoft.com/office/drawing/2014/main" id="{8BC9BD98-CB2C-8D90-198A-05610C370DCD}"/>
              </a:ext>
            </a:extLst>
          </p:cNvPr>
          <p:cNvSpPr txBox="1"/>
          <p:nvPr/>
        </p:nvSpPr>
        <p:spPr>
          <a:xfrm>
            <a:off x="645777" y="706637"/>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 WAT STAAT ER IN HET VERDRAG? </a:t>
            </a:r>
            <a:endParaRPr dirty="0">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EA61DB62-3465-A886-75A1-816E935DAC76}"/>
              </a:ext>
            </a:extLst>
          </p:cNvPr>
          <p:cNvPicPr>
            <a:picLocks noChangeAspect="1"/>
          </p:cNvPicPr>
          <p:nvPr/>
        </p:nvPicPr>
        <p:blipFill>
          <a:blip r:embed="rId5"/>
          <a:srcRect r="2333"/>
          <a:stretch/>
        </p:blipFill>
        <p:spPr>
          <a:xfrm>
            <a:off x="10312400" y="3287878"/>
            <a:ext cx="7463219" cy="5444959"/>
          </a:xfrm>
          <a:prstGeom prst="rect">
            <a:avLst/>
          </a:prstGeom>
        </p:spPr>
      </p:pic>
    </p:spTree>
    <p:extLst>
      <p:ext uri="{BB962C8B-B14F-4D97-AF65-F5344CB8AC3E}">
        <p14:creationId xmlns:p14="http://schemas.microsoft.com/office/powerpoint/2010/main" val="20440567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261"/>
        <p:cNvGrpSpPr/>
        <p:nvPr/>
      </p:nvGrpSpPr>
      <p:grpSpPr>
        <a:xfrm>
          <a:off x="0" y="0"/>
          <a:ext cx="0" cy="0"/>
          <a:chOff x="0" y="0"/>
          <a:chExt cx="0" cy="0"/>
        </a:xfrm>
      </p:grpSpPr>
      <p:sp>
        <p:nvSpPr>
          <p:cNvPr id="262" name="Google Shape;262;p9"/>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63" name="Google Shape;263;p9"/>
          <p:cNvGrpSpPr/>
          <p:nvPr/>
        </p:nvGrpSpPr>
        <p:grpSpPr>
          <a:xfrm>
            <a:off x="724175" y="3647796"/>
            <a:ext cx="5505152" cy="2190973"/>
            <a:chOff x="0" y="-28575"/>
            <a:chExt cx="7340203" cy="2921298"/>
          </a:xfrm>
        </p:grpSpPr>
        <p:sp>
          <p:nvSpPr>
            <p:cNvPr id="264" name="Google Shape;264;p9"/>
            <p:cNvSpPr txBox="1"/>
            <p:nvPr/>
          </p:nvSpPr>
          <p:spPr>
            <a:xfrm>
              <a:off x="0" y="1190923"/>
              <a:ext cx="7340203" cy="1701800"/>
            </a:xfrm>
            <a:prstGeom prst="rect">
              <a:avLst/>
            </a:prstGeom>
            <a:noFill/>
            <a:ln>
              <a:noFill/>
            </a:ln>
          </p:spPr>
          <p:txBody>
            <a:bodyPr spcFirstLastPara="1" wrap="square" lIns="0" tIns="0" rIns="0" bIns="0" anchor="t" anchorCtr="0">
              <a:spAutoFit/>
            </a:bodyPr>
            <a:lstStyle/>
            <a:p>
              <a:pPr marL="0" marR="0" lvl="0" indent="0" algn="r" rtl="0">
                <a:lnSpc>
                  <a:spcPct val="120000"/>
                </a:lnSpc>
                <a:spcBef>
                  <a:spcPts val="0"/>
                </a:spcBef>
                <a:spcAft>
                  <a:spcPts val="0"/>
                </a:spcAft>
                <a:buNone/>
              </a:pPr>
              <a:r>
                <a:rPr lang="en-US" sz="4245" b="0" i="0" u="none" strike="noStrike" cap="none">
                  <a:solidFill>
                    <a:srgbClr val="035191"/>
                  </a:solidFill>
                  <a:latin typeface="League Spartan"/>
                  <a:ea typeface="League Spartan"/>
                  <a:cs typeface="League Spartan"/>
                  <a:sym typeface="League Spartan"/>
                </a:rPr>
                <a:t>WAT STAAT ER IN HET VERDRAG?</a:t>
              </a:r>
              <a:endParaRPr/>
            </a:p>
          </p:txBody>
        </p:sp>
        <p:sp>
          <p:nvSpPr>
            <p:cNvPr id="265" name="Google Shape;265;p9"/>
            <p:cNvSpPr txBox="1"/>
            <p:nvPr/>
          </p:nvSpPr>
          <p:spPr>
            <a:xfrm>
              <a:off x="0" y="-28575"/>
              <a:ext cx="7340203" cy="302121"/>
            </a:xfrm>
            <a:prstGeom prst="rect">
              <a:avLst/>
            </a:prstGeom>
            <a:noFill/>
            <a:ln>
              <a:noFill/>
            </a:ln>
          </p:spPr>
          <p:txBody>
            <a:bodyPr spcFirstLastPara="1" wrap="square" lIns="0" tIns="0" rIns="0" bIns="0" anchor="t" anchorCtr="0">
              <a:spAutoFit/>
            </a:bodyPr>
            <a:lstStyle/>
            <a:p>
              <a:pPr marL="0" marR="0" lvl="0" indent="0" algn="r" rtl="0">
                <a:lnSpc>
                  <a:spcPct val="140000"/>
                </a:lnSpc>
                <a:spcBef>
                  <a:spcPts val="0"/>
                </a:spcBef>
                <a:spcAft>
                  <a:spcPts val="0"/>
                </a:spcAft>
                <a:buNone/>
              </a:pPr>
              <a:r>
                <a:rPr lang="en-US" sz="1415" b="1" i="0" u="none" strike="noStrike" cap="none">
                  <a:solidFill>
                    <a:srgbClr val="035191"/>
                  </a:solidFill>
                  <a:latin typeface="Arial"/>
                  <a:ea typeface="Arial"/>
                  <a:cs typeface="Arial"/>
                  <a:sym typeface="Arial"/>
                </a:rPr>
                <a:t>HET VERDRAG VAN ISTANBUL</a:t>
              </a:r>
              <a:endParaRPr/>
            </a:p>
          </p:txBody>
        </p:sp>
        <p:sp>
          <p:nvSpPr>
            <p:cNvPr id="266" name="Google Shape;266;p9"/>
            <p:cNvSpPr/>
            <p:nvPr/>
          </p:nvSpPr>
          <p:spPr>
            <a:xfrm>
              <a:off x="4916740" y="398940"/>
              <a:ext cx="2421003" cy="88268"/>
            </a:xfrm>
            <a:custGeom>
              <a:avLst/>
              <a:gdLst/>
              <a:ahLst/>
              <a:cxnLst/>
              <a:rect l="l" t="t" r="r" b="b"/>
              <a:pathLst>
                <a:path w="2421003" h="88268" extrusionOk="0">
                  <a:moveTo>
                    <a:pt x="0" y="0"/>
                  </a:moveTo>
                  <a:lnTo>
                    <a:pt x="2421003" y="0"/>
                  </a:lnTo>
                  <a:lnTo>
                    <a:pt x="2421003" y="88268"/>
                  </a:lnTo>
                  <a:lnTo>
                    <a:pt x="0" y="88268"/>
                  </a:lnTo>
                  <a:lnTo>
                    <a:pt x="0" y="0"/>
                  </a:lnTo>
                  <a:close/>
                </a:path>
              </a:pathLst>
            </a:custGeom>
            <a:blipFill rotWithShape="1">
              <a:blip r:embed="rId3">
                <a:alphaModFix/>
              </a:blip>
              <a:stretch>
                <a:fillRect t="-1321364" b="-1321364"/>
              </a:stretch>
            </a:blipFill>
            <a:ln>
              <a:noFill/>
            </a:ln>
          </p:spPr>
          <p:txBody>
            <a:bodyPr/>
            <a:lstStyle/>
            <a:p>
              <a:endParaRPr lang="en-GB"/>
            </a:p>
          </p:txBody>
        </p:sp>
      </p:grpSp>
      <p:sp>
        <p:nvSpPr>
          <p:cNvPr id="267" name="Google Shape;267;p9"/>
          <p:cNvSpPr/>
          <p:nvPr/>
        </p:nvSpPr>
        <p:spPr>
          <a:xfrm>
            <a:off x="7045205" y="1028700"/>
            <a:ext cx="9940413" cy="8035167"/>
          </a:xfrm>
          <a:custGeom>
            <a:avLst/>
            <a:gdLst/>
            <a:ahLst/>
            <a:cxnLst/>
            <a:rect l="l" t="t" r="r" b="b"/>
            <a:pathLst>
              <a:path w="9940413" h="8035167" extrusionOk="0">
                <a:moveTo>
                  <a:pt x="0" y="0"/>
                </a:moveTo>
                <a:lnTo>
                  <a:pt x="9940413" y="0"/>
                </a:lnTo>
                <a:lnTo>
                  <a:pt x="9940413" y="8035167"/>
                </a:lnTo>
                <a:lnTo>
                  <a:pt x="0" y="8035167"/>
                </a:lnTo>
                <a:lnTo>
                  <a:pt x="0" y="0"/>
                </a:lnTo>
                <a:close/>
              </a:path>
            </a:pathLst>
          </a:custGeom>
          <a:blipFill rotWithShape="1">
            <a:blip r:embed="rId4">
              <a:alphaModFix/>
            </a:blip>
            <a:stretch>
              <a:fillRect/>
            </a:stretch>
          </a:blipFill>
          <a:ln>
            <a:noFill/>
          </a:ln>
        </p:spPr>
        <p:txBody>
          <a:bodyPr/>
          <a:lstStyle/>
          <a:p>
            <a:endParaRPr lang="en-GB"/>
          </a:p>
        </p:txBody>
      </p:sp>
      <p:sp>
        <p:nvSpPr>
          <p:cNvPr id="268" name="Google Shape;268;p9"/>
          <p:cNvSpPr txBox="1"/>
          <p:nvPr/>
        </p:nvSpPr>
        <p:spPr>
          <a:xfrm>
            <a:off x="7420617" y="2150700"/>
            <a:ext cx="3958754" cy="12096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645" b="0" i="0" u="none" strike="noStrike" cap="none">
                <a:solidFill>
                  <a:srgbClr val="035191"/>
                </a:solidFill>
                <a:latin typeface="League Spartan"/>
                <a:ea typeface="League Spartan"/>
                <a:cs typeface="League Spartan"/>
                <a:sym typeface="League Spartan"/>
              </a:rPr>
              <a:t>PREVENTION</a:t>
            </a:r>
            <a:endParaRPr/>
          </a:p>
          <a:p>
            <a:pPr marL="0" marR="0" lvl="0" indent="0" algn="ctr" rtl="0">
              <a:lnSpc>
                <a:spcPct val="120000"/>
              </a:lnSpc>
              <a:spcBef>
                <a:spcPts val="0"/>
              </a:spcBef>
              <a:spcAft>
                <a:spcPts val="0"/>
              </a:spcAft>
              <a:buNone/>
            </a:pPr>
            <a:r>
              <a:rPr lang="en-US" sz="3345" b="0" i="0" u="none" strike="noStrike" cap="none">
                <a:solidFill>
                  <a:srgbClr val="035191"/>
                </a:solidFill>
                <a:latin typeface="League Spartan"/>
                <a:ea typeface="League Spartan"/>
                <a:cs typeface="League Spartan"/>
                <a:sym typeface="League Spartan"/>
              </a:rPr>
              <a:t>(PREVENTIE)</a:t>
            </a:r>
            <a:endParaRPr/>
          </a:p>
        </p:txBody>
      </p:sp>
      <p:sp>
        <p:nvSpPr>
          <p:cNvPr id="269" name="Google Shape;269;p9"/>
          <p:cNvSpPr txBox="1"/>
          <p:nvPr/>
        </p:nvSpPr>
        <p:spPr>
          <a:xfrm>
            <a:off x="12706007" y="2150700"/>
            <a:ext cx="3989412" cy="12096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645" b="0" i="0" u="none" strike="noStrike" cap="none">
                <a:solidFill>
                  <a:srgbClr val="035191"/>
                </a:solidFill>
                <a:latin typeface="League Spartan"/>
                <a:ea typeface="League Spartan"/>
                <a:cs typeface="League Spartan"/>
                <a:sym typeface="League Spartan"/>
              </a:rPr>
              <a:t>PROTECTION</a:t>
            </a:r>
            <a:endParaRPr/>
          </a:p>
          <a:p>
            <a:pPr marL="0" marR="0" lvl="0" indent="0" algn="ctr" rtl="0">
              <a:lnSpc>
                <a:spcPct val="120000"/>
              </a:lnSpc>
              <a:spcBef>
                <a:spcPts val="0"/>
              </a:spcBef>
              <a:spcAft>
                <a:spcPts val="0"/>
              </a:spcAft>
              <a:buNone/>
            </a:pPr>
            <a:r>
              <a:rPr lang="en-US" sz="3345" b="0" i="0" u="none" strike="noStrike" cap="none">
                <a:solidFill>
                  <a:srgbClr val="035191"/>
                </a:solidFill>
                <a:latin typeface="League Spartan"/>
                <a:ea typeface="League Spartan"/>
                <a:cs typeface="League Spartan"/>
                <a:sym typeface="League Spartan"/>
              </a:rPr>
              <a:t>(BESCHERMING)</a:t>
            </a:r>
            <a:endParaRPr/>
          </a:p>
        </p:txBody>
      </p:sp>
      <p:sp>
        <p:nvSpPr>
          <p:cNvPr id="270" name="Google Shape;270;p9"/>
          <p:cNvSpPr txBox="1"/>
          <p:nvPr/>
        </p:nvSpPr>
        <p:spPr>
          <a:xfrm>
            <a:off x="7168167" y="6673256"/>
            <a:ext cx="4463653" cy="120967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645" b="0" i="0" u="none" strike="noStrike" cap="none">
                <a:solidFill>
                  <a:srgbClr val="035191"/>
                </a:solidFill>
                <a:latin typeface="League Spartan"/>
                <a:ea typeface="League Spartan"/>
                <a:cs typeface="League Spartan"/>
                <a:sym typeface="League Spartan"/>
              </a:rPr>
              <a:t>PROSECUTION</a:t>
            </a:r>
            <a:endParaRPr/>
          </a:p>
          <a:p>
            <a:pPr marL="0" marR="0" lvl="0" indent="0" algn="ctr" rtl="0">
              <a:lnSpc>
                <a:spcPct val="120000"/>
              </a:lnSpc>
              <a:spcBef>
                <a:spcPts val="0"/>
              </a:spcBef>
              <a:spcAft>
                <a:spcPts val="0"/>
              </a:spcAft>
              <a:buNone/>
            </a:pPr>
            <a:r>
              <a:rPr lang="en-US" sz="3345" b="0" i="0" u="none" strike="noStrike" cap="none">
                <a:solidFill>
                  <a:srgbClr val="035191"/>
                </a:solidFill>
                <a:latin typeface="League Spartan"/>
                <a:ea typeface="League Spartan"/>
                <a:cs typeface="League Spartan"/>
                <a:sym typeface="League Spartan"/>
              </a:rPr>
              <a:t>(VERVOLGING)</a:t>
            </a:r>
            <a:endParaRPr/>
          </a:p>
        </p:txBody>
      </p:sp>
      <p:sp>
        <p:nvSpPr>
          <p:cNvPr id="271" name="Google Shape;271;p9"/>
          <p:cNvSpPr txBox="1"/>
          <p:nvPr/>
        </p:nvSpPr>
        <p:spPr>
          <a:xfrm>
            <a:off x="12443516" y="5926353"/>
            <a:ext cx="4812667" cy="2951064"/>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645" b="0" i="0" u="none" strike="noStrike" cap="none" dirty="0">
                <a:solidFill>
                  <a:srgbClr val="035191"/>
                </a:solidFill>
                <a:latin typeface="League Spartan"/>
                <a:ea typeface="League Spartan"/>
                <a:cs typeface="League Spartan"/>
                <a:sym typeface="League Spartan"/>
              </a:rPr>
              <a:t>COORDINATED</a:t>
            </a:r>
          </a:p>
          <a:p>
            <a:pPr marL="0" marR="0" lvl="0" indent="0" algn="ctr" rtl="0">
              <a:lnSpc>
                <a:spcPct val="120000"/>
              </a:lnSpc>
              <a:spcBef>
                <a:spcPts val="0"/>
              </a:spcBef>
              <a:spcAft>
                <a:spcPts val="0"/>
              </a:spcAft>
              <a:buNone/>
            </a:pPr>
            <a:r>
              <a:rPr lang="en-US" sz="4645" b="0" i="0" u="none" strike="noStrike" cap="none" dirty="0">
                <a:solidFill>
                  <a:srgbClr val="035191"/>
                </a:solidFill>
                <a:latin typeface="League Spartan"/>
                <a:ea typeface="League Spartan"/>
                <a:cs typeface="League Spartan"/>
                <a:sym typeface="League Spartan"/>
              </a:rPr>
              <a:t>POLICY</a:t>
            </a:r>
            <a:endParaRPr dirty="0"/>
          </a:p>
          <a:p>
            <a:pPr marL="0" marR="0" lvl="0" indent="0" algn="ctr" rtl="0">
              <a:lnSpc>
                <a:spcPct val="120000"/>
              </a:lnSpc>
              <a:spcBef>
                <a:spcPts val="0"/>
              </a:spcBef>
              <a:spcAft>
                <a:spcPts val="0"/>
              </a:spcAft>
              <a:buNone/>
            </a:pPr>
            <a:r>
              <a:rPr lang="en-US" sz="3345" b="0" i="0" u="none" strike="noStrike" cap="none" dirty="0">
                <a:solidFill>
                  <a:srgbClr val="035191"/>
                </a:solidFill>
                <a:latin typeface="League Spartan"/>
                <a:ea typeface="League Spartan"/>
                <a:cs typeface="League Spartan"/>
                <a:sym typeface="League Spartan"/>
              </a:rPr>
              <a:t>(GECO</a:t>
            </a:r>
            <a:r>
              <a:rPr lang="en-GB" sz="3345" dirty="0">
                <a:solidFill>
                  <a:srgbClr val="035191"/>
                </a:solidFill>
                <a:latin typeface="League Spartan"/>
              </a:rPr>
              <a:t>Ö</a:t>
            </a:r>
            <a:r>
              <a:rPr lang="en-US" sz="3345" b="0" i="0" u="none" strike="noStrike" cap="none" dirty="0">
                <a:solidFill>
                  <a:srgbClr val="035191"/>
                </a:solidFill>
                <a:latin typeface="League Spartan"/>
                <a:ea typeface="League Spartan"/>
                <a:cs typeface="League Spartan"/>
                <a:sym typeface="League Spartan"/>
              </a:rPr>
              <a:t>RDINEERD</a:t>
            </a:r>
          </a:p>
          <a:p>
            <a:pPr marL="0" marR="0" lvl="0" indent="0" algn="ctr" rtl="0">
              <a:lnSpc>
                <a:spcPct val="120000"/>
              </a:lnSpc>
              <a:spcBef>
                <a:spcPts val="0"/>
              </a:spcBef>
              <a:spcAft>
                <a:spcPts val="0"/>
              </a:spcAft>
              <a:buNone/>
            </a:pPr>
            <a:r>
              <a:rPr lang="en-US" sz="3345" b="0" i="0" u="none" strike="noStrike" cap="none" dirty="0">
                <a:solidFill>
                  <a:srgbClr val="035191"/>
                </a:solidFill>
                <a:latin typeface="League Spartan"/>
                <a:ea typeface="League Spartan"/>
                <a:cs typeface="League Spartan"/>
                <a:sym typeface="League Spartan"/>
              </a:rPr>
              <a:t>BELEID)</a:t>
            </a:r>
            <a:endParaRPr dirty="0"/>
          </a:p>
        </p:txBody>
      </p:sp>
      <p:sp>
        <p:nvSpPr>
          <p:cNvPr id="272" name="Google Shape;272;p9"/>
          <p:cNvSpPr txBox="1"/>
          <p:nvPr/>
        </p:nvSpPr>
        <p:spPr>
          <a:xfrm>
            <a:off x="11224717" y="4639385"/>
            <a:ext cx="1581389" cy="745337"/>
          </a:xfrm>
          <a:prstGeom prst="rect">
            <a:avLst/>
          </a:prstGeom>
          <a:noFill/>
          <a:ln>
            <a:noFill/>
          </a:ln>
        </p:spPr>
        <p:txBody>
          <a:bodyPr spcFirstLastPara="1" wrap="square" lIns="0" tIns="0" rIns="0" bIns="0" anchor="t" anchorCtr="0">
            <a:spAutoFit/>
          </a:bodyPr>
          <a:lstStyle/>
          <a:p>
            <a:pPr marL="0" marR="0" lvl="0" indent="0" algn="ctr" rtl="0">
              <a:lnSpc>
                <a:spcPct val="119983"/>
              </a:lnSpc>
              <a:spcBef>
                <a:spcPts val="0"/>
              </a:spcBef>
              <a:spcAft>
                <a:spcPts val="0"/>
              </a:spcAft>
              <a:buNone/>
            </a:pPr>
            <a:r>
              <a:rPr lang="en-US" sz="4849" b="0" i="0" u="none" strike="noStrike" cap="none">
                <a:solidFill>
                  <a:srgbClr val="035191"/>
                </a:solidFill>
                <a:latin typeface="League Spartan"/>
                <a:ea typeface="League Spartan"/>
                <a:cs typeface="League Spartan"/>
                <a:sym typeface="League Spartan"/>
              </a:rPr>
              <a:t>4 P’S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276"/>
        <p:cNvGrpSpPr/>
        <p:nvPr/>
      </p:nvGrpSpPr>
      <p:grpSpPr>
        <a:xfrm>
          <a:off x="0" y="0"/>
          <a:ext cx="0" cy="0"/>
          <a:chOff x="0" y="0"/>
          <a:chExt cx="0" cy="0"/>
        </a:xfrm>
      </p:grpSpPr>
      <p:sp>
        <p:nvSpPr>
          <p:cNvPr id="277" name="Google Shape;277;p10"/>
          <p:cNvSpPr/>
          <p:nvPr/>
        </p:nvSpPr>
        <p:spPr>
          <a:xfrm>
            <a:off x="455209" y="487069"/>
            <a:ext cx="17377583" cy="9374458"/>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descr="A white and orange poster with text&#10;&#10;AI-generated content may be incorrect.">
            <a:extLst>
              <a:ext uri="{FF2B5EF4-FFF2-40B4-BE49-F238E27FC236}">
                <a16:creationId xmlns:a16="http://schemas.microsoft.com/office/drawing/2014/main" id="{1D315A5C-70B4-AC60-D611-06D6FE65A9EE}"/>
              </a:ext>
            </a:extLst>
          </p:cNvPr>
          <p:cNvPicPr>
            <a:picLocks noChangeAspect="1"/>
          </p:cNvPicPr>
          <p:nvPr/>
        </p:nvPicPr>
        <p:blipFill>
          <a:blip r:embed="rId3"/>
          <a:stretch>
            <a:fillRect/>
          </a:stretch>
        </p:blipFill>
        <p:spPr>
          <a:xfrm>
            <a:off x="455208" y="487069"/>
            <a:ext cx="17377584" cy="9374458"/>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282"/>
        <p:cNvGrpSpPr/>
        <p:nvPr/>
      </p:nvGrpSpPr>
      <p:grpSpPr>
        <a:xfrm>
          <a:off x="0" y="0"/>
          <a:ext cx="0" cy="0"/>
          <a:chOff x="0" y="0"/>
          <a:chExt cx="0" cy="0"/>
        </a:xfrm>
      </p:grpSpPr>
      <p:sp>
        <p:nvSpPr>
          <p:cNvPr id="283" name="Google Shape;283;p11"/>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1"/>
          <p:cNvSpPr/>
          <p:nvPr/>
        </p:nvSpPr>
        <p:spPr>
          <a:xfrm>
            <a:off x="14187676" y="2268372"/>
            <a:ext cx="1635488" cy="919962"/>
          </a:xfrm>
          <a:custGeom>
            <a:avLst/>
            <a:gdLst/>
            <a:ahLst/>
            <a:cxnLst/>
            <a:rect l="l" t="t" r="r" b="b"/>
            <a:pathLst>
              <a:path w="1635488" h="919962" extrusionOk="0">
                <a:moveTo>
                  <a:pt x="0" y="0"/>
                </a:moveTo>
                <a:lnTo>
                  <a:pt x="1635488" y="0"/>
                </a:lnTo>
                <a:lnTo>
                  <a:pt x="1635488" y="919962"/>
                </a:lnTo>
                <a:lnTo>
                  <a:pt x="0" y="919962"/>
                </a:lnTo>
                <a:lnTo>
                  <a:pt x="0" y="0"/>
                </a:lnTo>
                <a:close/>
              </a:path>
            </a:pathLst>
          </a:custGeom>
          <a:blipFill rotWithShape="1">
            <a:blip r:embed="rId3">
              <a:alphaModFix/>
            </a:blip>
            <a:stretch>
              <a:fillRect/>
            </a:stretch>
          </a:blipFill>
          <a:ln>
            <a:noFill/>
          </a:ln>
        </p:spPr>
        <p:txBody>
          <a:bodyPr/>
          <a:lstStyle/>
          <a:p>
            <a:endParaRPr lang="en-GB"/>
          </a:p>
        </p:txBody>
      </p:sp>
      <p:sp>
        <p:nvSpPr>
          <p:cNvPr id="285" name="Google Shape;285;p11"/>
          <p:cNvSpPr/>
          <p:nvPr/>
        </p:nvSpPr>
        <p:spPr>
          <a:xfrm>
            <a:off x="7119351" y="3897856"/>
            <a:ext cx="1635488" cy="262395"/>
          </a:xfrm>
          <a:custGeom>
            <a:avLst/>
            <a:gdLst/>
            <a:ahLst/>
            <a:cxnLst/>
            <a:rect l="l" t="t" r="r" b="b"/>
            <a:pathLst>
              <a:path w="1635488" h="262395" extrusionOk="0">
                <a:moveTo>
                  <a:pt x="0" y="0"/>
                </a:moveTo>
                <a:lnTo>
                  <a:pt x="1635488" y="0"/>
                </a:lnTo>
                <a:lnTo>
                  <a:pt x="1635488" y="262395"/>
                </a:lnTo>
                <a:lnTo>
                  <a:pt x="0" y="262395"/>
                </a:lnTo>
                <a:lnTo>
                  <a:pt x="0" y="0"/>
                </a:lnTo>
                <a:close/>
              </a:path>
            </a:pathLst>
          </a:custGeom>
          <a:blipFill rotWithShape="1">
            <a:blip r:embed="rId3">
              <a:alphaModFix/>
            </a:blip>
            <a:stretch>
              <a:fillRect b="-250594"/>
            </a:stretch>
          </a:blipFill>
          <a:ln>
            <a:noFill/>
          </a:ln>
        </p:spPr>
        <p:txBody>
          <a:bodyPr/>
          <a:lstStyle/>
          <a:p>
            <a:endParaRPr lang="en-GB"/>
          </a:p>
        </p:txBody>
      </p:sp>
      <p:sp>
        <p:nvSpPr>
          <p:cNvPr id="286" name="Google Shape;286;p11"/>
          <p:cNvSpPr/>
          <p:nvPr/>
        </p:nvSpPr>
        <p:spPr>
          <a:xfrm>
            <a:off x="5915989" y="5909858"/>
            <a:ext cx="148236" cy="191437"/>
          </a:xfrm>
          <a:custGeom>
            <a:avLst/>
            <a:gdLst/>
            <a:ahLst/>
            <a:cxnLst/>
            <a:rect l="l" t="t" r="r" b="b"/>
            <a:pathLst>
              <a:path w="148236" h="191437" extrusionOk="0">
                <a:moveTo>
                  <a:pt x="0" y="0"/>
                </a:moveTo>
                <a:lnTo>
                  <a:pt x="148236" y="0"/>
                </a:lnTo>
                <a:lnTo>
                  <a:pt x="148236" y="191437"/>
                </a:lnTo>
                <a:lnTo>
                  <a:pt x="0" y="191437"/>
                </a:lnTo>
                <a:lnTo>
                  <a:pt x="0" y="0"/>
                </a:lnTo>
                <a:close/>
              </a:path>
            </a:pathLst>
          </a:custGeom>
          <a:blipFill rotWithShape="1">
            <a:blip r:embed="rId3">
              <a:alphaModFix/>
            </a:blip>
            <a:stretch>
              <a:fillRect t="-61225" r="-270151"/>
            </a:stretch>
          </a:blipFill>
          <a:ln>
            <a:noFill/>
          </a:ln>
        </p:spPr>
        <p:txBody>
          <a:bodyPr/>
          <a:lstStyle/>
          <a:p>
            <a:endParaRPr lang="en-GB"/>
          </a:p>
        </p:txBody>
      </p:sp>
      <p:sp>
        <p:nvSpPr>
          <p:cNvPr id="287" name="Google Shape;287;p11"/>
          <p:cNvSpPr/>
          <p:nvPr/>
        </p:nvSpPr>
        <p:spPr>
          <a:xfrm>
            <a:off x="8941600" y="2268372"/>
            <a:ext cx="1635488" cy="345050"/>
          </a:xfrm>
          <a:custGeom>
            <a:avLst/>
            <a:gdLst/>
            <a:ahLst/>
            <a:cxnLst/>
            <a:rect l="l" t="t" r="r" b="b"/>
            <a:pathLst>
              <a:path w="1635488" h="345050" extrusionOk="0">
                <a:moveTo>
                  <a:pt x="0" y="0"/>
                </a:moveTo>
                <a:lnTo>
                  <a:pt x="1635487" y="0"/>
                </a:lnTo>
                <a:lnTo>
                  <a:pt x="1635487" y="345049"/>
                </a:lnTo>
                <a:lnTo>
                  <a:pt x="0" y="345049"/>
                </a:lnTo>
                <a:lnTo>
                  <a:pt x="0" y="0"/>
                </a:lnTo>
                <a:close/>
              </a:path>
            </a:pathLst>
          </a:custGeom>
          <a:blipFill rotWithShape="1">
            <a:blip r:embed="rId3">
              <a:alphaModFix/>
            </a:blip>
            <a:stretch>
              <a:fillRect b="-166616"/>
            </a:stretch>
          </a:blipFill>
          <a:ln>
            <a:noFill/>
          </a:ln>
        </p:spPr>
        <p:txBody>
          <a:bodyPr/>
          <a:lstStyle/>
          <a:p>
            <a:endParaRPr lang="en-GB"/>
          </a:p>
        </p:txBody>
      </p:sp>
      <p:pic>
        <p:nvPicPr>
          <p:cNvPr id="3" name="Picture 2" descr="A diagram of a person's body&#10;&#10;AI-generated content may be incorrect.">
            <a:extLst>
              <a:ext uri="{FF2B5EF4-FFF2-40B4-BE49-F238E27FC236}">
                <a16:creationId xmlns:a16="http://schemas.microsoft.com/office/drawing/2014/main" id="{FF685385-8221-4920-38F8-FF63C7A3D658}"/>
              </a:ext>
            </a:extLst>
          </p:cNvPr>
          <p:cNvPicPr>
            <a:picLocks noChangeAspect="1"/>
          </p:cNvPicPr>
          <p:nvPr/>
        </p:nvPicPr>
        <p:blipFill>
          <a:blip r:embed="rId4"/>
          <a:stretch>
            <a:fillRect/>
          </a:stretch>
        </p:blipFill>
        <p:spPr>
          <a:xfrm>
            <a:off x="455208" y="408522"/>
            <a:ext cx="17377583" cy="9391408"/>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316"/>
        <p:cNvGrpSpPr/>
        <p:nvPr/>
      </p:nvGrpSpPr>
      <p:grpSpPr>
        <a:xfrm>
          <a:off x="0" y="0"/>
          <a:ext cx="0" cy="0"/>
          <a:chOff x="0" y="0"/>
          <a:chExt cx="0" cy="0"/>
        </a:xfrm>
      </p:grpSpPr>
      <p:sp>
        <p:nvSpPr>
          <p:cNvPr id="317" name="Google Shape;317;p13"/>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descr="A graphic of a person's body&#10;&#10;AI-generated content may be incorrect.">
            <a:extLst>
              <a:ext uri="{FF2B5EF4-FFF2-40B4-BE49-F238E27FC236}">
                <a16:creationId xmlns:a16="http://schemas.microsoft.com/office/drawing/2014/main" id="{4D18524D-6CBA-097D-D5E7-D8B35C6A1DA5}"/>
              </a:ext>
            </a:extLst>
          </p:cNvPr>
          <p:cNvPicPr>
            <a:picLocks noChangeAspect="1"/>
          </p:cNvPicPr>
          <p:nvPr/>
        </p:nvPicPr>
        <p:blipFill>
          <a:blip r:embed="rId3"/>
          <a:stretch>
            <a:fillRect/>
          </a:stretch>
        </p:blipFill>
        <p:spPr>
          <a:xfrm>
            <a:off x="455208" y="487069"/>
            <a:ext cx="17377584" cy="931286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322"/>
        <p:cNvGrpSpPr/>
        <p:nvPr/>
      </p:nvGrpSpPr>
      <p:grpSpPr>
        <a:xfrm>
          <a:off x="0" y="0"/>
          <a:ext cx="0" cy="0"/>
          <a:chOff x="0" y="0"/>
          <a:chExt cx="0" cy="0"/>
        </a:xfrm>
      </p:grpSpPr>
      <p:sp>
        <p:nvSpPr>
          <p:cNvPr id="323" name="Google Shape;323;p14"/>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 name="Picture 2" descr="A white and grey card with text and icons&#10;&#10;AI-generated content may be incorrect.">
            <a:extLst>
              <a:ext uri="{FF2B5EF4-FFF2-40B4-BE49-F238E27FC236}">
                <a16:creationId xmlns:a16="http://schemas.microsoft.com/office/drawing/2014/main" id="{DBE5588E-377B-8F52-6E46-163849103A9B}"/>
              </a:ext>
            </a:extLst>
          </p:cNvPr>
          <p:cNvPicPr>
            <a:picLocks noChangeAspect="1"/>
          </p:cNvPicPr>
          <p:nvPr/>
        </p:nvPicPr>
        <p:blipFill>
          <a:blip r:embed="rId3"/>
          <a:stretch>
            <a:fillRect/>
          </a:stretch>
        </p:blipFill>
        <p:spPr>
          <a:xfrm>
            <a:off x="455208" y="487069"/>
            <a:ext cx="17377584" cy="931286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BC214"/>
        </a:solidFill>
        <a:effectLst/>
      </p:bgPr>
    </p:bg>
    <p:spTree>
      <p:nvGrpSpPr>
        <p:cNvPr id="1" name="Shape 328"/>
        <p:cNvGrpSpPr/>
        <p:nvPr/>
      </p:nvGrpSpPr>
      <p:grpSpPr>
        <a:xfrm>
          <a:off x="0" y="0"/>
          <a:ext cx="0" cy="0"/>
          <a:chOff x="0" y="0"/>
          <a:chExt cx="0" cy="0"/>
        </a:xfrm>
      </p:grpSpPr>
      <p:sp>
        <p:nvSpPr>
          <p:cNvPr id="329" name="Google Shape;329;p15"/>
          <p:cNvSpPr/>
          <p:nvPr/>
        </p:nvSpPr>
        <p:spPr>
          <a:xfrm>
            <a:off x="346986" y="2610808"/>
            <a:ext cx="6053814" cy="5860962"/>
          </a:xfrm>
          <a:custGeom>
            <a:avLst/>
            <a:gdLst/>
            <a:ahLst/>
            <a:cxnLst/>
            <a:rect l="l" t="t" r="r" b="b"/>
            <a:pathLst>
              <a:path w="8577653" h="8634564" extrusionOk="0">
                <a:moveTo>
                  <a:pt x="0" y="0"/>
                </a:moveTo>
                <a:lnTo>
                  <a:pt x="8577653" y="0"/>
                </a:lnTo>
                <a:lnTo>
                  <a:pt x="8577653" y="8634563"/>
                </a:lnTo>
                <a:lnTo>
                  <a:pt x="0" y="8634563"/>
                </a:lnTo>
                <a:lnTo>
                  <a:pt x="0" y="0"/>
                </a:lnTo>
                <a:close/>
              </a:path>
            </a:pathLst>
          </a:custGeom>
          <a:blipFill rotWithShape="1">
            <a:blip r:embed="rId3">
              <a:alphaModFix/>
            </a:blip>
            <a:stretch>
              <a:fillRect l="-44389" t="-330067" r="-327086" b="-38272"/>
            </a:stretch>
          </a:blipFill>
          <a:ln>
            <a:noFill/>
          </a:ln>
        </p:spPr>
        <p:txBody>
          <a:bodyPr/>
          <a:lstStyle/>
          <a:p>
            <a:endParaRPr lang="en-GB"/>
          </a:p>
        </p:txBody>
      </p:sp>
      <p:sp>
        <p:nvSpPr>
          <p:cNvPr id="330" name="Google Shape;330;p15"/>
          <p:cNvSpPr/>
          <p:nvPr/>
        </p:nvSpPr>
        <p:spPr>
          <a:xfrm>
            <a:off x="688944" y="756493"/>
            <a:ext cx="1815752" cy="66201"/>
          </a:xfrm>
          <a:custGeom>
            <a:avLst/>
            <a:gdLst/>
            <a:ahLst/>
            <a:cxnLst/>
            <a:rect l="l" t="t" r="r" b="b"/>
            <a:pathLst>
              <a:path w="1815752" h="66201" extrusionOk="0">
                <a:moveTo>
                  <a:pt x="0" y="0"/>
                </a:moveTo>
                <a:lnTo>
                  <a:pt x="1815753" y="0"/>
                </a:lnTo>
                <a:lnTo>
                  <a:pt x="1815753" y="66201"/>
                </a:lnTo>
                <a:lnTo>
                  <a:pt x="0" y="66201"/>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331" name="Google Shape;331;p15"/>
          <p:cNvSpPr/>
          <p:nvPr/>
        </p:nvSpPr>
        <p:spPr>
          <a:xfrm>
            <a:off x="14670445" y="202450"/>
            <a:ext cx="3519016" cy="2077357"/>
          </a:xfrm>
          <a:custGeom>
            <a:avLst/>
            <a:gdLst/>
            <a:ahLst/>
            <a:cxnLst/>
            <a:rect l="l" t="t" r="r" b="b"/>
            <a:pathLst>
              <a:path w="2550137" h="1653339" extrusionOk="0">
                <a:moveTo>
                  <a:pt x="0" y="0"/>
                </a:moveTo>
                <a:lnTo>
                  <a:pt x="2550136" y="0"/>
                </a:lnTo>
                <a:lnTo>
                  <a:pt x="2550136" y="1653339"/>
                </a:lnTo>
                <a:lnTo>
                  <a:pt x="0" y="1653339"/>
                </a:lnTo>
                <a:lnTo>
                  <a:pt x="0" y="0"/>
                </a:lnTo>
                <a:close/>
              </a:path>
            </a:pathLst>
          </a:custGeom>
          <a:blipFill rotWithShape="1">
            <a:blip r:embed="rId5">
              <a:alphaModFix/>
            </a:blip>
            <a:stretch>
              <a:fillRect/>
            </a:stretch>
          </a:blipFill>
          <a:ln>
            <a:noFill/>
          </a:ln>
        </p:spPr>
        <p:txBody>
          <a:bodyPr/>
          <a:lstStyle/>
          <a:p>
            <a:endParaRPr lang="en-GB"/>
          </a:p>
        </p:txBody>
      </p:sp>
      <p:grpSp>
        <p:nvGrpSpPr>
          <p:cNvPr id="332" name="Google Shape;332;p15"/>
          <p:cNvGrpSpPr/>
          <p:nvPr/>
        </p:nvGrpSpPr>
        <p:grpSpPr>
          <a:xfrm>
            <a:off x="-2723554" y="4121797"/>
            <a:ext cx="13727836" cy="2054269"/>
            <a:chOff x="-2480376" y="-989476"/>
            <a:chExt cx="18303782" cy="2739026"/>
          </a:xfrm>
        </p:grpSpPr>
        <p:sp>
          <p:nvSpPr>
            <p:cNvPr id="333" name="Google Shape;333;p15"/>
            <p:cNvSpPr txBox="1"/>
            <p:nvPr/>
          </p:nvSpPr>
          <p:spPr>
            <a:xfrm>
              <a:off x="-2480376" y="-989476"/>
              <a:ext cx="15823406" cy="2090487"/>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245"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EN HOE GAAT HET</a:t>
              </a:r>
            </a:p>
            <a:p>
              <a:pPr marL="0" marR="0" lvl="0" indent="0" algn="ctr" rtl="0">
                <a:lnSpc>
                  <a:spcPct val="120000"/>
                </a:lnSpc>
                <a:spcBef>
                  <a:spcPts val="0"/>
                </a:spcBef>
                <a:spcAft>
                  <a:spcPts val="0"/>
                </a:spcAft>
                <a:buNone/>
              </a:pPr>
              <a:r>
                <a:rPr lang="en-US" sz="4245"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IN NEDERLAND? </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34" name="Google Shape;334;p15"/>
            <p:cNvSpPr txBox="1"/>
            <p:nvPr/>
          </p:nvSpPr>
          <p:spPr>
            <a:xfrm>
              <a:off x="0" y="1283271"/>
              <a:ext cx="15823406" cy="466279"/>
            </a:xfrm>
            <a:prstGeom prst="rect">
              <a:avLst/>
            </a:prstGeom>
            <a:noFill/>
            <a:ln>
              <a:noFill/>
            </a:ln>
          </p:spPr>
          <p:txBody>
            <a:bodyPr spcFirstLastPara="1" wrap="square" lIns="0" tIns="0" rIns="0" bIns="0" anchor="t" anchorCtr="0">
              <a:spAutoFit/>
            </a:bodyPr>
            <a:lstStyle/>
            <a:p>
              <a:pPr marL="0" marR="0" lvl="0" indent="0" algn="ctr" rtl="0">
                <a:lnSpc>
                  <a:spcPct val="1650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35" name="Google Shape;335;p15"/>
          <p:cNvSpPr txBox="1"/>
          <p:nvPr/>
        </p:nvSpPr>
        <p:spPr>
          <a:xfrm>
            <a:off x="-3400452" y="464726"/>
            <a:ext cx="10744789" cy="304827"/>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36" name="Google Shape;336;p15"/>
          <p:cNvSpPr txBox="1"/>
          <p:nvPr/>
        </p:nvSpPr>
        <p:spPr>
          <a:xfrm>
            <a:off x="15764987" y="430074"/>
            <a:ext cx="1677583" cy="1292662"/>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000"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VOLGENS </a:t>
            </a:r>
            <a:endParaRPr sz="20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00"/>
              </a:lnSpc>
              <a:spcBef>
                <a:spcPts val="0"/>
              </a:spcBef>
              <a:spcAft>
                <a:spcPts val="0"/>
              </a:spcAft>
              <a:buNone/>
            </a:pPr>
            <a:r>
              <a:rPr lang="en-US" sz="2000"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EXPERTS </a:t>
            </a:r>
            <a:endParaRPr sz="20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00"/>
              </a:lnSpc>
              <a:spcBef>
                <a:spcPts val="0"/>
              </a:spcBef>
              <a:spcAft>
                <a:spcPts val="0"/>
              </a:spcAft>
              <a:buNone/>
            </a:pPr>
            <a:r>
              <a:rPr lang="en-US" sz="2000"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VAN GREVIO</a:t>
            </a:r>
            <a:endParaRPr sz="2000" dirty="0">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descr="A brochure of a person sitting at a desk&#10;&#10;AI-generated content may be incorrect.">
            <a:extLst>
              <a:ext uri="{FF2B5EF4-FFF2-40B4-BE49-F238E27FC236}">
                <a16:creationId xmlns:a16="http://schemas.microsoft.com/office/drawing/2014/main" id="{6F6120D9-0494-BE46-7569-EB0BA86047F3}"/>
              </a:ext>
            </a:extLst>
          </p:cNvPr>
          <p:cNvPicPr>
            <a:picLocks noChangeAspect="1"/>
          </p:cNvPicPr>
          <p:nvPr/>
        </p:nvPicPr>
        <p:blipFill>
          <a:blip r:embed="rId6"/>
          <a:stretch>
            <a:fillRect/>
          </a:stretch>
        </p:blipFill>
        <p:spPr>
          <a:xfrm>
            <a:off x="6994416" y="0"/>
            <a:ext cx="7274347" cy="10287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344"/>
        <p:cNvGrpSpPr/>
        <p:nvPr/>
      </p:nvGrpSpPr>
      <p:grpSpPr>
        <a:xfrm>
          <a:off x="0" y="0"/>
          <a:ext cx="0" cy="0"/>
          <a:chOff x="0" y="0"/>
          <a:chExt cx="0" cy="0"/>
        </a:xfrm>
      </p:grpSpPr>
      <p:sp>
        <p:nvSpPr>
          <p:cNvPr id="345" name="Google Shape;345;p16"/>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46" name="Google Shape;346;p16"/>
          <p:cNvGrpSpPr/>
          <p:nvPr/>
        </p:nvGrpSpPr>
        <p:grpSpPr>
          <a:xfrm>
            <a:off x="825844" y="1397871"/>
            <a:ext cx="16823801" cy="8354020"/>
            <a:chOff x="-1" y="-147549"/>
            <a:chExt cx="22431734" cy="11138692"/>
          </a:xfrm>
        </p:grpSpPr>
        <p:sp>
          <p:nvSpPr>
            <p:cNvPr id="347" name="Google Shape;347;p16"/>
            <p:cNvSpPr txBox="1"/>
            <p:nvPr/>
          </p:nvSpPr>
          <p:spPr>
            <a:xfrm>
              <a:off x="251576" y="-147549"/>
              <a:ext cx="22180157" cy="1939162"/>
            </a:xfrm>
            <a:prstGeom prst="rect">
              <a:avLst/>
            </a:prstGeom>
            <a:noFill/>
            <a:ln>
              <a:noFill/>
            </a:ln>
          </p:spPr>
          <p:txBody>
            <a:bodyPr spcFirstLastPara="1" wrap="square" lIns="0" tIns="0" rIns="0" bIns="0" anchor="t" anchorCtr="0">
              <a:spAutoFit/>
            </a:bodyPr>
            <a:lstStyle/>
            <a:p>
              <a:pPr marL="0" marR="0" lvl="0" indent="0" algn="l" rtl="0">
                <a:lnSpc>
                  <a:spcPct val="120018"/>
                </a:lnSpc>
                <a:spcBef>
                  <a:spcPts val="0"/>
                </a:spcBef>
                <a:spcAft>
                  <a:spcPts val="0"/>
                </a:spcAft>
                <a:buNone/>
              </a:pPr>
              <a:r>
                <a:rPr lang="en-US" sz="427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WAT GAAT ER GOED IN NEDERLAND?</a:t>
              </a:r>
            </a:p>
            <a:p>
              <a:pPr marL="0" marR="0" lvl="0" indent="0" algn="l" rtl="0">
                <a:lnSpc>
                  <a:spcPct val="120018"/>
                </a:lnSpc>
                <a:spcBef>
                  <a:spcPts val="0"/>
                </a:spcBef>
                <a:spcAft>
                  <a:spcPts val="0"/>
                </a:spcAft>
                <a:buNone/>
              </a:pPr>
              <a:r>
                <a:rPr lang="en-US" sz="3600"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GREVIO </a:t>
              </a:r>
              <a:r>
                <a:rPr lang="en-US" sz="3600"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constateert</a:t>
              </a:r>
              <a:r>
                <a:rPr lang="en-US" sz="3600"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 </a:t>
              </a:r>
              <a:r>
                <a:rPr lang="en-US" sz="3600"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vooruitgang</a:t>
              </a:r>
              <a:r>
                <a:rPr lang="en-US" sz="3600"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 op het </a:t>
              </a:r>
              <a:r>
                <a:rPr lang="en-US" sz="3600"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gebied</a:t>
              </a:r>
              <a:r>
                <a:rPr lang="en-US" sz="3600"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 van:</a:t>
              </a:r>
              <a:r>
                <a:rPr lang="en-US" sz="360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  </a:t>
              </a:r>
              <a:endParaRPr sz="3600" dirty="0">
                <a:latin typeface="Open Sans" panose="020B0606030504020204" pitchFamily="34" charset="0"/>
                <a:ea typeface="Open Sans" panose="020B0606030504020204" pitchFamily="34" charset="0"/>
                <a:cs typeface="Open Sans" panose="020B0606030504020204" pitchFamily="34" charset="0"/>
              </a:endParaRPr>
            </a:p>
          </p:txBody>
        </p:sp>
        <p:sp>
          <p:nvSpPr>
            <p:cNvPr id="348" name="Google Shape;348;p16"/>
            <p:cNvSpPr txBox="1"/>
            <p:nvPr/>
          </p:nvSpPr>
          <p:spPr>
            <a:xfrm>
              <a:off x="-1" y="2017576"/>
              <a:ext cx="21994662" cy="8973567"/>
            </a:xfrm>
            <a:prstGeom prst="rect">
              <a:avLst/>
            </a:prstGeom>
            <a:noFill/>
            <a:ln>
              <a:noFill/>
            </a:ln>
          </p:spPr>
          <p:txBody>
            <a:bodyPr spcFirstLastPara="1" wrap="square" lIns="0" tIns="0" rIns="0" bIns="0" anchor="t" anchorCtr="0">
              <a:spAutoFit/>
            </a:bodyPr>
            <a:lstStyle/>
            <a:p>
              <a:pPr marL="716677" marR="0" lvl="1" indent="-457200" algn="l" rtl="0">
                <a:lnSpc>
                  <a:spcPct val="140033"/>
                </a:lnSpc>
                <a:spcBef>
                  <a:spcPts val="0"/>
                </a:spcBef>
                <a:spcAft>
                  <a:spcPts val="0"/>
                </a:spcAft>
                <a:buClr>
                  <a:srgbClr val="035191"/>
                </a:buClr>
                <a:buSzPts val="2403"/>
                <a:buFont typeface="+mj-lt"/>
                <a:buAutoNum type="arabicParenR"/>
              </a:pP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Wetgeving</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Nieuwe</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wet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Seksuele</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Misdrijven</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(2024)</a:t>
              </a:r>
              <a:endParaRPr dirty="0">
                <a:latin typeface="Open Sans" panose="020B0606030504020204" pitchFamily="34" charset="0"/>
                <a:ea typeface="Open Sans" panose="020B0606030504020204" pitchFamily="34" charset="0"/>
                <a:cs typeface="Open Sans" panose="020B0606030504020204" pitchFamily="34" charset="0"/>
              </a:endParaRPr>
            </a:p>
            <a:p>
              <a:pPr marL="716677" marR="0" lvl="1" indent="-457200" algn="l" rtl="0">
                <a:lnSpc>
                  <a:spcPct val="140033"/>
                </a:lnSpc>
                <a:spcBef>
                  <a:spcPts val="0"/>
                </a:spcBef>
                <a:spcAft>
                  <a:spcPts val="0"/>
                </a:spcAft>
                <a:buClr>
                  <a:srgbClr val="035191"/>
                </a:buClr>
                <a:buSzPts val="2403"/>
                <a:buFont typeface="+mj-lt"/>
                <a:buAutoNum type="arabicParenR"/>
              </a:pP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Bewustwordingscampagnes</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sterkere</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focus op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preventie</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cultuurverandering</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Nationaal</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Actieprogramma</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Seksueel</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Grensoverschrijdend</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Gedrag</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en</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Seksueel</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Geweld</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a:t>
              </a:r>
              <a:endParaRPr sz="2403"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716677" marR="0" lvl="1" indent="-457200" algn="l" rtl="0">
                <a:lnSpc>
                  <a:spcPct val="140033"/>
                </a:lnSpc>
                <a:spcBef>
                  <a:spcPts val="0"/>
                </a:spcBef>
                <a:spcAft>
                  <a:spcPts val="0"/>
                </a:spcAft>
                <a:buClr>
                  <a:srgbClr val="035191"/>
                </a:buClr>
                <a:buSzPts val="2403"/>
                <a:buFont typeface="+mj-lt"/>
                <a:buAutoNum type="arabicParenR"/>
              </a:pP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Aandacht</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voor</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digitale</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vormen</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van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geweld</a:t>
              </a:r>
              <a:endPar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716677" lvl="1" indent="-457200">
                <a:lnSpc>
                  <a:spcPct val="140033"/>
                </a:lnSpc>
                <a:buClr>
                  <a:srgbClr val="035191"/>
                </a:buClr>
                <a:buSzPts val="2403"/>
                <a:buFont typeface="+mj-lt"/>
                <a:buAutoNum type="arabicParenR"/>
              </a:pP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Meer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publieke</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aandacht</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voor</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seksueel</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geweld</a:t>
              </a:r>
              <a:endPar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716677" lvl="1" indent="-457200">
                <a:lnSpc>
                  <a:spcPct val="140033"/>
                </a:lnSpc>
                <a:buClr>
                  <a:srgbClr val="035191"/>
                </a:buClr>
                <a:buSzPts val="2403"/>
                <a:buFont typeface="+mj-lt"/>
                <a:buAutoNum type="arabicParenR"/>
              </a:pP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Actieplan</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Stop Femicide!</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marL="716677" lvl="1" indent="-457200">
                <a:lnSpc>
                  <a:spcPct val="140033"/>
                </a:lnSpc>
                <a:buClr>
                  <a:srgbClr val="035191"/>
                </a:buClr>
                <a:buSzPts val="2403"/>
                <a:buFont typeface="+mj-lt"/>
                <a:buAutoNum type="arabicParenR"/>
              </a:pP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Begin van ‘gendered understanding’</a:t>
              </a:r>
              <a:endParaRPr lang="en-US" sz="2800" dirty="0">
                <a:latin typeface="Open Sans" panose="020B0606030504020204" pitchFamily="34" charset="0"/>
                <a:ea typeface="Open Sans" panose="020B0606030504020204" pitchFamily="34" charset="0"/>
                <a:cs typeface="Open Sans" panose="020B0606030504020204" pitchFamily="34" charset="0"/>
              </a:endParaRPr>
            </a:p>
            <a:p>
              <a:pPr marL="716677" marR="0" lvl="1" indent="-457200" algn="l" rtl="0">
                <a:lnSpc>
                  <a:spcPct val="140033"/>
                </a:lnSpc>
                <a:spcBef>
                  <a:spcPts val="0"/>
                </a:spcBef>
                <a:spcAft>
                  <a:spcPts val="0"/>
                </a:spcAft>
                <a:buClr>
                  <a:srgbClr val="035191"/>
                </a:buClr>
                <a:buSzPts val="2403"/>
                <a:buFont typeface="+mj-lt"/>
                <a:buAutoNum type="arabicParenR"/>
              </a:pP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Erkenning</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van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intersectionaliteit</a:t>
              </a:r>
              <a:endPar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716677" marR="0" lvl="1" indent="-457200" algn="l" rtl="0">
                <a:lnSpc>
                  <a:spcPct val="140033"/>
                </a:lnSpc>
                <a:spcBef>
                  <a:spcPts val="0"/>
                </a:spcBef>
                <a:spcAft>
                  <a:spcPts val="0"/>
                </a:spcAft>
                <a:buClr>
                  <a:srgbClr val="035191"/>
                </a:buClr>
                <a:buSzPts val="2403"/>
                <a:buFont typeface="+mj-lt"/>
                <a:buAutoNum type="arabicParenR"/>
              </a:pP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Aandacht</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voor</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seksuele</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intimidatie</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in de sport</a:t>
              </a:r>
            </a:p>
            <a:p>
              <a:pPr marL="716677" marR="0" lvl="1" indent="-457200" algn="l" rtl="0">
                <a:lnSpc>
                  <a:spcPct val="140033"/>
                </a:lnSpc>
                <a:spcBef>
                  <a:spcPts val="0"/>
                </a:spcBef>
                <a:spcAft>
                  <a:spcPts val="0"/>
                </a:spcAft>
                <a:buClr>
                  <a:srgbClr val="035191"/>
                </a:buClr>
                <a:buSzPts val="2403"/>
                <a:buFont typeface="+mj-lt"/>
                <a:buAutoNum type="arabicParenR"/>
              </a:pP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Meer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preventieve</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aandacht</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in het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hoger</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onderwijs</a:t>
              </a:r>
              <a:endPar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716677" marR="0" lvl="1" indent="-457200" algn="l" rtl="0">
                <a:lnSpc>
                  <a:spcPct val="140033"/>
                </a:lnSpc>
                <a:spcBef>
                  <a:spcPts val="0"/>
                </a:spcBef>
                <a:spcAft>
                  <a:spcPts val="0"/>
                </a:spcAft>
                <a:buClr>
                  <a:srgbClr val="035191"/>
                </a:buClr>
                <a:buSzPts val="2403"/>
                <a:buFont typeface="+mj-lt"/>
                <a:buAutoNum type="arabicParenR"/>
              </a:pP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Samenwerking</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tussen</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instanties</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p>
            <a:p>
              <a:pPr marL="716677" marR="0" lvl="1" indent="-457200" algn="l" rtl="0">
                <a:lnSpc>
                  <a:spcPct val="140033"/>
                </a:lnSpc>
                <a:spcBef>
                  <a:spcPts val="0"/>
                </a:spcBef>
                <a:spcAft>
                  <a:spcPts val="0"/>
                </a:spcAft>
                <a:buClr>
                  <a:srgbClr val="035191"/>
                </a:buClr>
                <a:buSzPts val="2403"/>
                <a:buFont typeface="+mj-lt"/>
                <a:buAutoNum type="arabicParenR"/>
              </a:pP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Meer financiering</a:t>
              </a:r>
            </a:p>
            <a:p>
              <a:pPr marL="716677" lvl="1" indent="-457200">
                <a:lnSpc>
                  <a:spcPct val="140033"/>
                </a:lnSpc>
                <a:buClr>
                  <a:srgbClr val="035191"/>
                </a:buClr>
                <a:buSzPts val="2403"/>
                <a:buFont typeface="+mj-lt"/>
                <a:buAutoNum type="arabicParenR"/>
              </a:pP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Data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en</a:t>
              </a:r>
              <a:r>
                <a:rPr lang="en-US" sz="2403" dirty="0">
                  <a:solidFill>
                    <a:srgbClr val="035191"/>
                  </a:solidFill>
                  <a:latin typeface="Open Sans" panose="020B0606030504020204" pitchFamily="34" charset="0"/>
                  <a:ea typeface="Open Sans" panose="020B0606030504020204" pitchFamily="34" charset="0"/>
                  <a:cs typeface="Open Sans" panose="020B0606030504020204" pitchFamily="34" charset="0"/>
                </a:rPr>
                <a:t> monitoring - </a:t>
              </a:r>
              <a:r>
                <a:rPr lang="en-US" sz="24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m</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eer</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cijfers</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(data-</a:t>
              </a:r>
              <a:r>
                <a:rPr lang="en-US" sz="24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analyse</a:t>
              </a:r>
              <a:r>
                <a:rPr lang="en-US" sz="24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t>
              </a:r>
            </a:p>
          </p:txBody>
        </p:sp>
      </p:grpSp>
      <p:sp>
        <p:nvSpPr>
          <p:cNvPr id="349" name="Google Shape;349;p16"/>
          <p:cNvSpPr/>
          <p:nvPr/>
        </p:nvSpPr>
        <p:spPr>
          <a:xfrm>
            <a:off x="11956487" y="6090984"/>
            <a:ext cx="4482778" cy="3144465"/>
          </a:xfrm>
          <a:custGeom>
            <a:avLst/>
            <a:gdLst/>
            <a:ahLst/>
            <a:cxnLst/>
            <a:rect l="l" t="t" r="r" b="b"/>
            <a:pathLst>
              <a:path w="5878729" h="4589915" extrusionOk="0">
                <a:moveTo>
                  <a:pt x="0" y="0"/>
                </a:moveTo>
                <a:lnTo>
                  <a:pt x="5878729" y="0"/>
                </a:lnTo>
                <a:lnTo>
                  <a:pt x="5878729" y="4589916"/>
                </a:lnTo>
                <a:lnTo>
                  <a:pt x="0" y="4589916"/>
                </a:lnTo>
                <a:lnTo>
                  <a:pt x="0" y="0"/>
                </a:lnTo>
                <a:close/>
              </a:path>
            </a:pathLst>
          </a:custGeom>
          <a:blipFill rotWithShape="1">
            <a:blip r:embed="rId3">
              <a:alphaModFix/>
            </a:blip>
            <a:stretch>
              <a:fillRect l="-7569" r="-2521" b="-29693"/>
            </a:stretch>
          </a:blipFill>
          <a:ln>
            <a:noFill/>
          </a:ln>
        </p:spPr>
        <p:txBody>
          <a:bodyPr/>
          <a:lstStyle/>
          <a:p>
            <a:endParaRPr lang="en-GB"/>
          </a:p>
        </p:txBody>
      </p:sp>
      <p:sp>
        <p:nvSpPr>
          <p:cNvPr id="350" name="Google Shape;350;p16"/>
          <p:cNvSpPr/>
          <p:nvPr/>
        </p:nvSpPr>
        <p:spPr>
          <a:xfrm rot="5400000">
            <a:off x="12444145" y="5145645"/>
            <a:ext cx="3610978" cy="5000639"/>
          </a:xfrm>
          <a:custGeom>
            <a:avLst/>
            <a:gdLst/>
            <a:ahLst/>
            <a:cxnLst/>
            <a:rect l="l" t="t" r="r" b="b"/>
            <a:pathLst>
              <a:path w="5270874" h="6557853" extrusionOk="0">
                <a:moveTo>
                  <a:pt x="0" y="0"/>
                </a:moveTo>
                <a:lnTo>
                  <a:pt x="5270875" y="0"/>
                </a:lnTo>
                <a:lnTo>
                  <a:pt x="5270875" y="6557853"/>
                </a:lnTo>
                <a:lnTo>
                  <a:pt x="0" y="6557853"/>
                </a:lnTo>
                <a:lnTo>
                  <a:pt x="0" y="0"/>
                </a:lnTo>
                <a:close/>
              </a:path>
            </a:pathLst>
          </a:custGeom>
          <a:blipFill rotWithShape="1">
            <a:blip r:embed="rId4">
              <a:alphaModFix/>
            </a:blip>
            <a:stretch>
              <a:fillRect/>
            </a:stretch>
          </a:blipFill>
          <a:ln>
            <a:noFill/>
          </a:ln>
        </p:spPr>
        <p:txBody>
          <a:bodyPr/>
          <a:lstStyle/>
          <a:p>
            <a:endParaRPr lang="en-GB" dirty="0"/>
          </a:p>
        </p:txBody>
      </p:sp>
      <p:sp>
        <p:nvSpPr>
          <p:cNvPr id="351" name="Google Shape;351;p16"/>
          <p:cNvSpPr txBox="1"/>
          <p:nvPr/>
        </p:nvSpPr>
        <p:spPr>
          <a:xfrm>
            <a:off x="1028700" y="827595"/>
            <a:ext cx="6509742" cy="23373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Arial"/>
                <a:ea typeface="Arial"/>
                <a:cs typeface="Arial"/>
                <a:sym typeface="Arial"/>
              </a:rPr>
              <a:t>HET VERDRAG VAN ISTANBUL </a:t>
            </a:r>
            <a:endParaRPr dirty="0"/>
          </a:p>
        </p:txBody>
      </p:sp>
      <p:sp>
        <p:nvSpPr>
          <p:cNvPr id="352" name="Google Shape;352;p16"/>
          <p:cNvSpPr/>
          <p:nvPr/>
        </p:nvSpPr>
        <p:spPr>
          <a:xfrm>
            <a:off x="1028700" y="111938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5">
              <a:alphaModFix/>
            </a:blip>
            <a:stretch>
              <a:fillRect t="-1321364" b="-1321364"/>
            </a:stretch>
          </a:blipFill>
          <a:ln>
            <a:noFill/>
          </a:ln>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360"/>
        <p:cNvGrpSpPr/>
        <p:nvPr/>
      </p:nvGrpSpPr>
      <p:grpSpPr>
        <a:xfrm>
          <a:off x="0" y="0"/>
          <a:ext cx="0" cy="0"/>
          <a:chOff x="0" y="0"/>
          <a:chExt cx="0" cy="0"/>
        </a:xfrm>
      </p:grpSpPr>
      <p:sp>
        <p:nvSpPr>
          <p:cNvPr id="361" name="Google Shape;361;p17"/>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2" name="Google Shape;362;p17"/>
          <p:cNvSpPr txBox="1"/>
          <p:nvPr/>
        </p:nvSpPr>
        <p:spPr>
          <a:xfrm>
            <a:off x="1028700" y="1000125"/>
            <a:ext cx="6509742" cy="233735"/>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Arial"/>
                <a:ea typeface="Arial"/>
                <a:cs typeface="Arial"/>
                <a:sym typeface="Arial"/>
              </a:rPr>
              <a:t>HET VERDRAG VAN ISTANBUL </a:t>
            </a:r>
            <a:endParaRPr dirty="0"/>
          </a:p>
        </p:txBody>
      </p:sp>
      <p:sp>
        <p:nvSpPr>
          <p:cNvPr id="363" name="Google Shape;363;p17"/>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3">
              <a:alphaModFix/>
            </a:blip>
            <a:stretch>
              <a:fillRect t="-1321364" b="-1321364"/>
            </a:stretch>
          </a:blipFill>
          <a:ln>
            <a:noFill/>
          </a:ln>
        </p:spPr>
        <p:txBody>
          <a:bodyPr/>
          <a:lstStyle/>
          <a:p>
            <a:endParaRPr lang="en-GB"/>
          </a:p>
        </p:txBody>
      </p:sp>
      <p:sp>
        <p:nvSpPr>
          <p:cNvPr id="364" name="Google Shape;364;p17"/>
          <p:cNvSpPr/>
          <p:nvPr/>
        </p:nvSpPr>
        <p:spPr>
          <a:xfrm>
            <a:off x="8681647" y="1028700"/>
            <a:ext cx="8577653" cy="8634564"/>
          </a:xfrm>
          <a:custGeom>
            <a:avLst/>
            <a:gdLst/>
            <a:ahLst/>
            <a:cxnLst/>
            <a:rect l="l" t="t" r="r" b="b"/>
            <a:pathLst>
              <a:path w="8577653" h="8634564" extrusionOk="0">
                <a:moveTo>
                  <a:pt x="0" y="0"/>
                </a:moveTo>
                <a:lnTo>
                  <a:pt x="8577653" y="0"/>
                </a:lnTo>
                <a:lnTo>
                  <a:pt x="8577653" y="8634564"/>
                </a:lnTo>
                <a:lnTo>
                  <a:pt x="0" y="8634564"/>
                </a:lnTo>
                <a:lnTo>
                  <a:pt x="0" y="0"/>
                </a:lnTo>
                <a:close/>
              </a:path>
            </a:pathLst>
          </a:custGeom>
          <a:blipFill rotWithShape="1">
            <a:blip r:embed="rId4">
              <a:alphaModFix/>
            </a:blip>
            <a:stretch>
              <a:fillRect l="-44394" t="-330098" r="-327081" b="-38285"/>
            </a:stretch>
          </a:blipFill>
          <a:ln>
            <a:noFill/>
          </a:ln>
        </p:spPr>
        <p:txBody>
          <a:bodyPr/>
          <a:lstStyle/>
          <a:p>
            <a:endParaRPr lang="en-GB"/>
          </a:p>
        </p:txBody>
      </p:sp>
      <p:grpSp>
        <p:nvGrpSpPr>
          <p:cNvPr id="365" name="Google Shape;365;p17"/>
          <p:cNvGrpSpPr/>
          <p:nvPr/>
        </p:nvGrpSpPr>
        <p:grpSpPr>
          <a:xfrm>
            <a:off x="621044" y="1713449"/>
            <a:ext cx="17045854" cy="8891831"/>
            <a:chOff x="-481330" y="-9525"/>
            <a:chExt cx="20126153" cy="11855777"/>
          </a:xfrm>
        </p:grpSpPr>
        <p:sp>
          <p:nvSpPr>
            <p:cNvPr id="366" name="Google Shape;366;p17"/>
            <p:cNvSpPr txBox="1"/>
            <p:nvPr/>
          </p:nvSpPr>
          <p:spPr>
            <a:xfrm>
              <a:off x="0" y="-9525"/>
              <a:ext cx="19644823" cy="1114664"/>
            </a:xfrm>
            <a:prstGeom prst="rect">
              <a:avLst/>
            </a:prstGeom>
            <a:noFill/>
            <a:ln>
              <a:noFill/>
            </a:ln>
          </p:spPr>
          <p:txBody>
            <a:bodyPr spcFirstLastPara="1" wrap="square" lIns="0" tIns="0" rIns="0" bIns="0" anchor="t" anchorCtr="0">
              <a:spAutoFit/>
            </a:bodyPr>
            <a:lstStyle/>
            <a:p>
              <a:pPr marL="0" marR="0" lvl="0" indent="0" algn="l" rtl="0">
                <a:lnSpc>
                  <a:spcPct val="120013"/>
                </a:lnSpc>
                <a:spcBef>
                  <a:spcPts val="0"/>
                </a:spcBef>
                <a:spcAft>
                  <a:spcPts val="0"/>
                </a:spcAft>
                <a:buNone/>
              </a:pPr>
              <a:r>
                <a:rPr lang="en-US" sz="4527"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WAT ZIJN DE AANDACHTSPUNTEN VOOR NEDERLAND?  </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67" name="Google Shape;367;p17"/>
            <p:cNvSpPr txBox="1"/>
            <p:nvPr/>
          </p:nvSpPr>
          <p:spPr>
            <a:xfrm>
              <a:off x="-481330" y="1350214"/>
              <a:ext cx="19644901" cy="10496038"/>
            </a:xfrm>
            <a:prstGeom prst="rect">
              <a:avLst/>
            </a:prstGeom>
            <a:noFill/>
            <a:ln>
              <a:noFill/>
            </a:ln>
          </p:spPr>
          <p:txBody>
            <a:bodyPr spcFirstLastPara="1" wrap="square" lIns="0" tIns="0" rIns="0" bIns="0" anchor="t" anchorCtr="0">
              <a:spAutoFit/>
            </a:bodyPr>
            <a:lstStyle/>
            <a:p>
              <a:pPr marL="806194" marR="0" lvl="1" indent="-514350" algn="l" rtl="0">
                <a:lnSpc>
                  <a:spcPct val="139992"/>
                </a:lnSpc>
                <a:spcBef>
                  <a:spcPts val="0"/>
                </a:spcBef>
                <a:spcAft>
                  <a:spcPts val="0"/>
                </a:spcAft>
                <a:buClr>
                  <a:srgbClr val="035191"/>
                </a:buClr>
                <a:buSzPts val="2703"/>
                <a:buFont typeface="+mj-lt"/>
                <a:buAutoNum type="arabicParenR"/>
              </a:pP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Gebrek</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aan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genderperspectief</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in het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beleid</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genderneutraal</a:t>
              </a:r>
              <a:endParaRPr dirty="0">
                <a:latin typeface="Open Sans" panose="020B0606030504020204" pitchFamily="34" charset="0"/>
                <a:ea typeface="Open Sans" panose="020B0606030504020204" pitchFamily="34" charset="0"/>
                <a:cs typeface="Open Sans" panose="020B0606030504020204" pitchFamily="34" charset="0"/>
              </a:endParaRPr>
            </a:p>
            <a:p>
              <a:pPr marL="806194" marR="0" lvl="1" indent="-514350" algn="l" rtl="0">
                <a:lnSpc>
                  <a:spcPct val="139992"/>
                </a:lnSpc>
                <a:spcBef>
                  <a:spcPts val="0"/>
                </a:spcBef>
                <a:spcAft>
                  <a:spcPts val="0"/>
                </a:spcAft>
                <a:buClr>
                  <a:srgbClr val="035191"/>
                </a:buClr>
                <a:buSzPts val="2703"/>
                <a:buFont typeface="+mj-lt"/>
                <a:buAutoNum type="arabicParenR"/>
              </a:pP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Versnipperd</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beleid</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gebrekkige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coördinatie</a:t>
              </a:r>
              <a:endParaRPr dirty="0">
                <a:latin typeface="Open Sans" panose="020B0606030504020204" pitchFamily="34" charset="0"/>
                <a:ea typeface="Open Sans" panose="020B0606030504020204" pitchFamily="34" charset="0"/>
                <a:cs typeface="Open Sans" panose="020B0606030504020204" pitchFamily="34" charset="0"/>
              </a:endParaRPr>
            </a:p>
            <a:p>
              <a:pPr marL="806194" marR="0" lvl="1" indent="-514350" algn="l" rtl="0">
                <a:lnSpc>
                  <a:spcPct val="139992"/>
                </a:lnSpc>
                <a:spcBef>
                  <a:spcPts val="0"/>
                </a:spcBef>
                <a:spcAft>
                  <a:spcPts val="0"/>
                </a:spcAft>
                <a:buClr>
                  <a:srgbClr val="035191"/>
                </a:buClr>
                <a:buSzPts val="2703"/>
                <a:buFont typeface="+mj-lt"/>
                <a:buAutoNum type="arabicParenR"/>
              </a:pP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Behoefte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aan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betere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samenwerking</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tussen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zorg</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veiligheid</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t>
              </a:r>
              <a:endParaRPr dirty="0">
                <a:latin typeface="Open Sans" panose="020B0606030504020204" pitchFamily="34" charset="0"/>
                <a:ea typeface="Open Sans" panose="020B0606030504020204" pitchFamily="34" charset="0"/>
                <a:cs typeface="Open Sans" panose="020B0606030504020204" pitchFamily="34" charset="0"/>
              </a:endParaRPr>
            </a:p>
            <a:p>
              <a:pPr marL="806194" marR="0" lvl="1" indent="-514350" algn="l" rtl="0">
                <a:lnSpc>
                  <a:spcPct val="139992"/>
                </a:lnSpc>
                <a:spcBef>
                  <a:spcPts val="0"/>
                </a:spcBef>
                <a:spcAft>
                  <a:spcPts val="0"/>
                </a:spcAft>
                <a:buClr>
                  <a:srgbClr val="035191"/>
                </a:buClr>
                <a:buSzPts val="2703"/>
                <a:buFont typeface="+mj-lt"/>
                <a:buAutoNum type="arabicParenR"/>
              </a:pP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Onvoldoende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structurele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financiering</a:t>
              </a:r>
              <a:endParaRPr dirty="0">
                <a:latin typeface="Open Sans" panose="020B0606030504020204" pitchFamily="34" charset="0"/>
                <a:ea typeface="Open Sans" panose="020B0606030504020204" pitchFamily="34" charset="0"/>
                <a:cs typeface="Open Sans" panose="020B0606030504020204" pitchFamily="34" charset="0"/>
              </a:endParaRPr>
            </a:p>
            <a:p>
              <a:pPr marL="806194" marR="0" lvl="1" indent="-514350" algn="l" rtl="0">
                <a:lnSpc>
                  <a:spcPct val="139992"/>
                </a:lnSpc>
                <a:spcBef>
                  <a:spcPts val="0"/>
                </a:spcBef>
                <a:spcAft>
                  <a:spcPts val="0"/>
                </a:spcAft>
                <a:buClr>
                  <a:srgbClr val="035191"/>
                </a:buClr>
                <a:buSzPts val="2703"/>
                <a:buFont typeface="+mj-lt"/>
                <a:buAutoNum type="arabicParenR"/>
              </a:pPr>
              <a:r>
                <a:rPr lang="nl-NL"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Meer verplichte seksuele en relationele vorming met nadruk op toestemming, respect en gelijkheid </a:t>
              </a:r>
            </a:p>
            <a:p>
              <a:pPr marL="806194" marR="0" lvl="1" indent="-514350" algn="l" rtl="0">
                <a:lnSpc>
                  <a:spcPct val="139992"/>
                </a:lnSpc>
                <a:spcBef>
                  <a:spcPts val="0"/>
                </a:spcBef>
                <a:spcAft>
                  <a:spcPts val="0"/>
                </a:spcAft>
                <a:buClr>
                  <a:srgbClr val="035191"/>
                </a:buClr>
                <a:buSzPts val="2703"/>
                <a:buFont typeface="+mj-lt"/>
                <a:buAutoNum type="arabicParenR"/>
              </a:pP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beperkte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opvang</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slachtoffers</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weinig</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specialistische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ondersteuning</a:t>
              </a:r>
              <a:endParaRPr dirty="0">
                <a:latin typeface="Open Sans" panose="020B0606030504020204" pitchFamily="34" charset="0"/>
                <a:ea typeface="Open Sans" panose="020B0606030504020204" pitchFamily="34" charset="0"/>
                <a:cs typeface="Open Sans" panose="020B0606030504020204" pitchFamily="34" charset="0"/>
              </a:endParaRPr>
            </a:p>
            <a:p>
              <a:pPr marL="806194" marR="0" lvl="1" indent="-514350" algn="l" rtl="0">
                <a:lnSpc>
                  <a:spcPct val="139992"/>
                </a:lnSpc>
                <a:spcBef>
                  <a:spcPts val="0"/>
                </a:spcBef>
                <a:spcAft>
                  <a:spcPts val="0"/>
                </a:spcAft>
                <a:buClr>
                  <a:srgbClr val="035191"/>
                </a:buClr>
                <a:buSzPts val="2703"/>
                <a:buFont typeface="+mj-lt"/>
                <a:buAutoNum type="arabicParenR"/>
              </a:pP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Beperkte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bescherming</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hoge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drempels</a:t>
              </a:r>
              <a:endParaRPr dirty="0">
                <a:latin typeface="Open Sans" panose="020B0606030504020204" pitchFamily="34" charset="0"/>
                <a:ea typeface="Open Sans" panose="020B0606030504020204" pitchFamily="34" charset="0"/>
                <a:cs typeface="Open Sans" panose="020B0606030504020204" pitchFamily="34" charset="0"/>
              </a:endParaRPr>
            </a:p>
            <a:p>
              <a:pPr marL="806194" marR="0" lvl="1" indent="-514350" algn="l" rtl="0">
                <a:lnSpc>
                  <a:spcPct val="139992"/>
                </a:lnSpc>
                <a:spcBef>
                  <a:spcPts val="0"/>
                </a:spcBef>
                <a:spcAft>
                  <a:spcPts val="0"/>
                </a:spcAft>
                <a:buClr>
                  <a:srgbClr val="035191"/>
                </a:buClr>
                <a:buSzPts val="2703"/>
                <a:buFont typeface="+mj-lt"/>
                <a:buAutoNum type="arabicParenR"/>
              </a:pP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Een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uniform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landelijk</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informatiesysteem</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is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nodig</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politie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justitie</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zorg</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3"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hulpverlening</a:t>
              </a:r>
              <a:r>
                <a:rPr lang="en-US"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t>
              </a:r>
            </a:p>
            <a:p>
              <a:pPr marL="806194" marR="0" lvl="1" indent="-514350" algn="l" rtl="0">
                <a:lnSpc>
                  <a:spcPct val="139992"/>
                </a:lnSpc>
                <a:spcBef>
                  <a:spcPts val="0"/>
                </a:spcBef>
                <a:spcAft>
                  <a:spcPts val="0"/>
                </a:spcAft>
                <a:buClr>
                  <a:srgbClr val="035191"/>
                </a:buClr>
                <a:buSzPts val="2703"/>
                <a:buFont typeface="+mj-lt"/>
                <a:buAutoNum type="arabicParenR"/>
              </a:pPr>
              <a:r>
                <a:rPr lang="nl-NL"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Genderbewustzijn onder professionals vergroten en methodiek van aanpak herzien</a:t>
              </a:r>
              <a:endPar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806194" marR="0" lvl="1" indent="-514350" algn="l" rtl="0">
                <a:lnSpc>
                  <a:spcPct val="139992"/>
                </a:lnSpc>
                <a:spcBef>
                  <a:spcPts val="0"/>
                </a:spcBef>
                <a:spcAft>
                  <a:spcPts val="0"/>
                </a:spcAft>
                <a:buClr>
                  <a:srgbClr val="035191"/>
                </a:buClr>
                <a:buSzPts val="2703"/>
                <a:buFont typeface="+mj-lt"/>
                <a:buAutoNum type="arabicParenR"/>
              </a:pP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Verbetering</a:t>
              </a:r>
              <a:r>
                <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 van </a:t>
              </a: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aanpak</a:t>
              </a:r>
              <a:r>
                <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daders</a:t>
              </a:r>
              <a:r>
                <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 is </a:t>
              </a: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nodig</a:t>
              </a:r>
              <a:endParaRPr dirty="0">
                <a:latin typeface="Open Sans" panose="020B0606030504020204" pitchFamily="34" charset="0"/>
                <a:ea typeface="Open Sans" panose="020B0606030504020204" pitchFamily="34" charset="0"/>
                <a:cs typeface="Open Sans" panose="020B0606030504020204" pitchFamily="34" charset="0"/>
              </a:endParaRPr>
            </a:p>
            <a:p>
              <a:pPr marL="806194" marR="0" lvl="1" indent="-514350" algn="l" rtl="0">
                <a:lnSpc>
                  <a:spcPct val="139992"/>
                </a:lnSpc>
                <a:spcBef>
                  <a:spcPts val="0"/>
                </a:spcBef>
                <a:spcAft>
                  <a:spcPts val="0"/>
                </a:spcAft>
                <a:buClr>
                  <a:srgbClr val="035191"/>
                </a:buClr>
                <a:buSzPts val="2703"/>
                <a:buFont typeface="+mj-lt"/>
                <a:buAutoNum type="arabicParenR"/>
              </a:pP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Specifieke</a:t>
              </a:r>
              <a:r>
                <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groepen</a:t>
              </a:r>
              <a:r>
                <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blijven</a:t>
              </a:r>
              <a:r>
                <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buiten</a:t>
              </a:r>
              <a:r>
                <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3"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beeld</a:t>
              </a:r>
              <a:endParaRPr lang="en-US" sz="2703"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806194" lvl="1" indent="-514350">
                <a:lnSpc>
                  <a:spcPct val="139992"/>
                </a:lnSpc>
                <a:buClr>
                  <a:srgbClr val="035191"/>
                </a:buClr>
                <a:buSzPts val="2703"/>
                <a:buFont typeface="+mj-lt"/>
                <a:buAutoNum type="arabicParenR"/>
              </a:pPr>
              <a:r>
                <a:rPr lang="nl-NL" sz="2703" dirty="0">
                  <a:solidFill>
                    <a:srgbClr val="035191"/>
                  </a:solidFill>
                  <a:latin typeface="Open Sans" panose="020B0606030504020204" pitchFamily="34" charset="0"/>
                  <a:ea typeface="Open Sans" panose="020B0606030504020204" pitchFamily="34" charset="0"/>
                  <a:cs typeface="Open Sans" panose="020B0606030504020204" pitchFamily="34" charset="0"/>
                </a:rPr>
                <a:t>Dataverzameling en monitoring nog onvoldoende</a:t>
              </a:r>
            </a:p>
            <a:p>
              <a:pPr marL="806194" marR="0" lvl="1" indent="-514350" algn="l" rtl="0">
                <a:lnSpc>
                  <a:spcPct val="139992"/>
                </a:lnSpc>
                <a:spcBef>
                  <a:spcPts val="0"/>
                </a:spcBef>
                <a:spcAft>
                  <a:spcPts val="0"/>
                </a:spcAft>
                <a:buClr>
                  <a:srgbClr val="035191"/>
                </a:buClr>
                <a:buSzPts val="2703"/>
                <a:buFont typeface="+mj-lt"/>
                <a:buAutoNum type="arabicParenR"/>
              </a:pPr>
              <a:endParaRPr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39992"/>
                </a:lnSpc>
                <a:spcBef>
                  <a:spcPts val="0"/>
                </a:spcBef>
                <a:spcAft>
                  <a:spcPts val="0"/>
                </a:spcAft>
                <a:buNone/>
              </a:pPr>
              <a:endParaRPr sz="2703"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p:txBody>
        </p:sp>
      </p:grpSp>
      <p:pic>
        <p:nvPicPr>
          <p:cNvPr id="8" name="Picture 7" descr="A purple arrow pointing to the right&#10;&#10;AI-generated content may be incorrect.">
            <a:extLst>
              <a:ext uri="{FF2B5EF4-FFF2-40B4-BE49-F238E27FC236}">
                <a16:creationId xmlns:a16="http://schemas.microsoft.com/office/drawing/2014/main" id="{ADBA1058-969C-6727-09AF-C6E651F2D876}"/>
              </a:ext>
            </a:extLst>
          </p:cNvPr>
          <p:cNvPicPr>
            <a:picLocks noChangeAspect="1"/>
          </p:cNvPicPr>
          <p:nvPr/>
        </p:nvPicPr>
        <p:blipFill>
          <a:blip r:embed="rId5"/>
          <a:stretch>
            <a:fillRect/>
          </a:stretch>
        </p:blipFill>
        <p:spPr>
          <a:xfrm rot="11562208">
            <a:off x="11540661" y="2473302"/>
            <a:ext cx="2859624" cy="190641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19"/>
          <p:cNvSpPr/>
          <p:nvPr/>
        </p:nvSpPr>
        <p:spPr>
          <a:xfrm>
            <a:off x="455209" y="487069"/>
            <a:ext cx="17377583" cy="9312861"/>
          </a:xfrm>
          <a:prstGeom prst="rect">
            <a:avLst/>
          </a:prstGeom>
          <a:solidFill>
            <a:srgbClr val="FFC10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2" name="Google Shape;392;p19"/>
          <p:cNvSpPr txBox="1"/>
          <p:nvPr/>
        </p:nvSpPr>
        <p:spPr>
          <a:xfrm>
            <a:off x="10392792" y="2696982"/>
            <a:ext cx="6281918" cy="581025"/>
          </a:xfrm>
          <a:prstGeom prst="rect">
            <a:avLst/>
          </a:prstGeom>
          <a:noFill/>
          <a:ln>
            <a:noFill/>
          </a:ln>
        </p:spPr>
        <p:txBody>
          <a:bodyPr spcFirstLastPara="1" wrap="square" lIns="0" tIns="0" rIns="0" bIns="0" anchor="t" anchorCtr="0">
            <a:spAutoFit/>
          </a:bodyPr>
          <a:lstStyle/>
          <a:p>
            <a:pPr marL="0" marR="0" lvl="0" indent="0" algn="just" rtl="0">
              <a:lnSpc>
                <a:spcPct val="120010"/>
              </a:lnSpc>
              <a:spcBef>
                <a:spcPts val="0"/>
              </a:spcBef>
              <a:spcAft>
                <a:spcPts val="0"/>
              </a:spcAft>
              <a:buNone/>
            </a:pPr>
            <a:r>
              <a:rPr lang="en-US" sz="3843" b="0" i="0" u="none" strike="noStrike" cap="none">
                <a:solidFill>
                  <a:srgbClr val="F5FBF6"/>
                </a:solidFill>
                <a:latin typeface="League Spartan"/>
                <a:ea typeface="League Spartan"/>
                <a:cs typeface="League Spartan"/>
                <a:sym typeface="League Spartan"/>
              </a:rPr>
              <a:t>NGO’S IN HET VERDRAG </a:t>
            </a:r>
            <a:endParaRPr/>
          </a:p>
        </p:txBody>
      </p:sp>
      <p:sp>
        <p:nvSpPr>
          <p:cNvPr id="393" name="Google Shape;393;p19"/>
          <p:cNvSpPr txBox="1"/>
          <p:nvPr/>
        </p:nvSpPr>
        <p:spPr>
          <a:xfrm>
            <a:off x="10333295" y="3947602"/>
            <a:ext cx="7025635" cy="5632311"/>
          </a:xfrm>
          <a:prstGeom prst="rect">
            <a:avLst/>
          </a:prstGeom>
          <a:noFill/>
          <a:ln>
            <a:noFill/>
          </a:ln>
        </p:spPr>
        <p:txBody>
          <a:bodyPr spcFirstLastPara="1" wrap="square" lIns="0" tIns="0" rIns="0" bIns="0" anchor="t" anchorCtr="0">
            <a:spAutoFit/>
          </a:bodyPr>
          <a:lstStyle/>
          <a:p>
            <a:pPr marL="578377" marR="0" lvl="1" indent="-342900" algn="l" rtl="0">
              <a:lnSpc>
                <a:spcPct val="139981"/>
              </a:lnSpc>
              <a:spcBef>
                <a:spcPts val="0"/>
              </a:spcBef>
              <a:spcAft>
                <a:spcPts val="0"/>
              </a:spcAft>
              <a:buClr>
                <a:srgbClr val="035191"/>
              </a:buClr>
              <a:buSzPts val="2181"/>
              <a:buFont typeface="Arial" panose="020B0604020202020204" pitchFamily="34" charset="0"/>
              <a:buChar char="•"/>
            </a:pPr>
            <a:r>
              <a:rPr lang="en-US" sz="2800" b="0" i="0" u="none" strike="noStrike" cap="none" dirty="0">
                <a:solidFill>
                  <a:srgbClr val="035191"/>
                </a:solidFill>
                <a:latin typeface="Arial"/>
                <a:ea typeface="Arial"/>
                <a:cs typeface="Arial"/>
                <a:sym typeface="Arial"/>
              </a:rPr>
              <a:t>NGO’s </a:t>
            </a:r>
            <a:r>
              <a:rPr lang="en-US" sz="2800" b="0" i="0" u="none" strike="noStrike" cap="none" dirty="0" err="1">
                <a:solidFill>
                  <a:srgbClr val="035191"/>
                </a:solidFill>
                <a:latin typeface="Arial"/>
                <a:ea typeface="Arial"/>
                <a:cs typeface="Arial"/>
                <a:sym typeface="Arial"/>
              </a:rPr>
              <a:t>zijn</a:t>
            </a:r>
            <a:r>
              <a:rPr lang="en-US" sz="2800" b="0" i="0" u="none" strike="noStrike" cap="none" dirty="0">
                <a:solidFill>
                  <a:srgbClr val="035191"/>
                </a:solidFill>
                <a:latin typeface="Arial"/>
                <a:ea typeface="Arial"/>
                <a:cs typeface="Arial"/>
                <a:sym typeface="Arial"/>
              </a:rPr>
              <a:t> </a:t>
            </a:r>
            <a:r>
              <a:rPr lang="en-US" sz="2800" b="0" i="0" u="none" strike="noStrike" cap="none" dirty="0" err="1">
                <a:solidFill>
                  <a:srgbClr val="035191"/>
                </a:solidFill>
                <a:latin typeface="Arial"/>
                <a:ea typeface="Arial"/>
                <a:cs typeface="Arial"/>
                <a:sym typeface="Arial"/>
              </a:rPr>
              <a:t>belangrijke</a:t>
            </a:r>
            <a:r>
              <a:rPr lang="en-US" sz="2800" b="0" i="0" u="none" strike="noStrike" cap="none" dirty="0">
                <a:solidFill>
                  <a:srgbClr val="035191"/>
                </a:solidFill>
                <a:latin typeface="Arial"/>
                <a:ea typeface="Arial"/>
                <a:cs typeface="Arial"/>
                <a:sym typeface="Arial"/>
              </a:rPr>
              <a:t> </a:t>
            </a:r>
            <a:r>
              <a:rPr lang="en-US" sz="2800" b="0" i="0" u="none" strike="noStrike" cap="none" dirty="0" err="1">
                <a:solidFill>
                  <a:srgbClr val="035191"/>
                </a:solidFill>
                <a:latin typeface="Arial"/>
                <a:ea typeface="Arial"/>
                <a:cs typeface="Arial"/>
                <a:sym typeface="Arial"/>
              </a:rPr>
              <a:t>actoren</a:t>
            </a:r>
            <a:endParaRPr sz="2800" b="0" i="0" u="none" strike="noStrike" cap="none" dirty="0">
              <a:solidFill>
                <a:srgbClr val="035191"/>
              </a:solidFill>
              <a:latin typeface="Arial"/>
              <a:ea typeface="Arial"/>
              <a:cs typeface="Arial"/>
              <a:sym typeface="Arial"/>
            </a:endParaRPr>
          </a:p>
          <a:p>
            <a:pPr marL="578377" marR="0" lvl="1" indent="-342900" algn="l" rtl="0">
              <a:lnSpc>
                <a:spcPct val="139981"/>
              </a:lnSpc>
              <a:spcBef>
                <a:spcPts val="0"/>
              </a:spcBef>
              <a:spcAft>
                <a:spcPts val="0"/>
              </a:spcAft>
              <a:buClr>
                <a:srgbClr val="035191"/>
              </a:buClr>
              <a:buSzPts val="2181"/>
              <a:buFont typeface="Arial" panose="020B0604020202020204" pitchFamily="34" charset="0"/>
              <a:buChar char="•"/>
            </a:pPr>
            <a:r>
              <a:rPr lang="en-US" sz="2800" b="0" i="0" u="none" strike="noStrike" cap="none" dirty="0">
                <a:solidFill>
                  <a:srgbClr val="035191"/>
                </a:solidFill>
                <a:latin typeface="Arial"/>
                <a:ea typeface="Arial"/>
                <a:cs typeface="Arial"/>
                <a:sym typeface="Arial"/>
              </a:rPr>
              <a:t>Staten </a:t>
            </a:r>
            <a:r>
              <a:rPr lang="en-US" sz="2800" b="0" i="0" u="none" strike="noStrike" cap="none" dirty="0" err="1">
                <a:solidFill>
                  <a:srgbClr val="035191"/>
                </a:solidFill>
                <a:latin typeface="Arial"/>
                <a:ea typeface="Arial"/>
                <a:cs typeface="Arial"/>
                <a:sym typeface="Arial"/>
              </a:rPr>
              <a:t>moeten</a:t>
            </a:r>
            <a:r>
              <a:rPr lang="en-US" sz="2800" b="0" i="0" u="none" strike="noStrike" cap="none" dirty="0">
                <a:solidFill>
                  <a:srgbClr val="035191"/>
                </a:solidFill>
                <a:latin typeface="Arial"/>
                <a:ea typeface="Arial"/>
                <a:cs typeface="Arial"/>
                <a:sym typeface="Arial"/>
              </a:rPr>
              <a:t> </a:t>
            </a:r>
            <a:r>
              <a:rPr lang="en-US" sz="2800" b="0" i="0" u="none" strike="noStrike" cap="none" dirty="0" err="1">
                <a:solidFill>
                  <a:srgbClr val="035191"/>
                </a:solidFill>
                <a:latin typeface="Arial"/>
                <a:ea typeface="Arial"/>
                <a:cs typeface="Arial"/>
                <a:sym typeface="Arial"/>
              </a:rPr>
              <a:t>samenwerken</a:t>
            </a:r>
            <a:r>
              <a:rPr lang="en-US" sz="2800" b="0" i="0" u="none" strike="noStrike" cap="none" dirty="0">
                <a:solidFill>
                  <a:srgbClr val="035191"/>
                </a:solidFill>
                <a:latin typeface="Arial"/>
                <a:ea typeface="Arial"/>
                <a:cs typeface="Arial"/>
                <a:sym typeface="Arial"/>
              </a:rPr>
              <a:t> met NGO’s </a:t>
            </a:r>
            <a:r>
              <a:rPr lang="en-US" sz="2800" b="0" i="0" u="none" strike="noStrike" cap="none" dirty="0" err="1">
                <a:solidFill>
                  <a:srgbClr val="035191"/>
                </a:solidFill>
                <a:latin typeface="Arial"/>
                <a:ea typeface="Arial"/>
                <a:cs typeface="Arial"/>
                <a:sym typeface="Arial"/>
              </a:rPr>
              <a:t>én</a:t>
            </a:r>
            <a:r>
              <a:rPr lang="en-US" sz="2800" b="0" i="0" u="none" strike="noStrike" cap="none" dirty="0">
                <a:solidFill>
                  <a:srgbClr val="035191"/>
                </a:solidFill>
                <a:latin typeface="Arial"/>
                <a:ea typeface="Arial"/>
                <a:cs typeface="Arial"/>
                <a:sym typeface="Arial"/>
              </a:rPr>
              <a:t> ze </a:t>
            </a:r>
            <a:r>
              <a:rPr lang="en-US" sz="2800" b="0" i="0" u="none" strike="noStrike" cap="none" dirty="0" err="1">
                <a:solidFill>
                  <a:srgbClr val="035191"/>
                </a:solidFill>
                <a:latin typeface="Arial"/>
                <a:ea typeface="Arial"/>
                <a:cs typeface="Arial"/>
                <a:sym typeface="Arial"/>
              </a:rPr>
              <a:t>ondersteunen</a:t>
            </a:r>
            <a:endParaRPr sz="2800" b="0" i="0" u="none" strike="noStrike" cap="none" dirty="0">
              <a:solidFill>
                <a:srgbClr val="035191"/>
              </a:solidFill>
              <a:latin typeface="Arial"/>
              <a:ea typeface="Arial"/>
              <a:cs typeface="Arial"/>
              <a:sym typeface="Arial"/>
            </a:endParaRPr>
          </a:p>
          <a:p>
            <a:pPr marL="578377" marR="0" lvl="1" indent="-342900" algn="l" rtl="0">
              <a:lnSpc>
                <a:spcPct val="139981"/>
              </a:lnSpc>
              <a:spcBef>
                <a:spcPts val="0"/>
              </a:spcBef>
              <a:spcAft>
                <a:spcPts val="0"/>
              </a:spcAft>
              <a:buClr>
                <a:srgbClr val="035191"/>
              </a:buClr>
              <a:buSzPts val="2181"/>
              <a:buFont typeface="Arial" panose="020B0604020202020204" pitchFamily="34" charset="0"/>
              <a:buChar char="•"/>
            </a:pPr>
            <a:r>
              <a:rPr lang="en-US" sz="2800" b="0" i="0" u="none" strike="noStrike" cap="none" dirty="0">
                <a:solidFill>
                  <a:srgbClr val="035191"/>
                </a:solidFill>
                <a:latin typeface="Arial"/>
                <a:ea typeface="Arial"/>
                <a:cs typeface="Arial"/>
                <a:sym typeface="Arial"/>
              </a:rPr>
              <a:t>NGO's </a:t>
            </a:r>
            <a:r>
              <a:rPr lang="en-US" sz="2800" b="0" i="0" u="none" strike="noStrike" cap="none" dirty="0" err="1">
                <a:solidFill>
                  <a:srgbClr val="035191"/>
                </a:solidFill>
                <a:latin typeface="Arial"/>
                <a:ea typeface="Arial"/>
                <a:cs typeface="Arial"/>
                <a:sym typeface="Arial"/>
              </a:rPr>
              <a:t>zijn</a:t>
            </a:r>
            <a:r>
              <a:rPr lang="en-US" sz="2800" b="0" i="0" u="none" strike="noStrike" cap="none" dirty="0">
                <a:solidFill>
                  <a:srgbClr val="035191"/>
                </a:solidFill>
                <a:latin typeface="Arial"/>
                <a:ea typeface="Arial"/>
                <a:cs typeface="Arial"/>
                <a:sym typeface="Arial"/>
              </a:rPr>
              <a:t> </a:t>
            </a:r>
            <a:r>
              <a:rPr lang="en-US" sz="2800" b="0" i="0" u="none" strike="noStrike" cap="none" dirty="0" err="1">
                <a:solidFill>
                  <a:srgbClr val="035191"/>
                </a:solidFill>
                <a:latin typeface="Arial"/>
                <a:ea typeface="Arial"/>
                <a:cs typeface="Arial"/>
                <a:sym typeface="Arial"/>
              </a:rPr>
              <a:t>belangrijke</a:t>
            </a:r>
            <a:r>
              <a:rPr lang="en-US" sz="2800" b="0" i="0" u="none" strike="noStrike" cap="none" dirty="0">
                <a:solidFill>
                  <a:srgbClr val="035191"/>
                </a:solidFill>
                <a:latin typeface="Arial"/>
                <a:ea typeface="Arial"/>
                <a:cs typeface="Arial"/>
                <a:sym typeface="Arial"/>
              </a:rPr>
              <a:t> partners in het </a:t>
            </a:r>
            <a:r>
              <a:rPr lang="en-US" sz="2800" b="0" i="0" u="none" strike="noStrike" cap="none" dirty="0" err="1">
                <a:solidFill>
                  <a:srgbClr val="035191"/>
                </a:solidFill>
                <a:latin typeface="Arial"/>
                <a:ea typeface="Arial"/>
                <a:cs typeface="Arial"/>
                <a:sym typeface="Arial"/>
              </a:rPr>
              <a:t>toezicht</a:t>
            </a:r>
            <a:r>
              <a:rPr lang="en-US" sz="2800" b="0" i="0" u="none" strike="noStrike" cap="none" dirty="0">
                <a:solidFill>
                  <a:srgbClr val="035191"/>
                </a:solidFill>
                <a:latin typeface="Arial"/>
                <a:ea typeface="Arial"/>
                <a:cs typeface="Arial"/>
                <a:sym typeface="Arial"/>
              </a:rPr>
              <a:t> op de </a:t>
            </a:r>
            <a:r>
              <a:rPr lang="en-US" sz="2800" b="0" i="0" u="none" strike="noStrike" cap="none" dirty="0" err="1">
                <a:solidFill>
                  <a:srgbClr val="035191"/>
                </a:solidFill>
                <a:latin typeface="Arial"/>
                <a:ea typeface="Arial"/>
                <a:cs typeface="Arial"/>
                <a:sym typeface="Arial"/>
              </a:rPr>
              <a:t>implementatie</a:t>
            </a:r>
            <a:r>
              <a:rPr lang="en-US" sz="2800" b="0" i="0" u="none" strike="noStrike" cap="none" dirty="0">
                <a:solidFill>
                  <a:srgbClr val="035191"/>
                </a:solidFill>
                <a:latin typeface="Arial"/>
                <a:ea typeface="Arial"/>
                <a:cs typeface="Arial"/>
                <a:sym typeface="Arial"/>
              </a:rPr>
              <a:t> van het </a:t>
            </a:r>
            <a:r>
              <a:rPr lang="en-US" sz="2800" b="0" i="0" u="none" strike="noStrike" cap="none" dirty="0" err="1">
                <a:solidFill>
                  <a:srgbClr val="035191"/>
                </a:solidFill>
                <a:latin typeface="Arial"/>
                <a:ea typeface="Arial"/>
                <a:cs typeface="Arial"/>
                <a:sym typeface="Arial"/>
              </a:rPr>
              <a:t>verdrag</a:t>
            </a:r>
            <a:endParaRPr sz="2800" b="0" i="0" u="none" strike="noStrike" cap="none" dirty="0">
              <a:solidFill>
                <a:srgbClr val="035191"/>
              </a:solidFill>
              <a:latin typeface="Arial"/>
              <a:ea typeface="Arial"/>
              <a:cs typeface="Arial"/>
              <a:sym typeface="Arial"/>
            </a:endParaRPr>
          </a:p>
          <a:p>
            <a:pPr marL="578377" marR="0" lvl="1" indent="-342900" algn="l" rtl="0">
              <a:lnSpc>
                <a:spcPct val="139981"/>
              </a:lnSpc>
              <a:spcBef>
                <a:spcPts val="0"/>
              </a:spcBef>
              <a:spcAft>
                <a:spcPts val="0"/>
              </a:spcAft>
              <a:buClr>
                <a:srgbClr val="035191"/>
              </a:buClr>
              <a:buSzPts val="2181"/>
              <a:buFont typeface="Arial" panose="020B0604020202020204" pitchFamily="34" charset="0"/>
              <a:buChar char="•"/>
            </a:pPr>
            <a:r>
              <a:rPr lang="en-US" sz="2800" b="0" i="0" u="none" strike="noStrike" cap="none" dirty="0" err="1">
                <a:solidFill>
                  <a:srgbClr val="035191"/>
                </a:solidFill>
                <a:latin typeface="Arial"/>
                <a:ea typeface="Arial"/>
                <a:cs typeface="Arial"/>
                <a:sym typeface="Arial"/>
              </a:rPr>
              <a:t>Schaduwrapportage</a:t>
            </a:r>
            <a:r>
              <a:rPr lang="en-US" sz="2800" b="0" i="0" u="none" strike="noStrike" cap="none" dirty="0">
                <a:solidFill>
                  <a:srgbClr val="035191"/>
                </a:solidFill>
                <a:latin typeface="Arial"/>
                <a:ea typeface="Arial"/>
                <a:cs typeface="Arial"/>
                <a:sym typeface="Arial"/>
              </a:rPr>
              <a:t> </a:t>
            </a:r>
            <a:endParaRPr sz="2800" dirty="0"/>
          </a:p>
          <a:p>
            <a:pPr marL="0" marR="0" lvl="0" indent="0" algn="l" rtl="0">
              <a:lnSpc>
                <a:spcPct val="139981"/>
              </a:lnSpc>
              <a:spcBef>
                <a:spcPts val="0"/>
              </a:spcBef>
              <a:spcAft>
                <a:spcPts val="0"/>
              </a:spcAft>
              <a:buNone/>
            </a:pPr>
            <a:endParaRPr sz="2181" b="0" i="0" u="none" strike="noStrike" cap="none" dirty="0">
              <a:solidFill>
                <a:srgbClr val="035191"/>
              </a:solidFill>
              <a:latin typeface="Arial"/>
              <a:ea typeface="Arial"/>
              <a:cs typeface="Arial"/>
              <a:sym typeface="Arial"/>
            </a:endParaRPr>
          </a:p>
          <a:p>
            <a:pPr marL="0" marR="0" lvl="0" indent="0" algn="l" rtl="0">
              <a:lnSpc>
                <a:spcPct val="139981"/>
              </a:lnSpc>
              <a:spcBef>
                <a:spcPts val="0"/>
              </a:spcBef>
              <a:spcAft>
                <a:spcPts val="0"/>
              </a:spcAft>
              <a:buNone/>
            </a:pPr>
            <a:endParaRPr sz="2181" b="0" i="0" u="none" strike="noStrike" cap="none" dirty="0">
              <a:solidFill>
                <a:srgbClr val="035191"/>
              </a:solidFill>
              <a:latin typeface="Arial"/>
              <a:ea typeface="Arial"/>
              <a:cs typeface="Arial"/>
              <a:sym typeface="Arial"/>
            </a:endParaRPr>
          </a:p>
          <a:p>
            <a:pPr marL="0" marR="0" lvl="0" indent="0" algn="l" rtl="0">
              <a:lnSpc>
                <a:spcPct val="139981"/>
              </a:lnSpc>
              <a:spcBef>
                <a:spcPts val="0"/>
              </a:spcBef>
              <a:spcAft>
                <a:spcPts val="0"/>
              </a:spcAft>
              <a:buNone/>
            </a:pPr>
            <a:endParaRPr sz="2181" b="0" i="0" u="none" strike="noStrike" cap="none" dirty="0">
              <a:solidFill>
                <a:srgbClr val="035191"/>
              </a:solidFill>
              <a:latin typeface="Arial"/>
              <a:ea typeface="Arial"/>
              <a:cs typeface="Arial"/>
              <a:sym typeface="Arial"/>
            </a:endParaRPr>
          </a:p>
        </p:txBody>
      </p:sp>
      <p:sp>
        <p:nvSpPr>
          <p:cNvPr id="394" name="Google Shape;394;p19"/>
          <p:cNvSpPr txBox="1"/>
          <p:nvPr/>
        </p:nvSpPr>
        <p:spPr>
          <a:xfrm>
            <a:off x="-326066" y="666191"/>
            <a:ext cx="6281918" cy="649409"/>
          </a:xfrm>
          <a:prstGeom prst="rect">
            <a:avLst/>
          </a:prstGeom>
          <a:noFill/>
          <a:ln>
            <a:noFill/>
          </a:ln>
        </p:spPr>
        <p:txBody>
          <a:bodyPr spcFirstLastPara="1" wrap="square" lIns="0" tIns="0" rIns="0" bIns="0" anchor="t" anchorCtr="0">
            <a:spAutoFit/>
          </a:bodyPr>
          <a:lstStyle/>
          <a:p>
            <a:pPr marL="0" marR="0" lvl="0" indent="0" algn="r" rtl="0">
              <a:lnSpc>
                <a:spcPct val="140024"/>
              </a:lnSpc>
              <a:spcBef>
                <a:spcPts val="0"/>
              </a:spcBef>
              <a:spcAft>
                <a:spcPts val="0"/>
              </a:spcAft>
              <a:buNone/>
            </a:pPr>
            <a:r>
              <a:rPr lang="en-US" sz="1614"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 DE ROL VAN NGO’S</a:t>
            </a:r>
          </a:p>
          <a:p>
            <a:pPr marL="0" marR="0" lvl="0" indent="0" algn="r" rtl="0">
              <a:lnSpc>
                <a:spcPct val="140024"/>
              </a:lnSpc>
              <a:spcBef>
                <a:spcPts val="0"/>
              </a:spcBef>
              <a:spcAft>
                <a:spcPts val="0"/>
              </a:spcAft>
              <a:buNone/>
            </a:pP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95" name="Google Shape;395;p19"/>
          <p:cNvSpPr/>
          <p:nvPr/>
        </p:nvSpPr>
        <p:spPr>
          <a:xfrm>
            <a:off x="811656" y="1023875"/>
            <a:ext cx="2071951" cy="75542"/>
          </a:xfrm>
          <a:custGeom>
            <a:avLst/>
            <a:gdLst/>
            <a:ahLst/>
            <a:cxnLst/>
            <a:rect l="l" t="t" r="r" b="b"/>
            <a:pathLst>
              <a:path w="2071951" h="75542" extrusionOk="0">
                <a:moveTo>
                  <a:pt x="0" y="0"/>
                </a:moveTo>
                <a:lnTo>
                  <a:pt x="2071951" y="0"/>
                </a:lnTo>
                <a:lnTo>
                  <a:pt x="2071951" y="75542"/>
                </a:lnTo>
                <a:lnTo>
                  <a:pt x="0" y="75542"/>
                </a:lnTo>
                <a:lnTo>
                  <a:pt x="0" y="0"/>
                </a:lnTo>
                <a:close/>
              </a:path>
            </a:pathLst>
          </a:custGeom>
          <a:blipFill rotWithShape="1">
            <a:blip r:embed="rId3">
              <a:alphaModFix/>
            </a:blip>
            <a:stretch>
              <a:fillRect t="-1321364" b="-1321364"/>
            </a:stretch>
          </a:blipFill>
          <a:ln>
            <a:noFill/>
          </a:ln>
        </p:spPr>
        <p:txBody>
          <a:bodyPr/>
          <a:lstStyle/>
          <a:p>
            <a:endParaRPr lang="en-GB"/>
          </a:p>
        </p:txBody>
      </p:sp>
      <p:sp>
        <p:nvSpPr>
          <p:cNvPr id="396" name="Google Shape;396;p19"/>
          <p:cNvSpPr/>
          <p:nvPr/>
        </p:nvSpPr>
        <p:spPr>
          <a:xfrm>
            <a:off x="1434780" y="1980279"/>
            <a:ext cx="7931254" cy="6326442"/>
          </a:xfrm>
          <a:custGeom>
            <a:avLst/>
            <a:gdLst/>
            <a:ahLst/>
            <a:cxnLst/>
            <a:rect l="l" t="t" r="r" b="b"/>
            <a:pathLst>
              <a:path w="7931254" h="6326442" extrusionOk="0">
                <a:moveTo>
                  <a:pt x="0" y="0"/>
                </a:moveTo>
                <a:lnTo>
                  <a:pt x="7931254" y="0"/>
                </a:lnTo>
                <a:lnTo>
                  <a:pt x="7931254" y="6326442"/>
                </a:lnTo>
                <a:lnTo>
                  <a:pt x="0" y="6326442"/>
                </a:lnTo>
                <a:lnTo>
                  <a:pt x="0" y="0"/>
                </a:lnTo>
                <a:close/>
              </a:path>
            </a:pathLst>
          </a:custGeom>
          <a:blipFill rotWithShape="1">
            <a:blip r:embed="rId4">
              <a:alphaModFix/>
            </a:blip>
            <a:stretch>
              <a:fillRect l="-19647"/>
            </a:stretch>
          </a:blipFill>
          <a:ln>
            <a:noFill/>
          </a:ln>
        </p:spPr>
        <p:txBody>
          <a:bodyPr/>
          <a:lstStyle/>
          <a:p>
            <a:endParaRPr lang="en-GB"/>
          </a:p>
        </p:txBody>
      </p:sp>
      <p:grpSp>
        <p:nvGrpSpPr>
          <p:cNvPr id="397" name="Google Shape;397;p19"/>
          <p:cNvGrpSpPr/>
          <p:nvPr/>
        </p:nvGrpSpPr>
        <p:grpSpPr>
          <a:xfrm>
            <a:off x="3734464" y="2110674"/>
            <a:ext cx="2931152" cy="1646646"/>
            <a:chOff x="0" y="-142660"/>
            <a:chExt cx="3908203" cy="2195528"/>
          </a:xfrm>
        </p:grpSpPr>
        <p:sp>
          <p:nvSpPr>
            <p:cNvPr id="398" name="Google Shape;398;p19"/>
            <p:cNvSpPr txBox="1"/>
            <p:nvPr/>
          </p:nvSpPr>
          <p:spPr>
            <a:xfrm rot="-188564">
              <a:off x="118071" y="-48498"/>
              <a:ext cx="3469836" cy="1266450"/>
            </a:xfrm>
            <a:prstGeom prst="rect">
              <a:avLst/>
            </a:prstGeom>
            <a:noFill/>
            <a:ln>
              <a:noFill/>
            </a:ln>
          </p:spPr>
          <p:txBody>
            <a:bodyPr spcFirstLastPara="1" wrap="square" lIns="0" tIns="0" rIns="0" bIns="0" anchor="t" anchorCtr="0">
              <a:spAutoFit/>
            </a:bodyPr>
            <a:lstStyle/>
            <a:p>
              <a:pPr marL="0" marR="0" lvl="0" indent="0" algn="l" rtl="0">
                <a:lnSpc>
                  <a:spcPct val="140022"/>
                </a:lnSpc>
                <a:spcBef>
                  <a:spcPts val="0"/>
                </a:spcBef>
                <a:spcAft>
                  <a:spcPts val="0"/>
                </a:spcAft>
                <a:buNone/>
              </a:pPr>
              <a:r>
                <a:rPr lang="en-US" sz="4470" b="0" i="1" u="none" strike="noStrike" cap="none">
                  <a:solidFill>
                    <a:srgbClr val="FFFFFF"/>
                  </a:solidFill>
                  <a:latin typeface="Arial"/>
                  <a:ea typeface="Arial"/>
                  <a:cs typeface="Arial"/>
                  <a:sym typeface="Arial"/>
                </a:rPr>
                <a:t>we are</a:t>
              </a:r>
              <a:endParaRPr/>
            </a:p>
          </p:txBody>
        </p:sp>
        <p:sp>
          <p:nvSpPr>
            <p:cNvPr id="399" name="Google Shape;399;p19"/>
            <p:cNvSpPr txBox="1"/>
            <p:nvPr/>
          </p:nvSpPr>
          <p:spPr>
            <a:xfrm>
              <a:off x="0" y="702799"/>
              <a:ext cx="3908203" cy="1350069"/>
            </a:xfrm>
            <a:prstGeom prst="rect">
              <a:avLst/>
            </a:prstGeom>
            <a:noFill/>
            <a:ln>
              <a:noFill/>
            </a:ln>
          </p:spPr>
          <p:txBody>
            <a:bodyPr spcFirstLastPara="1" wrap="square" lIns="0" tIns="0" rIns="0" bIns="0" anchor="t" anchorCtr="0">
              <a:spAutoFit/>
            </a:bodyPr>
            <a:lstStyle/>
            <a:p>
              <a:pPr marL="0" marR="0" lvl="0" indent="0" algn="l" rtl="0">
                <a:lnSpc>
                  <a:spcPct val="140022"/>
                </a:lnSpc>
                <a:spcBef>
                  <a:spcPts val="0"/>
                </a:spcBef>
                <a:spcAft>
                  <a:spcPts val="0"/>
                </a:spcAft>
                <a:buNone/>
              </a:pPr>
              <a:r>
                <a:rPr lang="en-US" sz="4470" b="1" i="1" u="none" strike="noStrike" cap="none">
                  <a:solidFill>
                    <a:srgbClr val="FFFFFF"/>
                  </a:solidFill>
                  <a:latin typeface="Arial"/>
                  <a:ea typeface="Arial"/>
                  <a:cs typeface="Arial"/>
                  <a:sym typeface="Arial"/>
                </a:rPr>
                <a:t>an ngo!</a:t>
              </a:r>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375"/>
        <p:cNvGrpSpPr/>
        <p:nvPr/>
      </p:nvGrpSpPr>
      <p:grpSpPr>
        <a:xfrm>
          <a:off x="0" y="0"/>
          <a:ext cx="0" cy="0"/>
          <a:chOff x="0" y="0"/>
          <a:chExt cx="0" cy="0"/>
        </a:xfrm>
      </p:grpSpPr>
      <p:sp>
        <p:nvSpPr>
          <p:cNvPr id="376" name="Google Shape;376;p18"/>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7" name="Google Shape;377;p18"/>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a:t>
            </a:r>
            <a:r>
              <a:rPr lang="en-US" sz="1400"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DE ROL VAN NGO’S</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78" name="Google Shape;378;p18"/>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3">
              <a:alphaModFix/>
            </a:blip>
            <a:stretch>
              <a:fillRect t="-1321364" b="-1321364"/>
            </a:stretch>
          </a:blipFill>
          <a:ln>
            <a:noFill/>
          </a:ln>
        </p:spPr>
        <p:txBody>
          <a:bodyPr/>
          <a:lstStyle/>
          <a:p>
            <a:endParaRPr lang="en-GB"/>
          </a:p>
        </p:txBody>
      </p:sp>
      <p:grpSp>
        <p:nvGrpSpPr>
          <p:cNvPr id="379" name="Google Shape;379;p18"/>
          <p:cNvGrpSpPr/>
          <p:nvPr/>
        </p:nvGrpSpPr>
        <p:grpSpPr>
          <a:xfrm>
            <a:off x="718644" y="2551383"/>
            <a:ext cx="16540656" cy="7381701"/>
            <a:chOff x="-705701" y="-355043"/>
            <a:chExt cx="22054208" cy="9842270"/>
          </a:xfrm>
        </p:grpSpPr>
        <p:sp>
          <p:nvSpPr>
            <p:cNvPr id="380" name="Google Shape;380;p18"/>
            <p:cNvSpPr txBox="1"/>
            <p:nvPr/>
          </p:nvSpPr>
          <p:spPr>
            <a:xfrm>
              <a:off x="-705701" y="-355043"/>
              <a:ext cx="15013844" cy="9842270"/>
            </a:xfrm>
            <a:prstGeom prst="rect">
              <a:avLst/>
            </a:prstGeom>
            <a:noFill/>
            <a:ln>
              <a:noFill/>
            </a:ln>
          </p:spPr>
          <p:txBody>
            <a:bodyPr spcFirstLastPara="1" wrap="square" lIns="0" tIns="0" rIns="0" bIns="0" anchor="t" anchorCtr="0">
              <a:spAutoFit/>
            </a:bodyPr>
            <a:lstStyle/>
            <a:p>
              <a:pPr marL="0" marR="0" lvl="0" indent="0" algn="l" rtl="0">
                <a:lnSpc>
                  <a:spcPct val="210444"/>
                </a:lnSpc>
                <a:spcBef>
                  <a:spcPts val="0"/>
                </a:spcBef>
                <a:spcAft>
                  <a:spcPts val="0"/>
                </a:spcAft>
                <a:buNone/>
              </a:pPr>
              <a:endParaRPr sz="1800" b="0" i="0" u="none" strike="noStrike" cap="none" dirty="0">
                <a:solidFill>
                  <a:schemeClr val="dk1"/>
                </a:solidFill>
                <a:latin typeface="Calibri"/>
                <a:ea typeface="Calibri"/>
                <a:cs typeface="Calibri"/>
                <a:sym typeface="Calibri"/>
              </a:endParaRPr>
            </a:p>
            <a:p>
              <a:pPr marL="584253" marR="0" lvl="1" indent="-292125" algn="l" rtl="0">
                <a:lnSpc>
                  <a:spcPct val="139985"/>
                </a:lnSpc>
                <a:spcBef>
                  <a:spcPts val="0"/>
                </a:spcBef>
                <a:spcAft>
                  <a:spcPts val="0"/>
                </a:spcAft>
                <a:buClr>
                  <a:srgbClr val="035191"/>
                </a:buClr>
                <a:buSzPts val="2706"/>
                <a:buFont typeface="Arial"/>
                <a:buChar char="•"/>
              </a:pP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verdrag</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omarmd</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door SIE</a:t>
              </a:r>
              <a:endParaRPr dirty="0">
                <a:latin typeface="Open Sans" panose="020B0606030504020204" pitchFamily="34" charset="0"/>
                <a:ea typeface="Open Sans" panose="020B0606030504020204" pitchFamily="34" charset="0"/>
                <a:cs typeface="Open Sans" panose="020B0606030504020204" pitchFamily="34" charset="0"/>
              </a:endParaRPr>
            </a:p>
            <a:p>
              <a:pPr marL="584253" marR="0" lvl="1" indent="-292125" algn="l" rtl="0">
                <a:lnSpc>
                  <a:spcPct val="139985"/>
                </a:lnSpc>
                <a:spcBef>
                  <a:spcPts val="0"/>
                </a:spcBef>
                <a:spcAft>
                  <a:spcPts val="0"/>
                </a:spcAft>
                <a:buClr>
                  <a:srgbClr val="035191"/>
                </a:buClr>
                <a:buSzPts val="2706"/>
                <a:buFont typeface="Arial"/>
                <a:buChar char="•"/>
              </a:pP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Istanbul Convention Promot</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e</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rs</a:t>
              </a:r>
              <a:endParaRPr dirty="0">
                <a:latin typeface="Open Sans" panose="020B0606030504020204" pitchFamily="34" charset="0"/>
                <a:ea typeface="Open Sans" panose="020B0606030504020204" pitchFamily="34" charset="0"/>
                <a:cs typeface="Open Sans" panose="020B0606030504020204" pitchFamily="34" charset="0"/>
              </a:endParaRPr>
            </a:p>
            <a:p>
              <a:pPr marL="584253" marR="0" lvl="1" indent="-292125" algn="l" rtl="0">
                <a:lnSpc>
                  <a:spcPct val="139985"/>
                </a:lnSpc>
                <a:spcBef>
                  <a:spcPts val="0"/>
                </a:spcBef>
                <a:spcAft>
                  <a:spcPts val="0"/>
                </a:spcAft>
                <a:buClr>
                  <a:srgbClr val="035191"/>
                </a:buClr>
                <a:buSzPts val="2706"/>
                <a:buFont typeface="Arial"/>
                <a:buChar char="•"/>
              </a:pP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Regiobijeenkomsten</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clubbezoeken</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SorAcademy-</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maand</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Actie(F)</a:t>
              </a:r>
              <a:endParaRPr dirty="0">
                <a:latin typeface="Open Sans" panose="020B0606030504020204" pitchFamily="34" charset="0"/>
                <a:ea typeface="Open Sans" panose="020B0606030504020204" pitchFamily="34" charset="0"/>
                <a:cs typeface="Open Sans" panose="020B0606030504020204" pitchFamily="34" charset="0"/>
              </a:endParaRPr>
            </a:p>
            <a:p>
              <a:pPr marL="584253" marR="0" lvl="1" indent="-292125" algn="l" rtl="0">
                <a:lnSpc>
                  <a:spcPct val="139985"/>
                </a:lnSpc>
                <a:spcBef>
                  <a:spcPts val="0"/>
                </a:spcBef>
                <a:spcAft>
                  <a:spcPts val="0"/>
                </a:spcAft>
                <a:buClr>
                  <a:srgbClr val="035191"/>
                </a:buClr>
                <a:buSzPts val="2706"/>
                <a:buFont typeface="Arial"/>
                <a:buChar char="•"/>
              </a:pP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Brief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naar</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lokale</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politieke</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partijen</a:t>
              </a:r>
              <a:endParaRPr dirty="0">
                <a:latin typeface="Open Sans" panose="020B0606030504020204" pitchFamily="34" charset="0"/>
                <a:ea typeface="Open Sans" panose="020B0606030504020204" pitchFamily="34" charset="0"/>
                <a:cs typeface="Open Sans" panose="020B0606030504020204" pitchFamily="34" charset="0"/>
              </a:endParaRPr>
            </a:p>
            <a:p>
              <a:pPr marL="584253" marR="0" lvl="1" indent="-292125" algn="l" rtl="0">
                <a:lnSpc>
                  <a:spcPct val="139985"/>
                </a:lnSpc>
                <a:spcBef>
                  <a:spcPts val="0"/>
                </a:spcBef>
                <a:spcAft>
                  <a:spcPts val="0"/>
                </a:spcAft>
                <a:buClr>
                  <a:srgbClr val="035191"/>
                </a:buClr>
                <a:buSzPts val="2706"/>
                <a:buFont typeface="Arial"/>
                <a:buChar char="•"/>
              </a:pP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Brief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naar</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landelijke</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politieke</a:t>
              </a:r>
              <a:r>
                <a:rPr lang="en-US" sz="2706"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706"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partijen</a:t>
              </a:r>
              <a:endParaRPr dirty="0">
                <a:latin typeface="Open Sans" panose="020B0606030504020204" pitchFamily="34" charset="0"/>
                <a:ea typeface="Open Sans" panose="020B0606030504020204" pitchFamily="34" charset="0"/>
                <a:cs typeface="Open Sans" panose="020B0606030504020204" pitchFamily="34" charset="0"/>
              </a:endParaRPr>
            </a:p>
            <a:p>
              <a:pPr marL="584253" marR="0" lvl="1" indent="-292125" algn="l" rtl="0">
                <a:lnSpc>
                  <a:spcPct val="139985"/>
                </a:lnSpc>
                <a:spcBef>
                  <a:spcPts val="0"/>
                </a:spcBef>
                <a:spcAft>
                  <a:spcPts val="0"/>
                </a:spcAft>
                <a:buClr>
                  <a:srgbClr val="035191"/>
                </a:buClr>
                <a:buSzPts val="2706"/>
                <a:buFont typeface="Arial"/>
                <a:buChar char="•"/>
              </a:pP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Inspreken</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bij</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raadsvergaderingen</a:t>
              </a:r>
              <a:endPar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584253" marR="0" lvl="1" indent="-292125" algn="l" rtl="0">
                <a:lnSpc>
                  <a:spcPct val="139985"/>
                </a:lnSpc>
                <a:spcBef>
                  <a:spcPts val="0"/>
                </a:spcBef>
                <a:spcAft>
                  <a:spcPts val="0"/>
                </a:spcAft>
                <a:buClr>
                  <a:srgbClr val="035191"/>
                </a:buClr>
                <a:buSzPts val="2706"/>
                <a:buFont typeface="Arial"/>
                <a:buChar char="•"/>
              </a:pP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Analyseren</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partijprogramma’s</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/info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vóór</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verkiezingen</a:t>
              </a:r>
              <a:endPar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584253" lvl="1" indent="-292125">
                <a:lnSpc>
                  <a:spcPct val="139985"/>
                </a:lnSpc>
                <a:buClr>
                  <a:srgbClr val="035191"/>
                </a:buClr>
                <a:buSzPts val="2706"/>
                <a:buFont typeface="Arial"/>
                <a:buChar char="•"/>
              </a:pP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Zorgen</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voor</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aandacht</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 in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colitieakkoorden</a:t>
              </a:r>
              <a:endPar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584253" lvl="1" indent="-292125">
                <a:lnSpc>
                  <a:spcPct val="139985"/>
                </a:lnSpc>
                <a:buClr>
                  <a:srgbClr val="035191"/>
                </a:buClr>
                <a:buSzPts val="2706"/>
                <a:buFont typeface="Arial"/>
                <a:buChar char="•"/>
              </a:pP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Reactie</a:t>
              </a: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 op </a:t>
              </a:r>
              <a:r>
                <a:rPr lang="en-US" sz="2706"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coalitieakkoorden</a:t>
              </a:r>
              <a:endPar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584253" lvl="1" indent="-292125">
                <a:lnSpc>
                  <a:spcPct val="139985"/>
                </a:lnSpc>
                <a:buClr>
                  <a:srgbClr val="035191"/>
                </a:buClr>
                <a:buSzPts val="2706"/>
                <a:buFont typeface="Arial"/>
                <a:buChar char="•"/>
              </a:pPr>
              <a:r>
                <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rPr>
                <a:t>…</a:t>
              </a:r>
            </a:p>
            <a:p>
              <a:pPr marL="584253" marR="0" lvl="1" indent="-292125" algn="l" rtl="0">
                <a:lnSpc>
                  <a:spcPct val="139985"/>
                </a:lnSpc>
                <a:spcBef>
                  <a:spcPts val="0"/>
                </a:spcBef>
                <a:spcAft>
                  <a:spcPts val="0"/>
                </a:spcAft>
                <a:buClr>
                  <a:srgbClr val="035191"/>
                </a:buClr>
                <a:buSzPts val="2706"/>
                <a:buFont typeface="Arial"/>
                <a:buChar char="•"/>
              </a:pPr>
              <a:endParaRPr lang="en-US" sz="2706" dirty="0">
                <a:solidFill>
                  <a:srgbClr val="035191"/>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93422"/>
                </a:lnSpc>
                <a:spcBef>
                  <a:spcPts val="0"/>
                </a:spcBef>
                <a:spcAft>
                  <a:spcPts val="0"/>
                </a:spcAft>
                <a:buNone/>
              </a:pPr>
              <a:endParaRPr sz="2706" b="0" i="0" u="none" strike="noStrike" cap="none" dirty="0">
                <a:solidFill>
                  <a:srgbClr val="035191"/>
                </a:solidFill>
                <a:latin typeface="Arial"/>
                <a:ea typeface="Arial"/>
                <a:cs typeface="Arial"/>
                <a:sym typeface="Arial"/>
              </a:endParaRPr>
            </a:p>
          </p:txBody>
        </p:sp>
        <p:sp>
          <p:nvSpPr>
            <p:cNvPr id="381" name="Google Shape;381;p18"/>
            <p:cNvSpPr txBox="1"/>
            <p:nvPr/>
          </p:nvSpPr>
          <p:spPr>
            <a:xfrm>
              <a:off x="11644640" y="-38100"/>
              <a:ext cx="9703867" cy="387697"/>
            </a:xfrm>
            <a:prstGeom prst="rect">
              <a:avLst/>
            </a:prstGeom>
            <a:noFill/>
            <a:ln>
              <a:noFill/>
            </a:ln>
          </p:spPr>
          <p:txBody>
            <a:bodyPr spcFirstLastPara="1" wrap="square" lIns="0" tIns="0" rIns="0" bIns="0" anchor="t" anchorCtr="0">
              <a:spAutoFit/>
            </a:bodyPr>
            <a:lstStyle/>
            <a:p>
              <a:pPr marL="0" marR="0" lvl="0" indent="0" algn="l" rtl="0">
                <a:lnSpc>
                  <a:spcPct val="140444"/>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382" name="Google Shape;382;p18"/>
          <p:cNvSpPr txBox="1"/>
          <p:nvPr/>
        </p:nvSpPr>
        <p:spPr>
          <a:xfrm>
            <a:off x="1028700" y="1900356"/>
            <a:ext cx="12376547" cy="913199"/>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4945"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HET VERDRAG &amp; ADVOCACY</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83" name="Google Shape;383;p18"/>
          <p:cNvSpPr/>
          <p:nvPr/>
        </p:nvSpPr>
        <p:spPr>
          <a:xfrm>
            <a:off x="11007336" y="3570140"/>
            <a:ext cx="6716860" cy="6716860"/>
          </a:xfrm>
          <a:custGeom>
            <a:avLst/>
            <a:gdLst/>
            <a:ahLst/>
            <a:cxnLst/>
            <a:rect l="l" t="t" r="r" b="b"/>
            <a:pathLst>
              <a:path w="6716860" h="6716860" extrusionOk="0">
                <a:moveTo>
                  <a:pt x="0" y="0"/>
                </a:moveTo>
                <a:lnTo>
                  <a:pt x="6716860" y="0"/>
                </a:lnTo>
                <a:lnTo>
                  <a:pt x="6716860" y="6716860"/>
                </a:lnTo>
                <a:lnTo>
                  <a:pt x="0" y="6716860"/>
                </a:lnTo>
                <a:lnTo>
                  <a:pt x="0" y="0"/>
                </a:lnTo>
                <a:close/>
              </a:path>
            </a:pathLst>
          </a:custGeom>
          <a:blipFill rotWithShape="1">
            <a:blip r:embed="rId4">
              <a:alphaModFix/>
            </a:blip>
            <a:stretch>
              <a:fillRect/>
            </a:stretch>
          </a:blipFill>
          <a:ln>
            <a:noFill/>
          </a:ln>
        </p:spPr>
        <p:txBody>
          <a:bodyPr/>
          <a:lstStyle/>
          <a:p>
            <a:endParaRPr lang="en-GB"/>
          </a:p>
        </p:txBody>
      </p:sp>
      <p:grpSp>
        <p:nvGrpSpPr>
          <p:cNvPr id="384" name="Google Shape;384;p18"/>
          <p:cNvGrpSpPr/>
          <p:nvPr/>
        </p:nvGrpSpPr>
        <p:grpSpPr>
          <a:xfrm>
            <a:off x="12255075" y="4411751"/>
            <a:ext cx="4221382" cy="1530944"/>
            <a:chOff x="0" y="76200"/>
            <a:chExt cx="5628509" cy="2041258"/>
          </a:xfrm>
        </p:grpSpPr>
        <p:sp>
          <p:nvSpPr>
            <p:cNvPr id="385" name="Google Shape;385;p18"/>
            <p:cNvSpPr txBox="1"/>
            <p:nvPr/>
          </p:nvSpPr>
          <p:spPr>
            <a:xfrm>
              <a:off x="0" y="1120045"/>
              <a:ext cx="5628509" cy="997413"/>
            </a:xfrm>
            <a:prstGeom prst="rect">
              <a:avLst/>
            </a:prstGeom>
            <a:noFill/>
            <a:ln>
              <a:noFill/>
            </a:ln>
          </p:spPr>
          <p:txBody>
            <a:bodyPr spcFirstLastPara="1" wrap="square" lIns="0" tIns="0" rIns="0" bIns="0" anchor="t" anchorCtr="0">
              <a:spAutoFit/>
            </a:bodyPr>
            <a:lstStyle/>
            <a:p>
              <a:pPr marL="0" marR="0" lvl="0" indent="0" algn="ctr" rtl="0">
                <a:lnSpc>
                  <a:spcPct val="90008"/>
                </a:lnSpc>
                <a:spcBef>
                  <a:spcPts val="0"/>
                </a:spcBef>
                <a:spcAft>
                  <a:spcPts val="0"/>
                </a:spcAft>
                <a:buNone/>
              </a:pPr>
              <a:r>
                <a:rPr lang="en-US" sz="5715" b="0" i="0" u="none" strike="noStrike" cap="none" dirty="0">
                  <a:solidFill>
                    <a:srgbClr val="FF66C4"/>
                  </a:solidFill>
                  <a:latin typeface="Arial"/>
                  <a:ea typeface="Arial"/>
                  <a:cs typeface="Arial"/>
                  <a:sym typeface="Arial"/>
                </a:rPr>
                <a:t>ADVOCACY</a:t>
              </a:r>
              <a:endParaRPr dirty="0"/>
            </a:p>
          </p:txBody>
        </p:sp>
        <p:sp>
          <p:nvSpPr>
            <p:cNvPr id="386" name="Google Shape;386;p18"/>
            <p:cNvSpPr txBox="1"/>
            <p:nvPr/>
          </p:nvSpPr>
          <p:spPr>
            <a:xfrm>
              <a:off x="0" y="76200"/>
              <a:ext cx="5628509" cy="860325"/>
            </a:xfrm>
            <a:prstGeom prst="rect">
              <a:avLst/>
            </a:prstGeom>
            <a:noFill/>
            <a:ln>
              <a:noFill/>
            </a:ln>
          </p:spPr>
          <p:txBody>
            <a:bodyPr spcFirstLastPara="1" wrap="square" lIns="0" tIns="0" rIns="0" bIns="0" anchor="t" anchorCtr="0">
              <a:spAutoFit/>
            </a:bodyPr>
            <a:lstStyle/>
            <a:p>
              <a:pPr marL="0" marR="0" lvl="0" indent="0" algn="ctr" rtl="0">
                <a:lnSpc>
                  <a:spcPct val="89981"/>
                </a:lnSpc>
                <a:spcBef>
                  <a:spcPts val="0"/>
                </a:spcBef>
                <a:spcAft>
                  <a:spcPts val="0"/>
                </a:spcAft>
                <a:buNone/>
              </a:pPr>
              <a:r>
                <a:rPr lang="en-US" sz="2645" b="0" i="0" u="none" strike="noStrike" cap="none">
                  <a:solidFill>
                    <a:srgbClr val="B2EDEF"/>
                  </a:solidFill>
                  <a:latin typeface="Arial"/>
                  <a:ea typeface="Arial"/>
                  <a:cs typeface="Arial"/>
                  <a:sym typeface="Arial"/>
                </a:rPr>
                <a:t>AWARENESS</a:t>
              </a:r>
              <a:endParaRPr/>
            </a:p>
            <a:p>
              <a:pPr marL="0" marR="0" lvl="0" indent="0" algn="ctr" rtl="0">
                <a:lnSpc>
                  <a:spcPct val="89981"/>
                </a:lnSpc>
                <a:spcBef>
                  <a:spcPts val="0"/>
                </a:spcBef>
                <a:spcAft>
                  <a:spcPts val="0"/>
                </a:spcAft>
                <a:buNone/>
              </a:pPr>
              <a:r>
                <a:rPr lang="en-US" sz="2645" b="0" i="0" u="none" strike="noStrike" cap="none">
                  <a:solidFill>
                    <a:srgbClr val="B2EDEF"/>
                  </a:solidFill>
                  <a:latin typeface="Arial"/>
                  <a:ea typeface="Arial"/>
                  <a:cs typeface="Arial"/>
                  <a:sym typeface="Arial"/>
                </a:rPr>
                <a:t>ACTION</a:t>
              </a:r>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403">
          <a:extLst>
            <a:ext uri="{FF2B5EF4-FFF2-40B4-BE49-F238E27FC236}">
              <a16:creationId xmlns:a16="http://schemas.microsoft.com/office/drawing/2014/main" id="{DDD20504-996F-1EE6-8076-A41CBC575A95}"/>
            </a:ext>
          </a:extLst>
        </p:cNvPr>
        <p:cNvGrpSpPr/>
        <p:nvPr/>
      </p:nvGrpSpPr>
      <p:grpSpPr>
        <a:xfrm>
          <a:off x="0" y="0"/>
          <a:ext cx="0" cy="0"/>
          <a:chOff x="0" y="0"/>
          <a:chExt cx="0" cy="0"/>
        </a:xfrm>
      </p:grpSpPr>
      <p:sp>
        <p:nvSpPr>
          <p:cNvPr id="404" name="Google Shape;404;p20">
            <a:extLst>
              <a:ext uri="{FF2B5EF4-FFF2-40B4-BE49-F238E27FC236}">
                <a16:creationId xmlns:a16="http://schemas.microsoft.com/office/drawing/2014/main" id="{89F21284-7495-F804-81C4-32A64657440C}"/>
              </a:ext>
            </a:extLst>
          </p:cNvPr>
          <p:cNvSpPr/>
          <p:nvPr/>
        </p:nvSpPr>
        <p:spPr>
          <a:xfrm>
            <a:off x="8186057" y="-2855896"/>
            <a:ext cx="9477829" cy="13212606"/>
          </a:xfrm>
          <a:custGeom>
            <a:avLst/>
            <a:gdLst/>
            <a:ahLst/>
            <a:cxnLst/>
            <a:rect l="l" t="t" r="r" b="b"/>
            <a:pathLst>
              <a:path w="8125913" h="13212606" extrusionOk="0">
                <a:moveTo>
                  <a:pt x="0" y="0"/>
                </a:moveTo>
                <a:lnTo>
                  <a:pt x="8125913" y="0"/>
                </a:lnTo>
                <a:lnTo>
                  <a:pt x="8125913" y="13212606"/>
                </a:lnTo>
                <a:lnTo>
                  <a:pt x="0" y="13212606"/>
                </a:lnTo>
                <a:lnTo>
                  <a:pt x="0" y="0"/>
                </a:lnTo>
                <a:close/>
              </a:path>
            </a:pathLst>
          </a:custGeom>
          <a:blipFill rotWithShape="1">
            <a:blip r:embed="rId3">
              <a:alphaModFix/>
            </a:blip>
            <a:stretch>
              <a:fillRect l="-31297" r="-31296"/>
            </a:stretch>
          </a:blipFill>
          <a:ln>
            <a:noFill/>
          </a:ln>
        </p:spPr>
        <p:txBody>
          <a:bodyPr/>
          <a:lstStyle/>
          <a:p>
            <a:endParaRPr lang="en-GB"/>
          </a:p>
        </p:txBody>
      </p:sp>
      <p:grpSp>
        <p:nvGrpSpPr>
          <p:cNvPr id="405" name="Google Shape;405;p20">
            <a:extLst>
              <a:ext uri="{FF2B5EF4-FFF2-40B4-BE49-F238E27FC236}">
                <a16:creationId xmlns:a16="http://schemas.microsoft.com/office/drawing/2014/main" id="{5A7FE222-7155-2CE5-0E7A-24504CC5503C}"/>
              </a:ext>
            </a:extLst>
          </p:cNvPr>
          <p:cNvGrpSpPr/>
          <p:nvPr/>
        </p:nvGrpSpPr>
        <p:grpSpPr>
          <a:xfrm>
            <a:off x="8937178" y="177921"/>
            <a:ext cx="6421885" cy="2517909"/>
            <a:chOff x="-1240169" y="451182"/>
            <a:chExt cx="8562513" cy="3357211"/>
          </a:xfrm>
        </p:grpSpPr>
        <p:sp>
          <p:nvSpPr>
            <p:cNvPr id="406" name="Google Shape;406;p20">
              <a:extLst>
                <a:ext uri="{FF2B5EF4-FFF2-40B4-BE49-F238E27FC236}">
                  <a16:creationId xmlns:a16="http://schemas.microsoft.com/office/drawing/2014/main" id="{E8614C54-C46C-CBE3-E158-7487805E7726}"/>
                </a:ext>
              </a:extLst>
            </p:cNvPr>
            <p:cNvSpPr txBox="1"/>
            <p:nvPr/>
          </p:nvSpPr>
          <p:spPr>
            <a:xfrm>
              <a:off x="-1240169" y="451182"/>
              <a:ext cx="7322344" cy="2090486"/>
            </a:xfrm>
            <a:prstGeom prst="rect">
              <a:avLst/>
            </a:prstGeom>
            <a:noFill/>
            <a:ln>
              <a:noFill/>
            </a:ln>
          </p:spPr>
          <p:txBody>
            <a:bodyPr spcFirstLastPara="1" wrap="square" lIns="0" tIns="0" rIns="0" bIns="0" anchor="t" anchorCtr="0">
              <a:spAutoFit/>
            </a:bodyPr>
            <a:lstStyle/>
            <a:p>
              <a:pPr marL="0" marR="0" lvl="0" indent="0" algn="l" rtl="0">
                <a:lnSpc>
                  <a:spcPct val="120000"/>
                </a:lnSpc>
                <a:spcBef>
                  <a:spcPts val="0"/>
                </a:spcBef>
                <a:spcAft>
                  <a:spcPts val="0"/>
                </a:spcAft>
                <a:buNone/>
              </a:pPr>
              <a:r>
                <a:rPr lang="en-US" sz="4245"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15 PUNTEN VOOR DE GEMEENTE </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407" name="Google Shape;407;p20">
              <a:extLst>
                <a:ext uri="{FF2B5EF4-FFF2-40B4-BE49-F238E27FC236}">
                  <a16:creationId xmlns:a16="http://schemas.microsoft.com/office/drawing/2014/main" id="{02CE0784-DCDB-112B-0490-C494AA33ED5D}"/>
                </a:ext>
              </a:extLst>
            </p:cNvPr>
            <p:cNvSpPr txBox="1"/>
            <p:nvPr/>
          </p:nvSpPr>
          <p:spPr>
            <a:xfrm>
              <a:off x="0" y="3257669"/>
              <a:ext cx="7322344" cy="550724"/>
            </a:xfrm>
            <a:prstGeom prst="rect">
              <a:avLst/>
            </a:prstGeom>
            <a:noFill/>
            <a:ln>
              <a:noFill/>
            </a:ln>
          </p:spPr>
          <p:txBody>
            <a:bodyPr spcFirstLastPara="1" wrap="square" lIns="0" tIns="0" rIns="0" bIns="0" anchor="t" anchorCtr="0">
              <a:spAutoFit/>
            </a:bodyPr>
            <a:lstStyle/>
            <a:p>
              <a:pPr marL="0" marR="0" lvl="0" indent="0" algn="l" rtl="0">
                <a:lnSpc>
                  <a:spcPct val="198055"/>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grpSp>
      <p:sp>
        <p:nvSpPr>
          <p:cNvPr id="410" name="Google Shape;410;p20">
            <a:extLst>
              <a:ext uri="{FF2B5EF4-FFF2-40B4-BE49-F238E27FC236}">
                <a16:creationId xmlns:a16="http://schemas.microsoft.com/office/drawing/2014/main" id="{A178EB04-244B-0B05-59CA-FAEE5AB9B5EF}"/>
              </a:ext>
            </a:extLst>
          </p:cNvPr>
          <p:cNvSpPr/>
          <p:nvPr/>
        </p:nvSpPr>
        <p:spPr>
          <a:xfrm>
            <a:off x="14868320" y="-79602"/>
            <a:ext cx="2144238" cy="2216604"/>
          </a:xfrm>
          <a:custGeom>
            <a:avLst/>
            <a:gdLst/>
            <a:ahLst/>
            <a:cxnLst/>
            <a:rect l="l" t="t" r="r" b="b"/>
            <a:pathLst>
              <a:path w="2144238" h="2216604" extrusionOk="0">
                <a:moveTo>
                  <a:pt x="0" y="0"/>
                </a:moveTo>
                <a:lnTo>
                  <a:pt x="2144238" y="0"/>
                </a:lnTo>
                <a:lnTo>
                  <a:pt x="2144238" y="2216604"/>
                </a:lnTo>
                <a:lnTo>
                  <a:pt x="0" y="2216604"/>
                </a:lnTo>
                <a:lnTo>
                  <a:pt x="0" y="0"/>
                </a:lnTo>
                <a:close/>
              </a:path>
            </a:pathLst>
          </a:custGeom>
          <a:blipFill rotWithShape="1">
            <a:blip r:embed="rId4">
              <a:alphaModFix/>
            </a:blip>
            <a:stretch>
              <a:fillRect l="-110086" t="-103472" r="-87541" b="-84446"/>
            </a:stretch>
          </a:blipFill>
          <a:ln>
            <a:noFill/>
          </a:ln>
        </p:spPr>
        <p:txBody>
          <a:bodyPr/>
          <a:lstStyle/>
          <a:p>
            <a:endParaRPr lang="en-GB"/>
          </a:p>
        </p:txBody>
      </p:sp>
      <p:sp>
        <p:nvSpPr>
          <p:cNvPr id="411" name="Google Shape;411;p20">
            <a:extLst>
              <a:ext uri="{FF2B5EF4-FFF2-40B4-BE49-F238E27FC236}">
                <a16:creationId xmlns:a16="http://schemas.microsoft.com/office/drawing/2014/main" id="{0E0FE647-A382-5DE2-B976-9480D3435AF8}"/>
              </a:ext>
            </a:extLst>
          </p:cNvPr>
          <p:cNvSpPr txBox="1"/>
          <p:nvPr/>
        </p:nvSpPr>
        <p:spPr>
          <a:xfrm>
            <a:off x="8623606" y="1879324"/>
            <a:ext cx="8836258" cy="8790099"/>
          </a:xfrm>
          <a:prstGeom prst="rect">
            <a:avLst/>
          </a:prstGeom>
          <a:noFill/>
          <a:ln>
            <a:noFill/>
          </a:ln>
        </p:spPr>
        <p:txBody>
          <a:bodyPr spcFirstLastPara="1" wrap="square" lIns="0" tIns="0" rIns="0" bIns="0" anchor="t" anchorCtr="0">
            <a:spAutoFit/>
          </a:bodyPr>
          <a:lstStyle/>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Coördinatie</a:t>
            </a:r>
            <a:endPar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Gendersensitief</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beleid</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en</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uitvoering</a:t>
            </a:r>
            <a:endPar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Preventie</a:t>
            </a:r>
            <a:r>
              <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bewustwording</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Training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deskundigheidsbevordering</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Laagdrempelige</a:t>
            </a:r>
            <a:r>
              <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meldpunten</a:t>
            </a:r>
            <a:r>
              <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toegankelijke</a:t>
            </a:r>
            <a:r>
              <a:rPr lang="en-US" sz="2400" b="0" i="0"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informatie</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Bescherming</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veiligheid</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slachtoffers</a:t>
            </a:r>
            <a:endPar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(Ex)</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partnergeweld</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erkennen</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als</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machts</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en</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controlegeweld</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Voldoende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gespecialiseerde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opvang</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Multidisciplinaire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samenwerking</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Steun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herstel</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voor</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slachtoffers</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Aanpak</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van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plegers</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Aandacht</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voor</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kwetsbare</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groepen</a:t>
            </a:r>
            <a:endPar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458260" marR="0" lvl="1" indent="-229130" algn="l" rtl="0">
              <a:lnSpc>
                <a:spcPct val="140009"/>
              </a:lnSpc>
              <a:spcBef>
                <a:spcPts val="0"/>
              </a:spcBef>
              <a:spcAft>
                <a:spcPts val="0"/>
              </a:spcAft>
              <a:buClr>
                <a:srgbClr val="035191"/>
              </a:buClr>
              <a:buSzPts val="2122"/>
              <a:buFont typeface="Arial"/>
              <a:buAutoNum type="arabicPeriod"/>
            </a:pP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Kinderen</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als</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medeslachtoffers</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zien</a:t>
            </a:r>
            <a:endParaRPr sz="2400" dirty="0">
              <a:latin typeface="Open Sans" panose="020B0606030504020204" pitchFamily="34" charset="0"/>
              <a:ea typeface="Open Sans" panose="020B0606030504020204" pitchFamily="34" charset="0"/>
              <a:cs typeface="Open Sans" panose="020B0606030504020204" pitchFamily="34" charset="0"/>
            </a:endParaRPr>
          </a:p>
          <a:p>
            <a:pPr marL="458260" lvl="1" indent="-229130">
              <a:lnSpc>
                <a:spcPct val="140009"/>
              </a:lnSpc>
              <a:buClr>
                <a:srgbClr val="035191"/>
              </a:buClr>
              <a:buSzPts val="2122"/>
              <a:buFont typeface="Arial"/>
              <a:buAutoNum type="arabicPeriod"/>
            </a:pP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Monitoring,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dataverzameling</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en</a:t>
            </a:r>
            <a:r>
              <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2400" b="0" i="0" u="none" strike="noStrike" cap="none" dirty="0" err="1">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evaluatie</a:t>
            </a:r>
            <a:endParaRPr lang="en-US"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a:p>
            <a:pPr marL="458260" lvl="1" indent="-229130">
              <a:lnSpc>
                <a:spcPct val="140009"/>
              </a:lnSpc>
              <a:buClr>
                <a:srgbClr val="035191"/>
              </a:buClr>
              <a:buSzPts val="2122"/>
              <a:buFont typeface="Arial"/>
              <a:buAutoNum type="arabicPeriod"/>
            </a:pP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Duurzame</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en</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a:t>
            </a:r>
            <a:r>
              <a:rPr lang="en-US" sz="2400" dirty="0" err="1">
                <a:solidFill>
                  <a:srgbClr val="035191"/>
                </a:solidFill>
                <a:latin typeface="Open Sans" panose="020B0606030504020204" pitchFamily="34" charset="0"/>
                <a:ea typeface="Open Sans" panose="020B0606030504020204" pitchFamily="34" charset="0"/>
                <a:cs typeface="Open Sans" panose="020B0606030504020204" pitchFamily="34" charset="0"/>
              </a:rPr>
              <a:t>toereikende</a:t>
            </a:r>
            <a:r>
              <a:rPr lang="en-US" sz="2400" dirty="0">
                <a:solidFill>
                  <a:srgbClr val="035191"/>
                </a:solidFill>
                <a:latin typeface="Open Sans" panose="020B0606030504020204" pitchFamily="34" charset="0"/>
                <a:ea typeface="Open Sans" panose="020B0606030504020204" pitchFamily="34" charset="0"/>
                <a:cs typeface="Open Sans" panose="020B0606030504020204" pitchFamily="34" charset="0"/>
              </a:rPr>
              <a:t> financiering</a:t>
            </a:r>
            <a:endParaRPr sz="24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09"/>
              </a:lnSpc>
              <a:spcBef>
                <a:spcPts val="0"/>
              </a:spcBef>
              <a:spcAft>
                <a:spcPts val="0"/>
              </a:spcAft>
              <a:buNone/>
            </a:pPr>
            <a:endParaRPr sz="2400"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endParaRPr>
          </a:p>
        </p:txBody>
      </p:sp>
      <p:sp>
        <p:nvSpPr>
          <p:cNvPr id="412" name="Google Shape;412;p20">
            <a:extLst>
              <a:ext uri="{FF2B5EF4-FFF2-40B4-BE49-F238E27FC236}">
                <a16:creationId xmlns:a16="http://schemas.microsoft.com/office/drawing/2014/main" id="{D939A293-41E6-49B1-BF2E-82389A98AD9F}"/>
              </a:ext>
            </a:extLst>
          </p:cNvPr>
          <p:cNvSpPr/>
          <p:nvPr/>
        </p:nvSpPr>
        <p:spPr>
          <a:xfrm>
            <a:off x="-142334" y="4551847"/>
            <a:ext cx="8602730" cy="5735153"/>
          </a:xfrm>
          <a:custGeom>
            <a:avLst/>
            <a:gdLst/>
            <a:ahLst/>
            <a:cxnLst/>
            <a:rect l="l" t="t" r="r" b="b"/>
            <a:pathLst>
              <a:path w="8602730" h="5735153" extrusionOk="0">
                <a:moveTo>
                  <a:pt x="0" y="0"/>
                </a:moveTo>
                <a:lnTo>
                  <a:pt x="8602730" y="0"/>
                </a:lnTo>
                <a:lnTo>
                  <a:pt x="8602730" y="5735153"/>
                </a:lnTo>
                <a:lnTo>
                  <a:pt x="0" y="5735153"/>
                </a:lnTo>
                <a:lnTo>
                  <a:pt x="0" y="0"/>
                </a:lnTo>
                <a:close/>
              </a:path>
            </a:pathLst>
          </a:custGeom>
          <a:blipFill rotWithShape="1">
            <a:blip r:embed="rId5">
              <a:alphaModFix/>
            </a:blip>
            <a:stretch>
              <a:fillRect/>
            </a:stretch>
          </a:blipFill>
          <a:ln>
            <a:noFill/>
          </a:ln>
        </p:spPr>
        <p:txBody>
          <a:bodyPr/>
          <a:lstStyle/>
          <a:p>
            <a:endParaRPr lang="en-GB"/>
          </a:p>
        </p:txBody>
      </p:sp>
      <p:sp>
        <p:nvSpPr>
          <p:cNvPr id="2" name="Google Shape;377;p18">
            <a:extLst>
              <a:ext uri="{FF2B5EF4-FFF2-40B4-BE49-F238E27FC236}">
                <a16:creationId xmlns:a16="http://schemas.microsoft.com/office/drawing/2014/main" id="{FE711C75-05C3-1314-20DF-450F453D4438}"/>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 - ADVOCACY</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Google Shape;378;p18">
            <a:extLst>
              <a:ext uri="{FF2B5EF4-FFF2-40B4-BE49-F238E27FC236}">
                <a16:creationId xmlns:a16="http://schemas.microsoft.com/office/drawing/2014/main" id="{884EDF8F-53D6-CEC5-2AD2-2CAC34D9B6B8}"/>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6">
              <a:alphaModFix/>
            </a:blip>
            <a:stretch>
              <a:fillRect t="-1321364" b="-1321364"/>
            </a:stretch>
          </a:blipFill>
          <a:ln>
            <a:noFill/>
          </a:ln>
        </p:spPr>
        <p:txBody>
          <a:bodyPr/>
          <a:lstStyle/>
          <a:p>
            <a:endParaRPr lang="en-GB"/>
          </a:p>
        </p:txBody>
      </p:sp>
      <p:sp>
        <p:nvSpPr>
          <p:cNvPr id="4" name="Google Shape;333;p15">
            <a:extLst>
              <a:ext uri="{FF2B5EF4-FFF2-40B4-BE49-F238E27FC236}">
                <a16:creationId xmlns:a16="http://schemas.microsoft.com/office/drawing/2014/main" id="{D476D9AE-39D9-F5D3-06CF-A198B2BA310E}"/>
              </a:ext>
            </a:extLst>
          </p:cNvPr>
          <p:cNvSpPr txBox="1"/>
          <p:nvPr/>
        </p:nvSpPr>
        <p:spPr>
          <a:xfrm>
            <a:off x="-2652863" y="3588837"/>
            <a:ext cx="11867554" cy="1567865"/>
          </a:xfrm>
          <a:prstGeom prst="rect">
            <a:avLst/>
          </a:prstGeom>
          <a:noFill/>
          <a:ln>
            <a:noFill/>
          </a:ln>
        </p:spPr>
        <p:txBody>
          <a:bodyPr spcFirstLastPara="1" wrap="square" lIns="0" tIns="0" rIns="0" bIns="0" anchor="t" anchorCtr="0">
            <a:spAutoFit/>
          </a:bodyPr>
          <a:lstStyle/>
          <a:p>
            <a:pPr marL="0" marR="0" lvl="0" indent="0" algn="ctr" rtl="0">
              <a:lnSpc>
                <a:spcPct val="120000"/>
              </a:lnSpc>
              <a:spcBef>
                <a:spcPts val="0"/>
              </a:spcBef>
              <a:spcAft>
                <a:spcPts val="0"/>
              </a:spcAft>
              <a:buNone/>
            </a:pPr>
            <a:r>
              <a:rPr lang="en-US" sz="4245"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EN HOE GAAT HET</a:t>
            </a:r>
          </a:p>
          <a:p>
            <a:pPr marL="0" marR="0" lvl="0" indent="0" algn="ctr" rtl="0">
              <a:lnSpc>
                <a:spcPct val="120000"/>
              </a:lnSpc>
              <a:spcBef>
                <a:spcPts val="0"/>
              </a:spcBef>
              <a:spcAft>
                <a:spcPts val="0"/>
              </a:spcAft>
              <a:buNone/>
            </a:pPr>
            <a:r>
              <a:rPr lang="en-US" sz="4245" b="0"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League Spartan"/>
              </a:rPr>
              <a:t>IN DELFT? </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Google Shape;331;p15">
            <a:extLst>
              <a:ext uri="{FF2B5EF4-FFF2-40B4-BE49-F238E27FC236}">
                <a16:creationId xmlns:a16="http://schemas.microsoft.com/office/drawing/2014/main" id="{F0779783-9C1B-4F7D-B1A9-BF9789092AA6}"/>
              </a:ext>
            </a:extLst>
          </p:cNvPr>
          <p:cNvSpPr/>
          <p:nvPr/>
        </p:nvSpPr>
        <p:spPr>
          <a:xfrm>
            <a:off x="4482741" y="1426927"/>
            <a:ext cx="3519016" cy="2077357"/>
          </a:xfrm>
          <a:custGeom>
            <a:avLst/>
            <a:gdLst/>
            <a:ahLst/>
            <a:cxnLst/>
            <a:rect l="l" t="t" r="r" b="b"/>
            <a:pathLst>
              <a:path w="2550137" h="1653339" extrusionOk="0">
                <a:moveTo>
                  <a:pt x="0" y="0"/>
                </a:moveTo>
                <a:lnTo>
                  <a:pt x="2550136" y="0"/>
                </a:lnTo>
                <a:lnTo>
                  <a:pt x="2550136" y="1653339"/>
                </a:lnTo>
                <a:lnTo>
                  <a:pt x="0" y="1653339"/>
                </a:lnTo>
                <a:lnTo>
                  <a:pt x="0" y="0"/>
                </a:lnTo>
                <a:close/>
              </a:path>
            </a:pathLst>
          </a:custGeom>
          <a:blipFill rotWithShape="1">
            <a:blip r:embed="rId7">
              <a:alphaModFix/>
            </a:blip>
            <a:stretch>
              <a:fillRect/>
            </a:stretch>
          </a:blipFill>
          <a:ln>
            <a:noFill/>
          </a:ln>
        </p:spPr>
        <p:txBody>
          <a:bodyPr/>
          <a:lstStyle/>
          <a:p>
            <a:endParaRPr lang="en-GB"/>
          </a:p>
        </p:txBody>
      </p:sp>
      <p:sp>
        <p:nvSpPr>
          <p:cNvPr id="7" name="Google Shape;336;p15">
            <a:extLst>
              <a:ext uri="{FF2B5EF4-FFF2-40B4-BE49-F238E27FC236}">
                <a16:creationId xmlns:a16="http://schemas.microsoft.com/office/drawing/2014/main" id="{CC3F5758-CB41-ED05-9613-E9D4B3FDDCF6}"/>
              </a:ext>
            </a:extLst>
          </p:cNvPr>
          <p:cNvSpPr txBox="1"/>
          <p:nvPr/>
        </p:nvSpPr>
        <p:spPr>
          <a:xfrm>
            <a:off x="5709036" y="1879324"/>
            <a:ext cx="1677583" cy="861774"/>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000"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VOLGENS </a:t>
            </a:r>
            <a:endParaRPr sz="2000" dirty="0">
              <a:latin typeface="Open Sans" panose="020B0606030504020204" pitchFamily="34" charset="0"/>
              <a:ea typeface="Open Sans" panose="020B0606030504020204" pitchFamily="34" charset="0"/>
              <a:cs typeface="Open Sans" panose="020B0606030504020204" pitchFamily="34" charset="0"/>
            </a:endParaRPr>
          </a:p>
          <a:p>
            <a:pPr marL="0" marR="0" lvl="0" indent="0" algn="l" rtl="0">
              <a:lnSpc>
                <a:spcPct val="140000"/>
              </a:lnSpc>
              <a:spcBef>
                <a:spcPts val="0"/>
              </a:spcBef>
              <a:spcAft>
                <a:spcPts val="0"/>
              </a:spcAft>
              <a:buNone/>
            </a:pPr>
            <a:r>
              <a:rPr lang="en-GB" sz="2000"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JULLIE</a:t>
            </a:r>
            <a:endParaRPr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419281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FE2EA35A-E5E7-BE43-92CE-410A21A07309}"/>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E158A23B-234A-2826-2353-5B0E5976A576}"/>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703B9B0D-722F-6570-D152-07F1B89C5D3B}"/>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25A7BEC3-35B1-28CB-75BC-392939929929}"/>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7" name="Google Shape;377;p18">
            <a:extLst>
              <a:ext uri="{FF2B5EF4-FFF2-40B4-BE49-F238E27FC236}">
                <a16:creationId xmlns:a16="http://schemas.microsoft.com/office/drawing/2014/main" id="{DD49C9DF-AE0F-25F0-9AE9-D86731347566}"/>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B8922E5E-4EF2-5DBA-21CA-0E7E2CBFC8EB}"/>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4" name="Titel 1">
            <a:extLst>
              <a:ext uri="{FF2B5EF4-FFF2-40B4-BE49-F238E27FC236}">
                <a16:creationId xmlns:a16="http://schemas.microsoft.com/office/drawing/2014/main" id="{9C44BBB9-74C7-6776-B423-E0D8F8454F6B}"/>
              </a:ext>
            </a:extLst>
          </p:cNvPr>
          <p:cNvSpPr txBox="1">
            <a:spLocks/>
          </p:cNvSpPr>
          <p:nvPr/>
        </p:nvSpPr>
        <p:spPr>
          <a:xfrm>
            <a:off x="10515600" y="4637332"/>
            <a:ext cx="4460034"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endParaRPr lang="nl-NL" sz="40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0" name="Titel 1">
            <a:extLst>
              <a:ext uri="{FF2B5EF4-FFF2-40B4-BE49-F238E27FC236}">
                <a16:creationId xmlns:a16="http://schemas.microsoft.com/office/drawing/2014/main" id="{254DD6F4-2525-EDCD-9B0C-FC0BE0A2CC05}"/>
              </a:ext>
            </a:extLst>
          </p:cNvPr>
          <p:cNvSpPr txBox="1">
            <a:spLocks/>
          </p:cNvSpPr>
          <p:nvPr/>
        </p:nvSpPr>
        <p:spPr>
          <a:xfrm>
            <a:off x="1488708" y="4211438"/>
            <a:ext cx="7263882"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Laagdrempelige</a:t>
            </a:r>
            <a:r>
              <a:rPr lang="en-US" sz="3600" b="0" i="0" u="none" strike="noStrike" cap="none" dirty="0">
                <a:solidFill>
                  <a:schemeClr val="bg1"/>
                </a:solidFill>
                <a:latin typeface="Open Sans" panose="020B0606030504020204" pitchFamily="34" charset="0"/>
                <a:ea typeface="Open Sans" panose="020B0606030504020204" pitchFamily="34" charset="0"/>
                <a:cs typeface="Open Sans" panose="020B0606030504020204" pitchFamily="34" charset="0"/>
                <a:sym typeface="Arial"/>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meldpunten</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toegankelijke</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informatie</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1" name="Titel 1">
            <a:extLst>
              <a:ext uri="{FF2B5EF4-FFF2-40B4-BE49-F238E27FC236}">
                <a16:creationId xmlns:a16="http://schemas.microsoft.com/office/drawing/2014/main" id="{7D278895-E0CC-3C7A-41C2-622D04980A4A}"/>
              </a:ext>
            </a:extLst>
          </p:cNvPr>
          <p:cNvSpPr txBox="1">
            <a:spLocks/>
          </p:cNvSpPr>
          <p:nvPr/>
        </p:nvSpPr>
        <p:spPr>
          <a:xfrm>
            <a:off x="1488708" y="2589943"/>
            <a:ext cx="7263882"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Coördinatie</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&amp; training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deskundigheidsbevordering</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2" name="Titel 1">
            <a:extLst>
              <a:ext uri="{FF2B5EF4-FFF2-40B4-BE49-F238E27FC236}">
                <a16:creationId xmlns:a16="http://schemas.microsoft.com/office/drawing/2014/main" id="{DA21F8DD-EE35-056E-9252-58DB3A84A62E}"/>
              </a:ext>
            </a:extLst>
          </p:cNvPr>
          <p:cNvSpPr txBox="1">
            <a:spLocks/>
          </p:cNvSpPr>
          <p:nvPr/>
        </p:nvSpPr>
        <p:spPr>
          <a:xfrm>
            <a:off x="9436816" y="4211437"/>
            <a:ext cx="7263881"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Aandacht</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voor</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kwetsbare</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groepen</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2" name="Titel 1">
            <a:extLst>
              <a:ext uri="{FF2B5EF4-FFF2-40B4-BE49-F238E27FC236}">
                <a16:creationId xmlns:a16="http://schemas.microsoft.com/office/drawing/2014/main" id="{654721EA-8E39-1280-DDEA-7F7CDFA78565}"/>
              </a:ext>
            </a:extLst>
          </p:cNvPr>
          <p:cNvSpPr txBox="1">
            <a:spLocks/>
          </p:cNvSpPr>
          <p:nvPr/>
        </p:nvSpPr>
        <p:spPr>
          <a:xfrm>
            <a:off x="1535012" y="7459426"/>
            <a:ext cx="7263882"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Bescherming</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veiligheid</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slachtoffers</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&amp; o</a:t>
            </a:r>
            <a:r>
              <a:rPr lang="nl-NL"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pvang</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3" name="Titel 1">
            <a:extLst>
              <a:ext uri="{FF2B5EF4-FFF2-40B4-BE49-F238E27FC236}">
                <a16:creationId xmlns:a16="http://schemas.microsoft.com/office/drawing/2014/main" id="{75F99612-41EE-0075-62B8-DD10C8384A88}"/>
              </a:ext>
            </a:extLst>
          </p:cNvPr>
          <p:cNvSpPr txBox="1">
            <a:spLocks/>
          </p:cNvSpPr>
          <p:nvPr/>
        </p:nvSpPr>
        <p:spPr>
          <a:xfrm>
            <a:off x="1500240" y="5837931"/>
            <a:ext cx="7263882"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Preventie </a:t>
            </a:r>
          </a:p>
          <a:p>
            <a:pPr algn="ctr"/>
            <a:r>
              <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en bewustwording</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5" name="Titel 1">
            <a:extLst>
              <a:ext uri="{FF2B5EF4-FFF2-40B4-BE49-F238E27FC236}">
                <a16:creationId xmlns:a16="http://schemas.microsoft.com/office/drawing/2014/main" id="{F3B06714-1A3D-A329-47D0-D42CAD442445}"/>
              </a:ext>
            </a:extLst>
          </p:cNvPr>
          <p:cNvSpPr txBox="1">
            <a:spLocks/>
          </p:cNvSpPr>
          <p:nvPr/>
        </p:nvSpPr>
        <p:spPr>
          <a:xfrm>
            <a:off x="9442581" y="2593630"/>
            <a:ext cx="7263881"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Gendersensitief</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beleid</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itel 1">
            <a:extLst>
              <a:ext uri="{FF2B5EF4-FFF2-40B4-BE49-F238E27FC236}">
                <a16:creationId xmlns:a16="http://schemas.microsoft.com/office/drawing/2014/main" id="{9B7A2A29-FDA5-96EA-4B5F-0F64EA986269}"/>
              </a:ext>
            </a:extLst>
          </p:cNvPr>
          <p:cNvSpPr txBox="1">
            <a:spLocks/>
          </p:cNvSpPr>
          <p:nvPr/>
        </p:nvSpPr>
        <p:spPr>
          <a:xfrm>
            <a:off x="9436815" y="7459426"/>
            <a:ext cx="7263881"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Duurzame</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toereikende</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financiering</a:t>
            </a:r>
          </a:p>
          <a:p>
            <a:pPr algn="ctr"/>
            <a:endPar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9" name="Titel 1">
            <a:extLst>
              <a:ext uri="{FF2B5EF4-FFF2-40B4-BE49-F238E27FC236}">
                <a16:creationId xmlns:a16="http://schemas.microsoft.com/office/drawing/2014/main" id="{10F29FBC-7CD5-36E6-D32E-6F500E1F4FE0}"/>
              </a:ext>
            </a:extLst>
          </p:cNvPr>
          <p:cNvSpPr txBox="1">
            <a:spLocks/>
          </p:cNvSpPr>
          <p:nvPr/>
        </p:nvSpPr>
        <p:spPr>
          <a:xfrm>
            <a:off x="9436816" y="5837931"/>
            <a:ext cx="7263882" cy="132556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(Ex)</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partnergeweld</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erkennen</a:t>
            </a: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als</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machts</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en</a:t>
            </a:r>
            <a:r>
              <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r>
              <a:rPr lang="en-US" sz="3600" dirty="0" err="1">
                <a:solidFill>
                  <a:schemeClr val="bg1"/>
                </a:solidFill>
                <a:latin typeface="Open Sans" panose="020B0606030504020204" pitchFamily="34" charset="0"/>
                <a:ea typeface="Open Sans" panose="020B0606030504020204" pitchFamily="34" charset="0"/>
                <a:cs typeface="Open Sans" panose="020B0606030504020204" pitchFamily="34" charset="0"/>
              </a:rPr>
              <a:t>controlegeweld</a:t>
            </a:r>
            <a:endPar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en-US"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a:p>
            <a:pPr algn="ctr"/>
            <a:endParaRPr lang="nl-NL" sz="36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2330352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C436ABCF-9AC4-9684-AAE9-D376A7EF823C}"/>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BDFA33DE-E034-6BC3-F36D-BA5B0883B249}"/>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62503B62-6CB7-EADA-8B55-6949EF428C2B}"/>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ADBEE46F-2A38-FF14-F9CA-39F61636A12B}"/>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5" name="Tekstvak 2">
            <a:extLst>
              <a:ext uri="{FF2B5EF4-FFF2-40B4-BE49-F238E27FC236}">
                <a16:creationId xmlns:a16="http://schemas.microsoft.com/office/drawing/2014/main" id="{B8817D0C-FB58-64EB-FC91-05AA016F6E93}"/>
              </a:ext>
            </a:extLst>
          </p:cNvPr>
          <p:cNvSpPr txBox="1"/>
          <p:nvPr/>
        </p:nvSpPr>
        <p:spPr>
          <a:xfrm>
            <a:off x="783771" y="2680372"/>
            <a:ext cx="17049020" cy="6986528"/>
          </a:xfrm>
          <a:prstGeom prst="rect">
            <a:avLst/>
          </a:prstGeom>
          <a:noFill/>
        </p:spPr>
        <p:txBody>
          <a:bodyPr wrap="square" rtlCol="0">
            <a:spAutoFit/>
          </a:bodyPr>
          <a:lstStyle/>
          <a:p>
            <a:pPr marL="514350" lvl="0" indent="-514350">
              <a:buClr>
                <a:schemeClr val="accent1"/>
              </a:buClr>
              <a:buFont typeface="+mj-lt"/>
              <a:buAutoNum type="arabicPeriod"/>
            </a:pPr>
            <a:r>
              <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Het is nodig om binnen het gemeentelijk apparaat iemand aan te stellen, die kennis heeft van het Verdrag van Istanbul en de coördinatie heeft over de uitvoering van de richtlijnen van het verdrag.</a:t>
            </a:r>
          </a:p>
          <a:p>
            <a:pPr marL="514350" lvl="0" indent="-514350">
              <a:buClr>
                <a:schemeClr val="accent1"/>
              </a:buClr>
              <a:buFont typeface="+mj-lt"/>
              <a:buAutoNum type="arabicPeriod"/>
            </a:pPr>
            <a:r>
              <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is specifiek nagedacht over het genderspecifieke aspect van beleid en uitvoering. (Ex-)partnergeweld wordt erkend als machts- en controleprobleem.</a:t>
            </a:r>
          </a:p>
          <a:p>
            <a:pPr marL="514350" lvl="0" indent="-514350">
              <a:buClr>
                <a:schemeClr val="accent1"/>
              </a:buClr>
              <a:buFont typeface="+mj-lt"/>
              <a:buAutoNum type="arabicPeriod"/>
            </a:pPr>
            <a:r>
              <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zijn laagdrempelige meldpunten aanwezig en is de informatie toegankelijk.</a:t>
            </a:r>
          </a:p>
          <a:p>
            <a:pPr marL="514350" lvl="0" indent="-514350">
              <a:buClr>
                <a:schemeClr val="accent1"/>
              </a:buClr>
              <a:buFont typeface="+mj-lt"/>
              <a:buAutoNum type="arabicPeriod"/>
            </a:pPr>
            <a:r>
              <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is een structureel </a:t>
            </a:r>
            <a:r>
              <a:rPr lang="nl-NL" sz="320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ge-oormerkt</a:t>
            </a:r>
            <a:r>
              <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budget voor de aanpak van geweld tegen vrouwen en huiselijk geweld.</a:t>
            </a:r>
          </a:p>
          <a:p>
            <a:pPr marL="514350" lvl="0" indent="-514350">
              <a:buClr>
                <a:schemeClr val="accent1"/>
              </a:buClr>
              <a:buFont typeface="+mj-lt"/>
              <a:buAutoNum type="arabicPeriod"/>
            </a:pPr>
            <a:r>
              <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zijn voldoende opvangplekken. Er zijn ook voldoende specialistische opvangplekken.</a:t>
            </a:r>
          </a:p>
          <a:p>
            <a:pPr marL="514350" lvl="0" indent="-514350">
              <a:buClr>
                <a:schemeClr val="accent1"/>
              </a:buClr>
              <a:buFont typeface="+mj-lt"/>
              <a:buAutoNum type="arabicPeriod"/>
            </a:pPr>
            <a:r>
              <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verzamelen wij gegevens met betrekking tot geweld tegen vrouwen en monitoren en evalueren wij het effect van onze maatregelen.</a:t>
            </a:r>
            <a:br>
              <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rPr>
            </a:br>
            <a:endParaRPr lang="nl-NL" sz="32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itel 1">
            <a:extLst>
              <a:ext uri="{FF2B5EF4-FFF2-40B4-BE49-F238E27FC236}">
                <a16:creationId xmlns:a16="http://schemas.microsoft.com/office/drawing/2014/main" id="{6BD74644-A044-97DB-4FF1-17EC2C17455E}"/>
              </a:ext>
            </a:extLst>
          </p:cNvPr>
          <p:cNvSpPr txBox="1">
            <a:spLocks/>
          </p:cNvSpPr>
          <p:nvPr/>
        </p:nvSpPr>
        <p:spPr>
          <a:xfrm>
            <a:off x="3886200" y="1354809"/>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Stellingen</a:t>
            </a:r>
          </a:p>
        </p:txBody>
      </p:sp>
      <p:sp>
        <p:nvSpPr>
          <p:cNvPr id="7" name="Google Shape;377;p18">
            <a:extLst>
              <a:ext uri="{FF2B5EF4-FFF2-40B4-BE49-F238E27FC236}">
                <a16:creationId xmlns:a16="http://schemas.microsoft.com/office/drawing/2014/main" id="{D49E33FB-05C0-B3BB-9655-DB11A2F44E61}"/>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670E0A04-8141-D3A2-1AA0-68065FEB4313}"/>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Tree>
    <p:extLst>
      <p:ext uri="{BB962C8B-B14F-4D97-AF65-F5344CB8AC3E}">
        <p14:creationId xmlns:p14="http://schemas.microsoft.com/office/powerpoint/2010/main" val="31223562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7">
          <a:extLst>
            <a:ext uri="{FF2B5EF4-FFF2-40B4-BE49-F238E27FC236}">
              <a16:creationId xmlns:a16="http://schemas.microsoft.com/office/drawing/2014/main" id="{B92D23F8-DABD-391C-02CF-E0E1599263B6}"/>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C1A564C4-6F8B-A2EA-E867-B50D27F5F211}"/>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00EC3596-A185-175D-D102-0A70A8ED2414}"/>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E7E7FF4F-7AD1-70F1-8297-5AA4F004E643}"/>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5" name="Tekstvak 2">
            <a:extLst>
              <a:ext uri="{FF2B5EF4-FFF2-40B4-BE49-F238E27FC236}">
                <a16:creationId xmlns:a16="http://schemas.microsoft.com/office/drawing/2014/main" id="{5F0AB19C-50EB-1746-2FCA-E975CE1C833B}"/>
              </a:ext>
            </a:extLst>
          </p:cNvPr>
          <p:cNvSpPr txBox="1"/>
          <p:nvPr/>
        </p:nvSpPr>
        <p:spPr>
          <a:xfrm>
            <a:off x="3793787" y="4639801"/>
            <a:ext cx="10700426" cy="3416320"/>
          </a:xfrm>
          <a:prstGeom prst="rect">
            <a:avLst/>
          </a:prstGeom>
          <a:noFill/>
        </p:spPr>
        <p:txBody>
          <a:bodyPr wrap="square" rtlCol="0">
            <a:spAutoFit/>
          </a:bodyPr>
          <a:lstStyle/>
          <a:p>
            <a:pPr lvl="0" algn="ctr"/>
            <a: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Het is nodig om binnen het gemeentelijk apparaat iemand aan te stellen, die kennis heeft van het Verdrag van Istanbul en de coördinatie heeft over de uitvoering van de richtlijnen van het verdrag</a:t>
            </a:r>
            <a:b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br>
            <a:endPar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itel 1">
            <a:extLst>
              <a:ext uri="{FF2B5EF4-FFF2-40B4-BE49-F238E27FC236}">
                <a16:creationId xmlns:a16="http://schemas.microsoft.com/office/drawing/2014/main" id="{E0B3E229-16F7-AC26-9A7E-F0D4CCDC3B6B}"/>
              </a:ext>
            </a:extLst>
          </p:cNvPr>
          <p:cNvSpPr txBox="1">
            <a:spLocks/>
          </p:cNvSpPr>
          <p:nvPr/>
        </p:nvSpPr>
        <p:spPr>
          <a:xfrm>
            <a:off x="3886200" y="33142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Stelling 1</a:t>
            </a:r>
          </a:p>
        </p:txBody>
      </p:sp>
      <p:sp>
        <p:nvSpPr>
          <p:cNvPr id="7" name="Google Shape;377;p18">
            <a:extLst>
              <a:ext uri="{FF2B5EF4-FFF2-40B4-BE49-F238E27FC236}">
                <a16:creationId xmlns:a16="http://schemas.microsoft.com/office/drawing/2014/main" id="{E45000E4-DD20-9930-B76C-EEF675912A7C}"/>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AA9CB5E9-7C09-F93F-032F-93C2DF2B5A3A}"/>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Tree>
    <p:extLst>
      <p:ext uri="{BB962C8B-B14F-4D97-AF65-F5344CB8AC3E}">
        <p14:creationId xmlns:p14="http://schemas.microsoft.com/office/powerpoint/2010/main" val="19825511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F9CFD5E5-7E20-9F24-0A94-51EE9FCED563}"/>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5CD0E0D4-03A8-D4D1-061E-75BC335BEC13}"/>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10747DF2-641E-2FB3-B169-33C26822D3BB}"/>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5CC7C3DB-196A-6D51-45CA-12AE1F1593BB}"/>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EA82B1C7-BFF9-56DD-E571-541ED5BEB9C2}"/>
              </a:ext>
            </a:extLst>
          </p:cNvPr>
          <p:cNvSpPr txBox="1">
            <a:spLocks/>
          </p:cNvSpPr>
          <p:nvPr/>
        </p:nvSpPr>
        <p:spPr>
          <a:xfrm>
            <a:off x="4069080" y="1268706"/>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het verdrag?</a:t>
            </a:r>
          </a:p>
        </p:txBody>
      </p:sp>
      <p:sp>
        <p:nvSpPr>
          <p:cNvPr id="7" name="Google Shape;377;p18">
            <a:extLst>
              <a:ext uri="{FF2B5EF4-FFF2-40B4-BE49-F238E27FC236}">
                <a16:creationId xmlns:a16="http://schemas.microsoft.com/office/drawing/2014/main" id="{1121A369-EE58-DB4B-64F3-4CD7681603A7}"/>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3E435F3B-7047-09AE-EC4A-CE1EEC9EA809}"/>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F13098D4-02EF-B99D-A720-242814B997E5}"/>
              </a:ext>
            </a:extLst>
          </p:cNvPr>
          <p:cNvSpPr txBox="1"/>
          <p:nvPr/>
        </p:nvSpPr>
        <p:spPr>
          <a:xfrm>
            <a:off x="933557" y="2775841"/>
            <a:ext cx="16420886" cy="2246769"/>
          </a:xfrm>
          <a:prstGeom prst="rect">
            <a:avLst/>
          </a:prstGeom>
          <a:noFill/>
        </p:spPr>
        <p:txBody>
          <a:bodyPr wrap="square" rtlCol="0">
            <a:spAutoFit/>
          </a:bodyPr>
          <a:lstStyle/>
          <a:p>
            <a:r>
              <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7 – Alomvattend en gecoördineerd beleid</a:t>
            </a:r>
          </a:p>
          <a:p>
            <a:endPar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De overheid moet effectief en gecoördineerd beleid opstellen en uitvoeren om alle vormen van geweld tegen vrouwen te voorkomen en te bestrijden. Alle benodigde maatregelen moeten samenkomen in één integrale aanpak.</a:t>
            </a:r>
          </a:p>
        </p:txBody>
      </p:sp>
      <p:sp>
        <p:nvSpPr>
          <p:cNvPr id="3" name="Tekstvak 4">
            <a:extLst>
              <a:ext uri="{FF2B5EF4-FFF2-40B4-BE49-F238E27FC236}">
                <a16:creationId xmlns:a16="http://schemas.microsoft.com/office/drawing/2014/main" id="{EAF629B1-49A7-72D1-130B-8DB35B897139}"/>
              </a:ext>
            </a:extLst>
          </p:cNvPr>
          <p:cNvSpPr txBox="1"/>
          <p:nvPr/>
        </p:nvSpPr>
        <p:spPr>
          <a:xfrm>
            <a:off x="933557" y="6072442"/>
            <a:ext cx="16331539" cy="2246769"/>
          </a:xfrm>
          <a:prstGeom prst="rect">
            <a:avLst/>
          </a:prstGeom>
          <a:noFill/>
        </p:spPr>
        <p:txBody>
          <a:bodyPr wrap="square" rtlCol="0">
            <a:spAutoFit/>
          </a:bodyPr>
          <a:lstStyle/>
          <a:p>
            <a:r>
              <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10 – Coördinerend orgaan</a:t>
            </a:r>
          </a:p>
          <a:p>
            <a:endPar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De overheid moet één of meerdere officiële organen aanwijzen of oprichten die verantwoordelijk zijn voor de coördinatie, uitvoering en evaluatie van het beleid tegen geweld tegen vrouwen. Deze organen verzamelen ook gegevens, analyseren de resultaten en delen die met anderen.</a:t>
            </a:r>
          </a:p>
        </p:txBody>
      </p:sp>
    </p:spTree>
    <p:extLst>
      <p:ext uri="{BB962C8B-B14F-4D97-AF65-F5344CB8AC3E}">
        <p14:creationId xmlns:p14="http://schemas.microsoft.com/office/powerpoint/2010/main" val="16076480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6BDA2787-50C0-139C-B718-B91A5DEEA459}"/>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793A36A7-512E-4AF4-97E3-796CADE1D80D}"/>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0796BFB1-BD02-C4BC-5492-8F879082897F}"/>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FB971265-DF65-7F0B-915B-3B21C0DCCF3D}"/>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5" name="Tekstvak 2">
            <a:extLst>
              <a:ext uri="{FF2B5EF4-FFF2-40B4-BE49-F238E27FC236}">
                <a16:creationId xmlns:a16="http://schemas.microsoft.com/office/drawing/2014/main" id="{BEDB3904-F274-06E2-55F0-9445B84B058E}"/>
              </a:ext>
            </a:extLst>
          </p:cNvPr>
          <p:cNvSpPr txBox="1"/>
          <p:nvPr/>
        </p:nvSpPr>
        <p:spPr>
          <a:xfrm>
            <a:off x="3793787" y="4639801"/>
            <a:ext cx="10700426" cy="2862322"/>
          </a:xfrm>
          <a:prstGeom prst="rect">
            <a:avLst/>
          </a:prstGeom>
          <a:noFill/>
        </p:spPr>
        <p:txBody>
          <a:bodyPr wrap="square" rtlCol="0">
            <a:spAutoFit/>
          </a:bodyPr>
          <a:lstStyle/>
          <a:p>
            <a:pPr lvl="0" algn="ctr"/>
            <a: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is specifiek nagedacht over het genderspecifieke aspect van beleid en uitvoering. (Ex-)partnergeweld wordt erkend als machts- en controleprobleem</a:t>
            </a:r>
            <a:b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br>
            <a:endPar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itel 1">
            <a:extLst>
              <a:ext uri="{FF2B5EF4-FFF2-40B4-BE49-F238E27FC236}">
                <a16:creationId xmlns:a16="http://schemas.microsoft.com/office/drawing/2014/main" id="{98C43BFC-B321-8CB0-0439-26D22C6D589C}"/>
              </a:ext>
            </a:extLst>
          </p:cNvPr>
          <p:cNvSpPr txBox="1">
            <a:spLocks/>
          </p:cNvSpPr>
          <p:nvPr/>
        </p:nvSpPr>
        <p:spPr>
          <a:xfrm>
            <a:off x="3886200" y="33142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Stelling 2</a:t>
            </a:r>
          </a:p>
        </p:txBody>
      </p:sp>
      <p:sp>
        <p:nvSpPr>
          <p:cNvPr id="7" name="Google Shape;377;p18">
            <a:extLst>
              <a:ext uri="{FF2B5EF4-FFF2-40B4-BE49-F238E27FC236}">
                <a16:creationId xmlns:a16="http://schemas.microsoft.com/office/drawing/2014/main" id="{1F5E0003-1A66-043D-83B1-3237D3E5BFB4}"/>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41BEA32A-2EDE-9ADB-BE4A-1F2FDF05F496}"/>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Tree>
    <p:extLst>
      <p:ext uri="{BB962C8B-B14F-4D97-AF65-F5344CB8AC3E}">
        <p14:creationId xmlns:p14="http://schemas.microsoft.com/office/powerpoint/2010/main" val="4685820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C8BD1E37-A577-A640-ADB5-DE3ED853F99C}"/>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39DD64E2-669B-33C6-18C8-BAB21E57D573}"/>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9CB6D793-3343-CF82-BFF4-B00928AECB21}"/>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6CD88C30-4FBE-D581-0102-AE7CAE8002CB}"/>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C544D63E-CAA2-166A-D89C-57F04AD797B1}"/>
              </a:ext>
            </a:extLst>
          </p:cNvPr>
          <p:cNvSpPr txBox="1">
            <a:spLocks/>
          </p:cNvSpPr>
          <p:nvPr/>
        </p:nvSpPr>
        <p:spPr>
          <a:xfrm>
            <a:off x="4069080" y="1950347"/>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het verdrag?</a:t>
            </a:r>
          </a:p>
        </p:txBody>
      </p:sp>
      <p:sp>
        <p:nvSpPr>
          <p:cNvPr id="7" name="Google Shape;377;p18">
            <a:extLst>
              <a:ext uri="{FF2B5EF4-FFF2-40B4-BE49-F238E27FC236}">
                <a16:creationId xmlns:a16="http://schemas.microsoft.com/office/drawing/2014/main" id="{ABB30123-3362-A483-BF38-347AEAFB61E1}"/>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F8E0F08A-5A32-7406-9709-0C691B3191A5}"/>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02832DCC-4E4C-B9D3-82EB-D3FC9FB6DEDA}"/>
              </a:ext>
            </a:extLst>
          </p:cNvPr>
          <p:cNvSpPr txBox="1"/>
          <p:nvPr/>
        </p:nvSpPr>
        <p:spPr>
          <a:xfrm>
            <a:off x="933557" y="3457482"/>
            <a:ext cx="16420886" cy="2246769"/>
          </a:xfrm>
          <a:prstGeom prst="rect">
            <a:avLst/>
          </a:prstGeom>
          <a:noFill/>
        </p:spPr>
        <p:txBody>
          <a:bodyPr wrap="square" rtlCol="0">
            <a:spAutoFit/>
          </a:bodyPr>
          <a:lstStyle/>
          <a:p>
            <a:r>
              <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6 – Gendergevoelig beleid</a:t>
            </a:r>
          </a:p>
          <a:p>
            <a:endPar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Bij de uitvoering en evaluatie van het verdrag moet de overheid altijd kijken naar de gevolgen voor vrouwen en mannen apart. Daarnaast moet er actief beleid gevoerd worden dat gelijkheid tussen vrouwen en mannen bevordert en de eigen kracht van vrouwen versterkt. </a:t>
            </a:r>
          </a:p>
        </p:txBody>
      </p:sp>
    </p:spTree>
    <p:extLst>
      <p:ext uri="{BB962C8B-B14F-4D97-AF65-F5344CB8AC3E}">
        <p14:creationId xmlns:p14="http://schemas.microsoft.com/office/powerpoint/2010/main" val="3288949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2872BBA1-F233-1BC7-5C9D-CCBBAAD774FE}"/>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25F0B078-BBAC-D424-431D-513F9F6F08FA}"/>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23154786-8F15-65BD-C91C-A100AC574417}"/>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66CF7E38-94A5-B099-AFB2-85FF70CC38A5}"/>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0C54CF7C-13DC-12D4-3ED8-A905F246EE21}"/>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GREVIO?</a:t>
            </a:r>
          </a:p>
        </p:txBody>
      </p:sp>
      <p:sp>
        <p:nvSpPr>
          <p:cNvPr id="7" name="Google Shape;377;p18">
            <a:extLst>
              <a:ext uri="{FF2B5EF4-FFF2-40B4-BE49-F238E27FC236}">
                <a16:creationId xmlns:a16="http://schemas.microsoft.com/office/drawing/2014/main" id="{7F09B58A-48BE-8D1A-028C-ED81490C031C}"/>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CC90B80D-FFAA-BCC2-57B6-8FA3F826444C}"/>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559B6161-5CD0-ADAA-29CB-967F545A416A}"/>
              </a:ext>
            </a:extLst>
          </p:cNvPr>
          <p:cNvSpPr txBox="1"/>
          <p:nvPr/>
        </p:nvSpPr>
        <p:spPr>
          <a:xfrm>
            <a:off x="1028700" y="3070644"/>
            <a:ext cx="16420886" cy="1077218"/>
          </a:xfrm>
          <a:prstGeom prst="rect">
            <a:avLst/>
          </a:prstGeom>
          <a:noFill/>
        </p:spPr>
        <p:txBody>
          <a:bodyPr wrap="square" rtlCol="0">
            <a:spAutoFit/>
          </a:bodyPr>
          <a:lstStyle/>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GREVIO zegt dat in Nederland dit nog nauwelijks ingevoerd is </a:t>
            </a:r>
            <a:b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b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(Sinds 2015 worden wetten en beleid strikt genderneutraal opgesteld)</a:t>
            </a:r>
          </a:p>
        </p:txBody>
      </p:sp>
    </p:spTree>
    <p:extLst>
      <p:ext uri="{BB962C8B-B14F-4D97-AF65-F5344CB8AC3E}">
        <p14:creationId xmlns:p14="http://schemas.microsoft.com/office/powerpoint/2010/main" val="1725703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DB77E126-6000-4BE7-3956-B7317DEA5883}"/>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152DEC3B-C3F9-2058-3ED2-E50AC4918917}"/>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12E46764-4660-D0EE-8863-A21E62BEC006}"/>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0C6CE4BC-B1E1-96FD-A391-9D8E4739C702}"/>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5" name="Tekstvak 2">
            <a:extLst>
              <a:ext uri="{FF2B5EF4-FFF2-40B4-BE49-F238E27FC236}">
                <a16:creationId xmlns:a16="http://schemas.microsoft.com/office/drawing/2014/main" id="{A2685B0A-E684-05E9-0CF7-55EAD765E86F}"/>
              </a:ext>
            </a:extLst>
          </p:cNvPr>
          <p:cNvSpPr txBox="1"/>
          <p:nvPr/>
        </p:nvSpPr>
        <p:spPr>
          <a:xfrm>
            <a:off x="3793787" y="4639801"/>
            <a:ext cx="10700426" cy="2308324"/>
          </a:xfrm>
          <a:prstGeom prst="rect">
            <a:avLst/>
          </a:prstGeom>
          <a:noFill/>
        </p:spPr>
        <p:txBody>
          <a:bodyPr wrap="square" rtlCol="0">
            <a:spAutoFit/>
          </a:bodyPr>
          <a:lstStyle/>
          <a:p>
            <a:pPr lvl="0" algn="ctr"/>
            <a: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zijn laagdrempelige meldpunten aanwezig en is de informatie toegankelijk *</a:t>
            </a:r>
            <a:b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br>
            <a:endPar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itel 1">
            <a:extLst>
              <a:ext uri="{FF2B5EF4-FFF2-40B4-BE49-F238E27FC236}">
                <a16:creationId xmlns:a16="http://schemas.microsoft.com/office/drawing/2014/main" id="{62D0FA0D-7C8A-54B0-8746-0DE17FAAAEAB}"/>
              </a:ext>
            </a:extLst>
          </p:cNvPr>
          <p:cNvSpPr txBox="1">
            <a:spLocks/>
          </p:cNvSpPr>
          <p:nvPr/>
        </p:nvSpPr>
        <p:spPr>
          <a:xfrm>
            <a:off x="3886200" y="33142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Stelling 3</a:t>
            </a:r>
          </a:p>
        </p:txBody>
      </p:sp>
      <p:sp>
        <p:nvSpPr>
          <p:cNvPr id="7" name="Google Shape;377;p18">
            <a:extLst>
              <a:ext uri="{FF2B5EF4-FFF2-40B4-BE49-F238E27FC236}">
                <a16:creationId xmlns:a16="http://schemas.microsoft.com/office/drawing/2014/main" id="{3666E63B-5B10-A765-662A-280E59E5A388}"/>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729C708D-95DF-DBAF-25F7-1CA9FB2406D9}"/>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3">
            <a:extLst>
              <a:ext uri="{FF2B5EF4-FFF2-40B4-BE49-F238E27FC236}">
                <a16:creationId xmlns:a16="http://schemas.microsoft.com/office/drawing/2014/main" id="{7AE370E0-FF51-942F-DED0-07F8BF84D4AF}"/>
              </a:ext>
            </a:extLst>
          </p:cNvPr>
          <p:cNvSpPr txBox="1"/>
          <p:nvPr/>
        </p:nvSpPr>
        <p:spPr>
          <a:xfrm>
            <a:off x="933557" y="7205751"/>
            <a:ext cx="16420886" cy="954107"/>
          </a:xfrm>
          <a:prstGeom prst="rect">
            <a:avLst/>
          </a:prstGeom>
          <a:noFill/>
        </p:spPr>
        <p:txBody>
          <a:bodyPr wrap="square" rtlCol="0">
            <a:spAutoFit/>
          </a:bodyPr>
          <a:lstStyle/>
          <a:p>
            <a:r>
              <a:rPr lang="nl-NL" sz="2800" dirty="0">
                <a:solidFill>
                  <a:srgbClr val="0070C0"/>
                </a:solidFill>
                <a:latin typeface="Open Sans" panose="020B0606030504020204" pitchFamily="34" charset="0"/>
                <a:ea typeface="Open Sans" panose="020B0606030504020204" pitchFamily="34" charset="0"/>
                <a:cs typeface="Open Sans" panose="020B0606030504020204" pitchFamily="34" charset="0"/>
              </a:rPr>
              <a:t>* ook voor mensen die laaggeletterd of anderstalig zijn, ook voor melding van digitaal geweld, ook voor meisjes onder de 18 en hun ouders, ….</a:t>
            </a:r>
          </a:p>
        </p:txBody>
      </p:sp>
    </p:spTree>
    <p:extLst>
      <p:ext uri="{BB962C8B-B14F-4D97-AF65-F5344CB8AC3E}">
        <p14:creationId xmlns:p14="http://schemas.microsoft.com/office/powerpoint/2010/main" val="610857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4A4F8190-8D4E-DD4B-9844-9AD2DDDA6435}"/>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0113D974-72C3-C6C0-F59F-6EBF1EC1DAFC}"/>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1C1230D4-9C8E-E059-4DE9-B39F415CA18E}"/>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8B56F24D-B8ED-864A-5315-F06508CA00B0}"/>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09DF2A2A-D1FD-20BC-C8B2-F3DF1E6AF796}"/>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het verdrag?</a:t>
            </a:r>
          </a:p>
        </p:txBody>
      </p:sp>
      <p:sp>
        <p:nvSpPr>
          <p:cNvPr id="7" name="Google Shape;377;p18">
            <a:extLst>
              <a:ext uri="{FF2B5EF4-FFF2-40B4-BE49-F238E27FC236}">
                <a16:creationId xmlns:a16="http://schemas.microsoft.com/office/drawing/2014/main" id="{FB2AB931-A8F7-3D5E-E0D0-284ABB1FF7A2}"/>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1AACA2C8-3CC6-0371-13E5-9DBE3986BB4D}"/>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D21DC63A-A126-E6E8-D015-29483086E00A}"/>
              </a:ext>
            </a:extLst>
          </p:cNvPr>
          <p:cNvSpPr txBox="1"/>
          <p:nvPr/>
        </p:nvSpPr>
        <p:spPr>
          <a:xfrm>
            <a:off x="1028700" y="2535639"/>
            <a:ext cx="16420886" cy="6740307"/>
          </a:xfrm>
          <a:prstGeom prst="rect">
            <a:avLst/>
          </a:prstGeom>
          <a:noFill/>
        </p:spPr>
        <p:txBody>
          <a:bodyPr wrap="square" rtlCol="0">
            <a:spAutoFit/>
          </a:bodyPr>
          <a:lstStyle/>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19- Informatie</a:t>
            </a:r>
          </a:p>
          <a:p>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Slachtoffers hebben recht op tijdige en begrijpelijke informatie: slachtoffers moeten op tijd goede en passende informatie krijgen, in een taal die zij begrijpen. Bijvoorbeeld over welke vormen van ondersteuning beschikbaar zijn en welke wettelijke maatregelen zij kunnen inroepen.</a:t>
            </a:r>
            <a:b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br>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20- Algemene ondersteuningsdiensten</a:t>
            </a:r>
          </a:p>
          <a:p>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Slachtoffers moeten toegang hebben tot diensten die hun herstel na geweld helpen, zoals zorg, juridische en psychologische begeleiding, financiële ondersteuning, huisvesting, onderwijs, training en hulp bij het vinden van werk. Deze diensten moeten voldoende middelen hebben en beroepskrachten moeten goed zijn opgeleid om slachtoffers op te vangen en hen door te verwijzen naar de juiste diensten.</a:t>
            </a:r>
          </a:p>
          <a:p>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27- Melding</a:t>
            </a:r>
          </a:p>
          <a:p>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Iedereen die geweld vermoedt of er getuige van is moet dit eenvoudig kunnen melden en ook gestimuleerd worden om het te melden. </a:t>
            </a:r>
            <a:endParaRPr lang="nl-NL" sz="24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13536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A205A026-F931-FFEB-6960-411016C809AE}"/>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0BEF3594-A9D9-5AA0-F61C-EAF9808A120D}"/>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3C4B5ED1-30C4-9729-ECBB-A28FA820FA5A}"/>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702F486A-537C-47EF-3BBE-3CA2965E377C}"/>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E3ABB759-45FF-C083-24F5-F66AD002E68E}"/>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GREVIO?</a:t>
            </a:r>
          </a:p>
        </p:txBody>
      </p:sp>
      <p:sp>
        <p:nvSpPr>
          <p:cNvPr id="7" name="Google Shape;377;p18">
            <a:extLst>
              <a:ext uri="{FF2B5EF4-FFF2-40B4-BE49-F238E27FC236}">
                <a16:creationId xmlns:a16="http://schemas.microsoft.com/office/drawing/2014/main" id="{24151CDA-536A-0BEA-AA5B-505AA6C5E9D0}"/>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362C0708-73C2-5210-E6D7-1C1C3A86D2E6}"/>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6DDD44B4-9204-5FA7-C525-6CEC0A6722C9}"/>
              </a:ext>
            </a:extLst>
          </p:cNvPr>
          <p:cNvSpPr txBox="1"/>
          <p:nvPr/>
        </p:nvSpPr>
        <p:spPr>
          <a:xfrm>
            <a:off x="1028700" y="3070644"/>
            <a:ext cx="16420886" cy="5016758"/>
          </a:xfrm>
          <a:prstGeom prst="rect">
            <a:avLst/>
          </a:prstGeom>
          <a:noFill/>
        </p:spPr>
        <p:txBody>
          <a:bodyPr wrap="square" rtlCol="0">
            <a:spAutoFit/>
          </a:bodyPr>
          <a:lstStyle/>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Nederland  heeft wel een meldsysteem (met name via Veilig Thuis), maar er zijn belangrijke aandachtspunten:</a:t>
            </a:r>
          </a:p>
          <a:p>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het meldpunt combineert meerdere functies, wat in de praktijk nadelig kan uitwerken voor slachtoffers</a:t>
            </a:r>
          </a:p>
          <a:p>
            <a:pPr marL="457200" indent="-457200">
              <a:buFont typeface="Arial" panose="020B0604020202020204" pitchFamily="34" charset="0"/>
              <a:buChar char="•"/>
            </a:pPr>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er zijn regionale verschillen in capaciteit en kwaliteit</a:t>
            </a:r>
          </a:p>
          <a:p>
            <a:pPr marL="457200" indent="-457200">
              <a:buFont typeface="Arial" panose="020B0604020202020204" pitchFamily="34" charset="0"/>
              <a:buChar char="•"/>
            </a:pPr>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457200" indent="-4572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meldingen van partnergeweld worden soms te veel als wederzijds conflict geïnterpreteerd</a:t>
            </a:r>
          </a:p>
        </p:txBody>
      </p:sp>
    </p:spTree>
    <p:extLst>
      <p:ext uri="{BB962C8B-B14F-4D97-AF65-F5344CB8AC3E}">
        <p14:creationId xmlns:p14="http://schemas.microsoft.com/office/powerpoint/2010/main" val="1705114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2E937613-AB00-9662-4ABA-9A1B51AE3B26}"/>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2D285A5F-A475-A88A-025D-E4306EFD9D13}"/>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27C3002B-01D1-82DB-4F7D-80D719EA3B39}"/>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BFB32706-0C7A-F877-F569-70D9C346D7D4}"/>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5" name="Tekstvak 2">
            <a:extLst>
              <a:ext uri="{FF2B5EF4-FFF2-40B4-BE49-F238E27FC236}">
                <a16:creationId xmlns:a16="http://schemas.microsoft.com/office/drawing/2014/main" id="{FA122203-6FE9-180D-0135-2216AC4E5568}"/>
              </a:ext>
            </a:extLst>
          </p:cNvPr>
          <p:cNvSpPr txBox="1"/>
          <p:nvPr/>
        </p:nvSpPr>
        <p:spPr>
          <a:xfrm>
            <a:off x="3793787" y="4025597"/>
            <a:ext cx="10700426" cy="2308324"/>
          </a:xfrm>
          <a:prstGeom prst="rect">
            <a:avLst/>
          </a:prstGeom>
          <a:noFill/>
        </p:spPr>
        <p:txBody>
          <a:bodyPr wrap="square" rtlCol="0">
            <a:spAutoFit/>
          </a:bodyPr>
          <a:lstStyle/>
          <a:p>
            <a:pPr lvl="0" algn="ctr"/>
            <a: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is een structureel </a:t>
            </a:r>
            <a:r>
              <a:rPr lang="nl-NL" sz="360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ge-oormerkt</a:t>
            </a:r>
            <a: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 budget voor de aanpak van geweld tegen vrouwen en huiselijk geweld</a:t>
            </a:r>
            <a:b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br>
            <a:endPar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 name="Titel 1">
            <a:extLst>
              <a:ext uri="{FF2B5EF4-FFF2-40B4-BE49-F238E27FC236}">
                <a16:creationId xmlns:a16="http://schemas.microsoft.com/office/drawing/2014/main" id="{330B4E1C-5712-AF49-C397-D0DA6036323D}"/>
              </a:ext>
            </a:extLst>
          </p:cNvPr>
          <p:cNvSpPr txBox="1">
            <a:spLocks/>
          </p:cNvSpPr>
          <p:nvPr/>
        </p:nvSpPr>
        <p:spPr>
          <a:xfrm>
            <a:off x="3886200" y="2234320"/>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Stelling 4</a:t>
            </a:r>
          </a:p>
        </p:txBody>
      </p:sp>
      <p:sp>
        <p:nvSpPr>
          <p:cNvPr id="7" name="Google Shape;377;p18">
            <a:extLst>
              <a:ext uri="{FF2B5EF4-FFF2-40B4-BE49-F238E27FC236}">
                <a16:creationId xmlns:a16="http://schemas.microsoft.com/office/drawing/2014/main" id="{A229535E-2DE6-718E-1036-1B415EC072AC}"/>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6B901D39-864A-7649-24C6-4AC878E775C0}"/>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Tree>
    <p:extLst>
      <p:ext uri="{BB962C8B-B14F-4D97-AF65-F5344CB8AC3E}">
        <p14:creationId xmlns:p14="http://schemas.microsoft.com/office/powerpoint/2010/main" val="20116175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90BABC58-4E7D-47F5-2972-A17E3A6140F5}"/>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DF690949-0D33-1E5D-1116-8E9C909A802A}"/>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58D85C87-1BF9-AD78-3EB3-B9905D162E72}"/>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DED4BDF3-B60E-AF48-B3B5-3CA3D90636F4}"/>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0136DB96-3130-41E1-4EFB-F06B27222D72}"/>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het verdrag?</a:t>
            </a:r>
          </a:p>
        </p:txBody>
      </p:sp>
      <p:sp>
        <p:nvSpPr>
          <p:cNvPr id="7" name="Google Shape;377;p18">
            <a:extLst>
              <a:ext uri="{FF2B5EF4-FFF2-40B4-BE49-F238E27FC236}">
                <a16:creationId xmlns:a16="http://schemas.microsoft.com/office/drawing/2014/main" id="{87F11AA0-FB5D-30B3-91BA-69AEABA02E85}"/>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AC1DD881-2C95-F86C-F04B-196670FD1A26}"/>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E0632C09-F0C7-9B61-40C5-7CDEACC6D2C2}"/>
              </a:ext>
            </a:extLst>
          </p:cNvPr>
          <p:cNvSpPr txBox="1"/>
          <p:nvPr/>
        </p:nvSpPr>
        <p:spPr>
          <a:xfrm>
            <a:off x="933557" y="3143570"/>
            <a:ext cx="16420886" cy="3046988"/>
          </a:xfrm>
          <a:prstGeom prst="rect">
            <a:avLst/>
          </a:prstGeom>
          <a:noFill/>
        </p:spPr>
        <p:txBody>
          <a:bodyPr wrap="square" rtlCol="0">
            <a:spAutoFit/>
          </a:bodyPr>
          <a:lstStyle/>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8 – Financiële middelen</a:t>
            </a:r>
          </a:p>
          <a:p>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De overheid moet genoeg financiële middelen en personeel beschikbaar stellen om het beleid en de programma's tegen geweld tegen vrouwen goed uit te voeren. </a:t>
            </a:r>
            <a:r>
              <a:rPr lang="nl-NL" sz="32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Dit geldt ook voor het werk dat wordt gedaan door maatschappelijke organisaties en </a:t>
            </a:r>
            <a:r>
              <a:rPr lang="nl-NL" sz="3200" b="1"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NGO's</a:t>
            </a:r>
            <a:r>
              <a:rPr lang="nl-NL" sz="32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p:txBody>
      </p:sp>
    </p:spTree>
    <p:extLst>
      <p:ext uri="{BB962C8B-B14F-4D97-AF65-F5344CB8AC3E}">
        <p14:creationId xmlns:p14="http://schemas.microsoft.com/office/powerpoint/2010/main" val="35547981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A20535C7-1B74-36F2-AA99-16B0D9B0D5A9}"/>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9BA0ECBA-1D68-89B1-1C6D-FFF2E62F2F79}"/>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91D08BC9-EBBE-8761-87C3-10FB4B4EFADF}"/>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B6F777E1-8DC4-D1AD-E22B-8491852661BA}"/>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5CBBC6FD-3B8A-9FB2-5943-1BAB35D696F2}"/>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GREVIO?</a:t>
            </a:r>
          </a:p>
        </p:txBody>
      </p:sp>
      <p:sp>
        <p:nvSpPr>
          <p:cNvPr id="7" name="Google Shape;377;p18">
            <a:extLst>
              <a:ext uri="{FF2B5EF4-FFF2-40B4-BE49-F238E27FC236}">
                <a16:creationId xmlns:a16="http://schemas.microsoft.com/office/drawing/2014/main" id="{808636AE-AE40-7F36-75BB-B7A05F213BE4}"/>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797BB37E-920E-DBDD-231C-8A1AE915381A}"/>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FED3DC72-6DF7-BD23-1E69-7DC4BAF92478}"/>
              </a:ext>
            </a:extLst>
          </p:cNvPr>
          <p:cNvSpPr txBox="1"/>
          <p:nvPr/>
        </p:nvSpPr>
        <p:spPr>
          <a:xfrm>
            <a:off x="1083187" y="3463323"/>
            <a:ext cx="16420886" cy="3539430"/>
          </a:xfrm>
          <a:prstGeom prst="rect">
            <a:avLst/>
          </a:prstGeom>
          <a:noFill/>
        </p:spPr>
        <p:txBody>
          <a:bodyPr wrap="square" rtlCol="0">
            <a:spAutoFit/>
          </a:bodyPr>
          <a:lstStyle/>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Er zijn onvoldoende </a:t>
            </a:r>
            <a:r>
              <a:rPr lang="nl-NL" sz="32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structurele budgetten </a:t>
            </a: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voorzien voor opvang en hulpdiensten.</a:t>
            </a:r>
          </a:p>
          <a:p>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Er wordt onvoldoende geïnvesteerd in </a:t>
            </a:r>
            <a:r>
              <a:rPr lang="nl-NL" sz="32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meer gespecialiseerde voorzieningen</a:t>
            </a: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a:p>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Middelen moeten sterker gericht worden op </a:t>
            </a:r>
            <a:r>
              <a:rPr lang="nl-NL" sz="3200" b="1"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gendergerelateerd</a:t>
            </a:r>
            <a:r>
              <a:rPr lang="nl-NL" sz="3200" b="1" dirty="0">
                <a:solidFill>
                  <a:srgbClr val="0070C0"/>
                </a:solidFill>
                <a:latin typeface="Open Sans" panose="020B0606030504020204" pitchFamily="34" charset="0"/>
                <a:ea typeface="Open Sans" panose="020B0606030504020204" pitchFamily="34" charset="0"/>
                <a:cs typeface="Open Sans" panose="020B0606030504020204" pitchFamily="34" charset="0"/>
              </a:rPr>
              <a:t> geweld tegen vrouwen</a:t>
            </a: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a:t>
            </a:r>
          </a:p>
          <a:p>
            <a:pPr marL="457200" indent="-457200">
              <a:buFont typeface="Arial" panose="020B0604020202020204" pitchFamily="34" charset="0"/>
              <a:buChar char="•"/>
            </a:pPr>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6550704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12A59023-04DF-A12D-10CF-0066685A542C}"/>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32D270B6-5B3E-A73D-B949-A05266E55146}"/>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EB9502BA-0DD4-504E-E2BE-7E1847B34F56}"/>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A7E33A8F-7BBA-55C9-03D6-52D24EE29A9B}"/>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5" name="Tekstvak 2">
            <a:extLst>
              <a:ext uri="{FF2B5EF4-FFF2-40B4-BE49-F238E27FC236}">
                <a16:creationId xmlns:a16="http://schemas.microsoft.com/office/drawing/2014/main" id="{D58BFF3C-D284-A3FC-BBFD-F9D38D810E19}"/>
              </a:ext>
            </a:extLst>
          </p:cNvPr>
          <p:cNvSpPr txBox="1"/>
          <p:nvPr/>
        </p:nvSpPr>
        <p:spPr>
          <a:xfrm>
            <a:off x="2207176" y="4533428"/>
            <a:ext cx="13873648" cy="1200329"/>
          </a:xfrm>
          <a:prstGeom prst="rect">
            <a:avLst/>
          </a:prstGeom>
          <a:noFill/>
        </p:spPr>
        <p:txBody>
          <a:bodyPr wrap="square" rtlCol="0">
            <a:spAutoFit/>
          </a:bodyPr>
          <a:lstStyle/>
          <a:p>
            <a:pPr lvl="0" algn="ctr"/>
            <a: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zijn voldoende opvangplekken. </a:t>
            </a:r>
          </a:p>
          <a:p>
            <a:pPr lvl="0" algn="ctr"/>
            <a: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Er zijn ook voldoende specialistische opvangplekken.</a:t>
            </a:r>
          </a:p>
        </p:txBody>
      </p:sp>
      <p:sp>
        <p:nvSpPr>
          <p:cNvPr id="6" name="Titel 1">
            <a:extLst>
              <a:ext uri="{FF2B5EF4-FFF2-40B4-BE49-F238E27FC236}">
                <a16:creationId xmlns:a16="http://schemas.microsoft.com/office/drawing/2014/main" id="{BB923099-E45B-96CB-8B9E-D0D889ACBD03}"/>
              </a:ext>
            </a:extLst>
          </p:cNvPr>
          <p:cNvSpPr txBox="1">
            <a:spLocks/>
          </p:cNvSpPr>
          <p:nvPr/>
        </p:nvSpPr>
        <p:spPr>
          <a:xfrm>
            <a:off x="3886200" y="2234320"/>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b="1"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Stelling 5</a:t>
            </a:r>
          </a:p>
        </p:txBody>
      </p:sp>
      <p:sp>
        <p:nvSpPr>
          <p:cNvPr id="7" name="Google Shape;377;p18">
            <a:extLst>
              <a:ext uri="{FF2B5EF4-FFF2-40B4-BE49-F238E27FC236}">
                <a16:creationId xmlns:a16="http://schemas.microsoft.com/office/drawing/2014/main" id="{7CB6AEBB-0298-AE03-C679-F7E9A5BB7D94}"/>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0DEF1580-1A7C-DF12-216D-685D2A3FBFE2}"/>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Tree>
    <p:extLst>
      <p:ext uri="{BB962C8B-B14F-4D97-AF65-F5344CB8AC3E}">
        <p14:creationId xmlns:p14="http://schemas.microsoft.com/office/powerpoint/2010/main" val="346361974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ECBF1F87-B059-C07F-9303-BCEAECE1950B}"/>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F9940189-E2BE-C532-C66A-F130DADEC16B}"/>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863F3D5E-B629-85D7-4F26-D871AA85A60B}"/>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ED15D8DE-9BAB-69AB-6C4A-5BC2B3AB231D}"/>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5456105E-4A0A-E2C2-F978-BB19D787AE83}"/>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het verdrag?</a:t>
            </a:r>
          </a:p>
        </p:txBody>
      </p:sp>
      <p:sp>
        <p:nvSpPr>
          <p:cNvPr id="7" name="Google Shape;377;p18">
            <a:extLst>
              <a:ext uri="{FF2B5EF4-FFF2-40B4-BE49-F238E27FC236}">
                <a16:creationId xmlns:a16="http://schemas.microsoft.com/office/drawing/2014/main" id="{26206A53-EFEF-2F38-D233-301AE753A280}"/>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2BD89DDE-722B-A279-85E2-E10D66AFB11E}"/>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4F3DF07E-1EAD-8266-28F7-70A6DBEAD9CF}"/>
              </a:ext>
            </a:extLst>
          </p:cNvPr>
          <p:cNvSpPr txBox="1"/>
          <p:nvPr/>
        </p:nvSpPr>
        <p:spPr>
          <a:xfrm>
            <a:off x="1028700" y="3763113"/>
            <a:ext cx="16420886" cy="3046988"/>
          </a:xfrm>
          <a:prstGeom prst="rect">
            <a:avLst/>
          </a:prstGeom>
          <a:noFill/>
        </p:spPr>
        <p:txBody>
          <a:bodyPr wrap="square" rtlCol="0">
            <a:spAutoFit/>
          </a:bodyPr>
          <a:lstStyle/>
          <a:p>
            <a:pPr>
              <a:buNone/>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23 – Opvangplaatsen</a:t>
            </a:r>
          </a:p>
          <a:p>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Er moeten voldoende, veilige opvangplekken zijn; minimaal 1 per 10.000 inwoners.</a:t>
            </a:r>
          </a:p>
          <a:p>
            <a:pPr marL="457200" indent="-4572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Opvang moet makkelijk toegankelijk zijn voor slachtoffers</a:t>
            </a:r>
          </a:p>
          <a:p>
            <a:pPr marL="457200" indent="-4572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Slachtoffers moeten geholpen worden om tijdelijke veilige huisvesting te krijgen</a:t>
            </a:r>
          </a:p>
          <a:p>
            <a:pPr marL="457200" indent="-4572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Opvang moet bescherming bieden aan vrouwen en hun kinderen.</a:t>
            </a:r>
          </a:p>
        </p:txBody>
      </p:sp>
    </p:spTree>
    <p:extLst>
      <p:ext uri="{BB962C8B-B14F-4D97-AF65-F5344CB8AC3E}">
        <p14:creationId xmlns:p14="http://schemas.microsoft.com/office/powerpoint/2010/main" val="34707318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417F3760-653A-CED2-9CB8-FDDE843F5EDB}"/>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C93A1D71-DEC0-CC3D-64DC-DB918B805BCB}"/>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6A6759D8-5681-FAB8-1644-5F5115754236}"/>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5EE259F5-955F-B626-4EE5-CCDDF241B5DF}"/>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096786CA-193B-9C73-A382-DD7C909064C7}"/>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GREVIO?</a:t>
            </a:r>
          </a:p>
        </p:txBody>
      </p:sp>
      <p:sp>
        <p:nvSpPr>
          <p:cNvPr id="7" name="Google Shape;377;p18">
            <a:extLst>
              <a:ext uri="{FF2B5EF4-FFF2-40B4-BE49-F238E27FC236}">
                <a16:creationId xmlns:a16="http://schemas.microsoft.com/office/drawing/2014/main" id="{24C11E2E-939C-FEF0-9295-7CE4222BA465}"/>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D913F8D2-B847-88A2-6E9A-6429B7FD7ADF}"/>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EC9AA47C-344F-6A03-4405-EB30D5C04533}"/>
              </a:ext>
            </a:extLst>
          </p:cNvPr>
          <p:cNvSpPr txBox="1"/>
          <p:nvPr/>
        </p:nvSpPr>
        <p:spPr>
          <a:xfrm>
            <a:off x="1083187" y="3463323"/>
            <a:ext cx="16420886" cy="4524315"/>
          </a:xfrm>
          <a:prstGeom prst="rect">
            <a:avLst/>
          </a:prstGeom>
          <a:noFill/>
        </p:spPr>
        <p:txBody>
          <a:bodyPr wrap="square" rtlCol="0">
            <a:spAutoFit/>
          </a:bodyPr>
          <a:lstStyle/>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Er zijn belangrijke tekortkomingen bij opvangplekken (shelters) voor slachtoffers van geweld tegen vrouwen:</a:t>
            </a:r>
          </a:p>
          <a:p>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457200" lvl="0" indent="-457200" eaLnBrk="0" fontAlgn="base" hangingPunct="0">
              <a:spcBef>
                <a:spcPct val="0"/>
              </a:spcBef>
              <a:spcAft>
                <a:spcPct val="0"/>
              </a:spcAft>
              <a:buFont typeface="Arial" panose="020B0604020202020204" pitchFamily="34" charset="0"/>
              <a:buChar char="•"/>
            </a:pPr>
            <a:r>
              <a:rPr lang="nl-NL" alt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Er  moeten meer opvangplekken voor slachtoffers van geweld komen</a:t>
            </a:r>
          </a:p>
          <a:p>
            <a:pPr marL="457200" lvl="0" indent="-457200" eaLnBrk="0" fontAlgn="base" hangingPunct="0">
              <a:spcBef>
                <a:spcPct val="0"/>
              </a:spcBef>
              <a:spcAft>
                <a:spcPct val="0"/>
              </a:spcAft>
              <a:buFont typeface="Arial" panose="020B0604020202020204" pitchFamily="34" charset="0"/>
              <a:buChar char="•"/>
            </a:pPr>
            <a:r>
              <a:rPr lang="nl-NL" alt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De capaciteit en spreiding van shelters moet worden vergroot</a:t>
            </a:r>
          </a:p>
          <a:p>
            <a:pPr marL="457200" lvl="0" indent="-457200" eaLnBrk="0" fontAlgn="base" hangingPunct="0">
              <a:spcBef>
                <a:spcPct val="0"/>
              </a:spcBef>
              <a:spcAft>
                <a:spcPct val="0"/>
              </a:spcAft>
              <a:buFont typeface="Arial" panose="020B0604020202020204" pitchFamily="34" charset="0"/>
              <a:buChar char="•"/>
            </a:pPr>
            <a:r>
              <a:rPr lang="nl-NL" alt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Opvang moet toegankelijker worden gemaakt voor kwetsbare groepen</a:t>
            </a:r>
          </a:p>
          <a:p>
            <a:pPr marL="457200" lvl="0" indent="-457200" eaLnBrk="0" fontAlgn="base" hangingPunct="0">
              <a:spcBef>
                <a:spcPct val="0"/>
              </a:spcBef>
              <a:spcAft>
                <a:spcPct val="0"/>
              </a:spcAft>
              <a:buFont typeface="Arial" panose="020B0604020202020204" pitchFamily="34" charset="0"/>
              <a:buChar char="•"/>
            </a:pPr>
            <a:r>
              <a:rPr lang="nl-NL" alt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Er moet  meer rekening worden houden met de </a:t>
            </a:r>
            <a:r>
              <a:rPr lang="nl-NL" altLang="nl-NL" sz="3200" dirty="0" err="1">
                <a:solidFill>
                  <a:srgbClr val="0070C0"/>
                </a:solidFill>
                <a:latin typeface="Open Sans" panose="020B0606030504020204" pitchFamily="34" charset="0"/>
                <a:ea typeface="Open Sans" panose="020B0606030504020204" pitchFamily="34" charset="0"/>
                <a:cs typeface="Open Sans" panose="020B0606030504020204" pitchFamily="34" charset="0"/>
              </a:rPr>
              <a:t>gendergerelateerde</a:t>
            </a:r>
            <a:r>
              <a:rPr lang="nl-NL" alt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 aard van geweld</a:t>
            </a:r>
          </a:p>
          <a:p>
            <a:pPr marL="457200" indent="-457200">
              <a:buFont typeface="Arial" panose="020B0604020202020204" pitchFamily="34" charset="0"/>
              <a:buChar char="•"/>
            </a:pPr>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214119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8B061FC7-E2B3-7D34-FF4D-135C0C40046B}"/>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A10BA0B6-C105-49DE-E720-9574508A4D53}"/>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079B335B-D433-57DB-144A-9C03709B217B}"/>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F2B44F57-3C91-081B-820B-54E4F0752D33}"/>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5" name="Tekstvak 2">
            <a:extLst>
              <a:ext uri="{FF2B5EF4-FFF2-40B4-BE49-F238E27FC236}">
                <a16:creationId xmlns:a16="http://schemas.microsoft.com/office/drawing/2014/main" id="{C964D087-61DB-19E6-0D5D-AF58CEECEB08}"/>
              </a:ext>
            </a:extLst>
          </p:cNvPr>
          <p:cNvSpPr txBox="1"/>
          <p:nvPr/>
        </p:nvSpPr>
        <p:spPr>
          <a:xfrm>
            <a:off x="2207176" y="4533428"/>
            <a:ext cx="13873648" cy="1754326"/>
          </a:xfrm>
          <a:prstGeom prst="rect">
            <a:avLst/>
          </a:prstGeom>
          <a:noFill/>
        </p:spPr>
        <p:txBody>
          <a:bodyPr wrap="square" rtlCol="0">
            <a:spAutoFit/>
          </a:bodyPr>
          <a:lstStyle/>
          <a:p>
            <a:pPr lvl="0" algn="ctr"/>
            <a:r>
              <a:rPr lang="nl-NL" sz="36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In onze gemeente verzamelen wij gegevens met betrekking tot geweld tegen vrouwen en monitoren en evalueren wij het effect van onze maatregelen.</a:t>
            </a:r>
          </a:p>
        </p:txBody>
      </p:sp>
      <p:sp>
        <p:nvSpPr>
          <p:cNvPr id="6" name="Titel 1">
            <a:extLst>
              <a:ext uri="{FF2B5EF4-FFF2-40B4-BE49-F238E27FC236}">
                <a16:creationId xmlns:a16="http://schemas.microsoft.com/office/drawing/2014/main" id="{702C9376-C270-2FDD-CF3C-CC8D75647134}"/>
              </a:ext>
            </a:extLst>
          </p:cNvPr>
          <p:cNvSpPr txBox="1">
            <a:spLocks/>
          </p:cNvSpPr>
          <p:nvPr/>
        </p:nvSpPr>
        <p:spPr>
          <a:xfrm>
            <a:off x="3886200" y="2234320"/>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Stelling 6</a:t>
            </a:r>
          </a:p>
        </p:txBody>
      </p:sp>
      <p:sp>
        <p:nvSpPr>
          <p:cNvPr id="7" name="Google Shape;377;p18">
            <a:extLst>
              <a:ext uri="{FF2B5EF4-FFF2-40B4-BE49-F238E27FC236}">
                <a16:creationId xmlns:a16="http://schemas.microsoft.com/office/drawing/2014/main" id="{AB675405-64B3-E847-0368-14233D51D03B}"/>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17165D1F-551F-EA99-1E9E-189348DFEA36}"/>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Tree>
    <p:extLst>
      <p:ext uri="{BB962C8B-B14F-4D97-AF65-F5344CB8AC3E}">
        <p14:creationId xmlns:p14="http://schemas.microsoft.com/office/powerpoint/2010/main" val="392470480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2BA83E65-C4E5-B849-724E-E27B5D38494C}"/>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F8FF18CD-18AD-3152-EDA7-7E9A1F06B133}"/>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4012FC90-565B-93A2-C8DA-44CBAB018EE9}"/>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1CC48C80-40B3-7F9D-2C3B-AB414CDE8567}"/>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196C21E3-439A-8335-A10D-0851CBD0BD4C}"/>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het verdrag?</a:t>
            </a:r>
          </a:p>
        </p:txBody>
      </p:sp>
      <p:sp>
        <p:nvSpPr>
          <p:cNvPr id="7" name="Google Shape;377;p18">
            <a:extLst>
              <a:ext uri="{FF2B5EF4-FFF2-40B4-BE49-F238E27FC236}">
                <a16:creationId xmlns:a16="http://schemas.microsoft.com/office/drawing/2014/main" id="{CB4BBAFF-279A-7DC0-BF2D-3C6C20C05967}"/>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2CB3544A-39F9-F91E-7AA3-520214537AF9}"/>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8F6A54BA-0013-50F9-CF15-871833989302}"/>
              </a:ext>
            </a:extLst>
          </p:cNvPr>
          <p:cNvSpPr txBox="1"/>
          <p:nvPr/>
        </p:nvSpPr>
        <p:spPr>
          <a:xfrm>
            <a:off x="1083187" y="2746042"/>
            <a:ext cx="16420886" cy="6370975"/>
          </a:xfrm>
          <a:prstGeom prst="rect">
            <a:avLst/>
          </a:prstGeom>
          <a:noFill/>
        </p:spPr>
        <p:txBody>
          <a:bodyPr wrap="square" rtlCol="0">
            <a:spAutoFit/>
          </a:bodyPr>
          <a:lstStyle/>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Artikel 11 – Het verzamelen van gegevens en onderzoek</a:t>
            </a:r>
          </a:p>
          <a:p>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Er moeten systematisch gegevens worden verzameld over alle vormen van geweld die onder het verdrag vallen. D.w.z. gegevens over:</a:t>
            </a:r>
          </a:p>
          <a:p>
            <a:pPr marL="285750" indent="-28575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alle vormen van geweld tegen vrouwen</a:t>
            </a:r>
          </a:p>
          <a:p>
            <a:pPr marL="285750" indent="-28575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huiselijk geweld</a:t>
            </a:r>
          </a:p>
          <a:p>
            <a:pPr marL="285750" indent="-28575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meldingen bij politie en andere instanties</a:t>
            </a:r>
          </a:p>
          <a:p>
            <a:pPr marL="285750" indent="-28575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vervolging en veroordeling van daders</a:t>
            </a:r>
          </a:p>
          <a:p>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Deze gegevens moeten beschikbaar zijn voor: </a:t>
            </a:r>
          </a:p>
          <a:p>
            <a:pPr marL="342900" indent="-34290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beleidsontwikkeling</a:t>
            </a:r>
          </a:p>
          <a:p>
            <a:pPr marL="342900" indent="-34290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evaluatie van maatregelen</a:t>
            </a:r>
          </a:p>
          <a:p>
            <a:pPr marL="342900" indent="-34290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internationale monitoring</a:t>
            </a:r>
          </a:p>
          <a:p>
            <a:pPr marL="342900" indent="-34290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onderzoek</a:t>
            </a:r>
          </a:p>
          <a:p>
            <a:pPr marL="342900" indent="-342900">
              <a:buFont typeface="Arial" panose="020B0604020202020204" pitchFamily="34" charset="0"/>
              <a:buChar char="•"/>
            </a:pPr>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tet publiek</a:t>
            </a:r>
          </a:p>
          <a:p>
            <a:pPr marL="285750" indent="-285750">
              <a:buFont typeface="Arial" panose="020B0604020202020204" pitchFamily="34" charset="0"/>
              <a:buChar char="•"/>
            </a:pPr>
            <a:endPar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r>
              <a:rPr lang="nl-NL" sz="2400" dirty="0">
                <a:solidFill>
                  <a:srgbClr val="0070C0"/>
                </a:solidFill>
                <a:latin typeface="Open Sans" panose="020B0606030504020204" pitchFamily="34" charset="0"/>
                <a:ea typeface="Open Sans" panose="020B0606030504020204" pitchFamily="34" charset="0"/>
                <a:cs typeface="Open Sans" panose="020B0606030504020204" pitchFamily="34" charset="0"/>
              </a:rPr>
              <a:t>Onderzoek moet worden ondersteund.</a:t>
            </a:r>
          </a:p>
        </p:txBody>
      </p:sp>
    </p:spTree>
    <p:extLst>
      <p:ext uri="{BB962C8B-B14F-4D97-AF65-F5344CB8AC3E}">
        <p14:creationId xmlns:p14="http://schemas.microsoft.com/office/powerpoint/2010/main" val="2882938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65C85BE3-A753-87B2-CACD-1B1B71DF0BD4}"/>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855E2803-E792-55C4-4162-8AAC13800084}"/>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7CA25F4F-1D47-5462-D552-AEF1F9B6D9F3}"/>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DF7C1C47-7B9D-1F4C-B47E-AA4B9A1FCE51}"/>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04A788ED-83A1-5DA2-1CDD-C7D41D8301C1}"/>
              </a:ext>
            </a:extLst>
          </p:cNvPr>
          <p:cNvSpPr txBox="1">
            <a:spLocks/>
          </p:cNvSpPr>
          <p:nvPr/>
        </p:nvSpPr>
        <p:spPr>
          <a:xfrm>
            <a:off x="4035830" y="1152538"/>
            <a:ext cx="10515600" cy="1325563"/>
          </a:xfrm>
          <a:prstGeom prst="rect">
            <a:avLst/>
          </a:prstGeom>
        </p:spPr>
        <p:txBody>
          <a:bodyPr>
            <a:norm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Wat zegt GREVIO?</a:t>
            </a:r>
          </a:p>
        </p:txBody>
      </p:sp>
      <p:sp>
        <p:nvSpPr>
          <p:cNvPr id="7" name="Google Shape;377;p18">
            <a:extLst>
              <a:ext uri="{FF2B5EF4-FFF2-40B4-BE49-F238E27FC236}">
                <a16:creationId xmlns:a16="http://schemas.microsoft.com/office/drawing/2014/main" id="{A983FC00-9C2E-1731-A0C0-CED77896C7C3}"/>
              </a:ext>
            </a:extLst>
          </p:cNvPr>
          <p:cNvSpPr txBox="1"/>
          <p:nvPr/>
        </p:nvSpPr>
        <p:spPr>
          <a:xfrm>
            <a:off x="1028700" y="1000125"/>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81800A13-2EE7-CC2A-AC88-21F27DDA1EB9}"/>
              </a:ext>
            </a:extLst>
          </p:cNvPr>
          <p:cNvSpPr/>
          <p:nvPr/>
        </p:nvSpPr>
        <p:spPr>
          <a:xfrm>
            <a:off x="1028700" y="1291916"/>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sp>
        <p:nvSpPr>
          <p:cNvPr id="2" name="Tekstvak 2">
            <a:extLst>
              <a:ext uri="{FF2B5EF4-FFF2-40B4-BE49-F238E27FC236}">
                <a16:creationId xmlns:a16="http://schemas.microsoft.com/office/drawing/2014/main" id="{D4DF9079-D3E7-3B55-D9B0-774798A5CD70}"/>
              </a:ext>
            </a:extLst>
          </p:cNvPr>
          <p:cNvSpPr txBox="1"/>
          <p:nvPr/>
        </p:nvSpPr>
        <p:spPr>
          <a:xfrm>
            <a:off x="933557" y="2564310"/>
            <a:ext cx="16420886" cy="6494085"/>
          </a:xfrm>
          <a:prstGeom prst="rect">
            <a:avLst/>
          </a:prstGeom>
          <a:noFill/>
        </p:spPr>
        <p:txBody>
          <a:bodyPr wrap="square" rtlCol="0">
            <a:spAutoFit/>
          </a:bodyPr>
          <a:lstStyle/>
          <a:p>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Nederland:</a:t>
            </a:r>
          </a:p>
          <a:p>
            <a:pPr marL="457200" lvl="0" indent="-457200" eaLnBrk="0" fontAlgn="base" hangingPunct="0">
              <a:spcBef>
                <a:spcPct val="0"/>
              </a:spcBef>
              <a:spcAft>
                <a:spcPct val="0"/>
              </a:spcAft>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Heeft te gefragmenteerde dataverzameling. </a:t>
            </a:r>
            <a:r>
              <a:rPr lang="nl-NL" sz="3200">
                <a:solidFill>
                  <a:srgbClr val="0070C0"/>
                </a:solidFill>
                <a:latin typeface="Open Sans" panose="020B0606030504020204" pitchFamily="34" charset="0"/>
                <a:ea typeface="Open Sans" panose="020B0606030504020204" pitchFamily="34" charset="0"/>
                <a:cs typeface="Open Sans" panose="020B0606030504020204" pitchFamily="34" charset="0"/>
              </a:rPr>
              <a:t>P</a:t>
            </a:r>
            <a:r>
              <a:rPr lang="nl-NL" altLang="nl-NL" sz="3200">
                <a:solidFill>
                  <a:srgbClr val="0070C0"/>
                </a:solidFill>
                <a:latin typeface="Open Sans" panose="020B0606030504020204" pitchFamily="34" charset="0"/>
                <a:ea typeface="Open Sans" panose="020B0606030504020204" pitchFamily="34" charset="0"/>
                <a:cs typeface="Open Sans" panose="020B0606030504020204" pitchFamily="34" charset="0"/>
              </a:rPr>
              <a:t>olitie</a:t>
            </a:r>
            <a:r>
              <a:rPr lang="nl-NL" alt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 justitie, gemeenten en hulpinstanties verzamelen ieder hun eigen cijfers, vaak met verschillende definities. Hierdoor is het moeilijk om een volledig overzicht te krijgen van de omvang van geweld tegen vrouwen. Dit bemoeilijkt effectieve beleidsontwikkeling en monitoring.</a:t>
            </a:r>
            <a:endPar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a:p>
            <a:pPr marL="342900" indent="-3429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Heeft geen volledig systematisch en landelijk overzicht van geweld tegen vrouwen. Niet alle meldingen bij politie en Veilig Thuis worden centraal bijgehouden. Prevalentie en trends zijn niet zichtbaar.</a:t>
            </a:r>
          </a:p>
          <a:p>
            <a:pPr marL="342900" indent="-3429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Heeft meer bevolkingsonderzoeken nodig om onzichtbaar geweld te meten.</a:t>
            </a:r>
          </a:p>
          <a:p>
            <a:pPr marL="342900" indent="-342900">
              <a:buFont typeface="Arial" panose="020B0604020202020204" pitchFamily="34" charset="0"/>
              <a:buChar char="•"/>
            </a:pPr>
            <a:r>
              <a:rPr lang="nl-NL" sz="3200" dirty="0">
                <a:solidFill>
                  <a:srgbClr val="0070C0"/>
                </a:solidFill>
                <a:latin typeface="Open Sans" panose="020B0606030504020204" pitchFamily="34" charset="0"/>
                <a:ea typeface="Open Sans" panose="020B0606030504020204" pitchFamily="34" charset="0"/>
                <a:cs typeface="Open Sans" panose="020B0606030504020204" pitchFamily="34" charset="0"/>
              </a:rPr>
              <a:t>Moet data toegankelijker en gedetailleerder maken voor beleids- en onderzoeksdoeleinden. Data is soms niet gedetailleerd genoeg is om specifieke groepen (migranten, vrouwen met beperking) goed te volgen.</a:t>
            </a:r>
          </a:p>
        </p:txBody>
      </p:sp>
    </p:spTree>
    <p:extLst>
      <p:ext uri="{BB962C8B-B14F-4D97-AF65-F5344CB8AC3E}">
        <p14:creationId xmlns:p14="http://schemas.microsoft.com/office/powerpoint/2010/main" val="24901360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193F6954-D9D6-450F-A895-0E0130D45674}"/>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1D2E4D16-1ADC-0C32-AEF5-DFF4496DF313}"/>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6AB6F6E0-B481-979F-8CB2-C72DCE27D7F2}"/>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630DA1C6-D2CC-0897-B3D9-E75CEC56B0BB}"/>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424B7CB6-3BC0-E8E1-1CC4-612CA8A2B870}"/>
              </a:ext>
            </a:extLst>
          </p:cNvPr>
          <p:cNvSpPr txBox="1">
            <a:spLocks/>
          </p:cNvSpPr>
          <p:nvPr/>
        </p:nvSpPr>
        <p:spPr>
          <a:xfrm>
            <a:off x="3886200" y="781705"/>
            <a:ext cx="10515600" cy="1325563"/>
          </a:xfrm>
          <a:prstGeom prst="rect">
            <a:avLst/>
          </a:prstGeom>
        </p:spPr>
        <p:txBody>
          <a:bodyPr>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Beoordeel partijprogramma’s en </a:t>
            </a:r>
            <a:r>
              <a:rPr lang="nl-NL" sz="6000" dirty="0" err="1">
                <a:solidFill>
                  <a:schemeClr val="accent1"/>
                </a:solidFill>
                <a:latin typeface="Open Sans" panose="020B0606030504020204" pitchFamily="34" charset="0"/>
                <a:ea typeface="Open Sans" panose="020B0606030504020204" pitchFamily="34" charset="0"/>
                <a:cs typeface="Open Sans" panose="020B0606030504020204" pitchFamily="34" charset="0"/>
              </a:rPr>
              <a:t>coalatieakkoorden</a:t>
            </a:r>
            <a:endPar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 name="Google Shape;377;p18">
            <a:extLst>
              <a:ext uri="{FF2B5EF4-FFF2-40B4-BE49-F238E27FC236}">
                <a16:creationId xmlns:a16="http://schemas.microsoft.com/office/drawing/2014/main" id="{5E0CFAB4-2385-31AF-C780-811668A068CB}"/>
              </a:ext>
            </a:extLst>
          </p:cNvPr>
          <p:cNvSpPr txBox="1"/>
          <p:nvPr/>
        </p:nvSpPr>
        <p:spPr>
          <a:xfrm>
            <a:off x="716972" y="750742"/>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2854C099-1647-47A8-0785-D80F6AA9E8E7}"/>
              </a:ext>
            </a:extLst>
          </p:cNvPr>
          <p:cNvSpPr/>
          <p:nvPr/>
        </p:nvSpPr>
        <p:spPr>
          <a:xfrm>
            <a:off x="716972" y="1042533"/>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pic>
        <p:nvPicPr>
          <p:cNvPr id="9" name="Picture 8" descr="A qr code on a white background&#10;&#10;AI-generated content may be incorrect.">
            <a:extLst>
              <a:ext uri="{FF2B5EF4-FFF2-40B4-BE49-F238E27FC236}">
                <a16:creationId xmlns:a16="http://schemas.microsoft.com/office/drawing/2014/main" id="{311B2160-6EC0-280A-4976-440C54433410}"/>
              </a:ext>
            </a:extLst>
          </p:cNvPr>
          <p:cNvPicPr>
            <a:picLocks noChangeAspect="1"/>
          </p:cNvPicPr>
          <p:nvPr/>
        </p:nvPicPr>
        <p:blipFill>
          <a:blip r:embed="rId5"/>
          <a:stretch>
            <a:fillRect/>
          </a:stretch>
        </p:blipFill>
        <p:spPr>
          <a:xfrm>
            <a:off x="5323516" y="1864327"/>
            <a:ext cx="7640968" cy="7640968"/>
          </a:xfrm>
          <a:prstGeom prst="rect">
            <a:avLst/>
          </a:prstGeom>
        </p:spPr>
      </p:pic>
    </p:spTree>
    <p:extLst>
      <p:ext uri="{BB962C8B-B14F-4D97-AF65-F5344CB8AC3E}">
        <p14:creationId xmlns:p14="http://schemas.microsoft.com/office/powerpoint/2010/main" val="25426640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87E364F1-D7ED-E439-D861-2CA055A7C3D2}"/>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AEB85966-9190-CCA1-56BF-0492205139D3}"/>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308B139F-0501-F093-FAAC-267F5F5D78CC}"/>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577580C1-872D-F49F-4BD3-14F95D2C5FC4}"/>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A42DC224-BE10-C26A-6955-C9B58D767D2F}"/>
              </a:ext>
            </a:extLst>
          </p:cNvPr>
          <p:cNvSpPr txBox="1">
            <a:spLocks/>
          </p:cNvSpPr>
          <p:nvPr/>
        </p:nvSpPr>
        <p:spPr>
          <a:xfrm>
            <a:off x="3886200" y="1453510"/>
            <a:ext cx="10515600" cy="1325563"/>
          </a:xfrm>
          <a:prstGeom prst="rect">
            <a:avLst/>
          </a:prstGeom>
        </p:spPr>
        <p:txBody>
          <a:bodyPr>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Soroptimisten voor het </a:t>
            </a:r>
          </a:p>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Verdrag van Istanbul</a:t>
            </a:r>
          </a:p>
        </p:txBody>
      </p:sp>
      <p:sp>
        <p:nvSpPr>
          <p:cNvPr id="7" name="Google Shape;377;p18">
            <a:extLst>
              <a:ext uri="{FF2B5EF4-FFF2-40B4-BE49-F238E27FC236}">
                <a16:creationId xmlns:a16="http://schemas.microsoft.com/office/drawing/2014/main" id="{8C7DF3A8-D767-3CF2-8680-7988D02441B9}"/>
              </a:ext>
            </a:extLst>
          </p:cNvPr>
          <p:cNvSpPr txBox="1"/>
          <p:nvPr/>
        </p:nvSpPr>
        <p:spPr>
          <a:xfrm>
            <a:off x="716972" y="750742"/>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3B10911B-8584-1D4B-3639-5CD3B079AC10}"/>
              </a:ext>
            </a:extLst>
          </p:cNvPr>
          <p:cNvSpPr/>
          <p:nvPr/>
        </p:nvSpPr>
        <p:spPr>
          <a:xfrm>
            <a:off x="716972" y="1042533"/>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pic>
        <p:nvPicPr>
          <p:cNvPr id="11" name="Picture 10">
            <a:extLst>
              <a:ext uri="{FF2B5EF4-FFF2-40B4-BE49-F238E27FC236}">
                <a16:creationId xmlns:a16="http://schemas.microsoft.com/office/drawing/2014/main" id="{387B399D-1C37-C213-8024-D5724AC229E2}"/>
              </a:ext>
            </a:extLst>
          </p:cNvPr>
          <p:cNvPicPr>
            <a:picLocks noChangeAspect="1"/>
          </p:cNvPicPr>
          <p:nvPr/>
        </p:nvPicPr>
        <p:blipFill>
          <a:blip r:embed="rId5"/>
          <a:stretch>
            <a:fillRect/>
          </a:stretch>
        </p:blipFill>
        <p:spPr>
          <a:xfrm>
            <a:off x="3886199" y="487069"/>
            <a:ext cx="11098763" cy="9283392"/>
          </a:xfrm>
          <a:prstGeom prst="rect">
            <a:avLst/>
          </a:prstGeom>
        </p:spPr>
      </p:pic>
    </p:spTree>
    <p:extLst>
      <p:ext uri="{BB962C8B-B14F-4D97-AF65-F5344CB8AC3E}">
        <p14:creationId xmlns:p14="http://schemas.microsoft.com/office/powerpoint/2010/main" val="10603545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87">
          <a:extLst>
            <a:ext uri="{FF2B5EF4-FFF2-40B4-BE49-F238E27FC236}">
              <a16:creationId xmlns:a16="http://schemas.microsoft.com/office/drawing/2014/main" id="{A00977CE-5327-01DE-C1A7-25DF03BFA8DC}"/>
            </a:ext>
          </a:extLst>
        </p:cNvPr>
        <p:cNvGrpSpPr/>
        <p:nvPr/>
      </p:nvGrpSpPr>
      <p:grpSpPr>
        <a:xfrm>
          <a:off x="0" y="0"/>
          <a:ext cx="0" cy="0"/>
          <a:chOff x="0" y="0"/>
          <a:chExt cx="0" cy="0"/>
        </a:xfrm>
      </p:grpSpPr>
      <p:sp>
        <p:nvSpPr>
          <p:cNvPr id="88" name="Google Shape;88;p1">
            <a:extLst>
              <a:ext uri="{FF2B5EF4-FFF2-40B4-BE49-F238E27FC236}">
                <a16:creationId xmlns:a16="http://schemas.microsoft.com/office/drawing/2014/main" id="{1C1EF760-CB08-CF70-46E4-BA01B7B3F69E}"/>
              </a:ext>
            </a:extLst>
          </p:cNvPr>
          <p:cNvSpPr/>
          <p:nvPr/>
        </p:nvSpPr>
        <p:spPr>
          <a:xfrm>
            <a:off x="455209" y="487069"/>
            <a:ext cx="17377583" cy="9312861"/>
          </a:xfrm>
          <a:prstGeom prst="rect">
            <a:avLst/>
          </a:pr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93;p1">
            <a:extLst>
              <a:ext uri="{FF2B5EF4-FFF2-40B4-BE49-F238E27FC236}">
                <a16:creationId xmlns:a16="http://schemas.microsoft.com/office/drawing/2014/main" id="{74D3FE1F-9509-E06F-346B-9209EBBFD565}"/>
              </a:ext>
            </a:extLst>
          </p:cNvPr>
          <p:cNvSpPr txBox="1"/>
          <p:nvPr/>
        </p:nvSpPr>
        <p:spPr>
          <a:xfrm>
            <a:off x="1982880" y="9107960"/>
            <a:ext cx="14322241" cy="424153"/>
          </a:xfrm>
          <a:prstGeom prst="rect">
            <a:avLst/>
          </a:prstGeom>
          <a:noFill/>
          <a:ln>
            <a:noFill/>
          </a:ln>
        </p:spPr>
        <p:txBody>
          <a:bodyPr spcFirstLastPara="1" wrap="square" lIns="0" tIns="0" rIns="0" bIns="0" anchor="t" anchorCtr="0">
            <a:spAutoFit/>
          </a:bodyPr>
          <a:lstStyle/>
          <a:p>
            <a:pPr marL="0" marR="0" lvl="0" indent="0" algn="ctr" rtl="0">
              <a:lnSpc>
                <a:spcPct val="199666"/>
              </a:lnSpc>
              <a:spcBef>
                <a:spcPts val="0"/>
              </a:spcBef>
              <a:spcAft>
                <a:spcPts val="0"/>
              </a:spcAft>
              <a:buNone/>
            </a:pPr>
            <a:endParaRPr sz="1800" b="0" i="0" u="none" strike="noStrike" cap="none">
              <a:solidFill>
                <a:schemeClr val="dk1"/>
              </a:solidFill>
              <a:latin typeface="Calibri"/>
              <a:ea typeface="Calibri"/>
              <a:cs typeface="Calibri"/>
              <a:sym typeface="Calibri"/>
            </a:endParaRPr>
          </a:p>
        </p:txBody>
      </p:sp>
      <p:sp>
        <p:nvSpPr>
          <p:cNvPr id="95" name="Google Shape;95;p1">
            <a:extLst>
              <a:ext uri="{FF2B5EF4-FFF2-40B4-BE49-F238E27FC236}">
                <a16:creationId xmlns:a16="http://schemas.microsoft.com/office/drawing/2014/main" id="{0B5E0356-14C1-9F28-D7CE-63DD30EDD904}"/>
              </a:ext>
            </a:extLst>
          </p:cNvPr>
          <p:cNvSpPr/>
          <p:nvPr/>
        </p:nvSpPr>
        <p:spPr>
          <a:xfrm>
            <a:off x="16472896" y="665634"/>
            <a:ext cx="976690" cy="976690"/>
          </a:xfrm>
          <a:custGeom>
            <a:avLst/>
            <a:gdLst/>
            <a:ahLst/>
            <a:cxnLst/>
            <a:rect l="l" t="t" r="r" b="b"/>
            <a:pathLst>
              <a:path w="976690" h="976690" extrusionOk="0">
                <a:moveTo>
                  <a:pt x="0" y="0"/>
                </a:moveTo>
                <a:lnTo>
                  <a:pt x="976691" y="0"/>
                </a:lnTo>
                <a:lnTo>
                  <a:pt x="976691" y="976691"/>
                </a:lnTo>
                <a:lnTo>
                  <a:pt x="0" y="976691"/>
                </a:lnTo>
                <a:lnTo>
                  <a:pt x="0" y="0"/>
                </a:lnTo>
                <a:close/>
              </a:path>
            </a:pathLst>
          </a:custGeom>
          <a:blipFill rotWithShape="1">
            <a:blip r:embed="rId3">
              <a:alphaModFix/>
            </a:blip>
            <a:stretch>
              <a:fillRect/>
            </a:stretch>
          </a:blipFill>
          <a:ln>
            <a:noFill/>
          </a:ln>
        </p:spPr>
        <p:txBody>
          <a:bodyPr/>
          <a:lstStyle/>
          <a:p>
            <a:endParaRPr lang="en-GB"/>
          </a:p>
        </p:txBody>
      </p:sp>
      <p:sp>
        <p:nvSpPr>
          <p:cNvPr id="6" name="Titel 1">
            <a:extLst>
              <a:ext uri="{FF2B5EF4-FFF2-40B4-BE49-F238E27FC236}">
                <a16:creationId xmlns:a16="http://schemas.microsoft.com/office/drawing/2014/main" id="{9F4016E8-46F0-30C4-CC99-F0D402AE7A35}"/>
              </a:ext>
            </a:extLst>
          </p:cNvPr>
          <p:cNvSpPr txBox="1">
            <a:spLocks/>
          </p:cNvSpPr>
          <p:nvPr/>
        </p:nvSpPr>
        <p:spPr>
          <a:xfrm>
            <a:off x="3886200" y="1453510"/>
            <a:ext cx="10515600" cy="1325563"/>
          </a:xfrm>
          <a:prstGeom prst="rect">
            <a:avLst/>
          </a:prstGeom>
        </p:spPr>
        <p:txBody>
          <a:bodyPr>
            <a:normAutofit fontScale="77500" lnSpcReduction="2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r>
              <a:rPr lang="nl-NL" sz="6000" dirty="0">
                <a:solidFill>
                  <a:schemeClr val="accent1"/>
                </a:solidFill>
                <a:latin typeface="Open Sans" panose="020B0606030504020204" pitchFamily="34" charset="0"/>
                <a:ea typeface="Open Sans" panose="020B0606030504020204" pitchFamily="34" charset="0"/>
                <a:cs typeface="Open Sans" panose="020B0606030504020204" pitchFamily="34" charset="0"/>
              </a:rPr>
              <a:t>College van de rechten van de mens</a:t>
            </a:r>
          </a:p>
        </p:txBody>
      </p:sp>
      <p:sp>
        <p:nvSpPr>
          <p:cNvPr id="7" name="Google Shape;377;p18">
            <a:extLst>
              <a:ext uri="{FF2B5EF4-FFF2-40B4-BE49-F238E27FC236}">
                <a16:creationId xmlns:a16="http://schemas.microsoft.com/office/drawing/2014/main" id="{AA6C798F-966F-20D1-ED1B-02E96A391050}"/>
              </a:ext>
            </a:extLst>
          </p:cNvPr>
          <p:cNvSpPr txBox="1"/>
          <p:nvPr/>
        </p:nvSpPr>
        <p:spPr>
          <a:xfrm>
            <a:off x="716972" y="750742"/>
            <a:ext cx="6509742" cy="304827"/>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1415" b="1" i="0" u="none" strike="noStrike" cap="none" dirty="0">
                <a:solidFill>
                  <a:srgbClr val="035191"/>
                </a:solidFill>
                <a:latin typeface="Open Sans" panose="020B0606030504020204" pitchFamily="34" charset="0"/>
                <a:ea typeface="Open Sans" panose="020B0606030504020204" pitchFamily="34" charset="0"/>
                <a:cs typeface="Open Sans" panose="020B0606030504020204" pitchFamily="34" charset="0"/>
                <a:sym typeface="Arial"/>
              </a:rPr>
              <a:t>HET VERDRAG VAN ISTANBUL</a:t>
            </a:r>
            <a:endParaRP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Google Shape;378;p18">
            <a:extLst>
              <a:ext uri="{FF2B5EF4-FFF2-40B4-BE49-F238E27FC236}">
                <a16:creationId xmlns:a16="http://schemas.microsoft.com/office/drawing/2014/main" id="{AD41891A-1415-98D3-4E78-5BCE25AB73EB}"/>
              </a:ext>
            </a:extLst>
          </p:cNvPr>
          <p:cNvSpPr/>
          <p:nvPr/>
        </p:nvSpPr>
        <p:spPr>
          <a:xfrm>
            <a:off x="716972" y="1042533"/>
            <a:ext cx="1815752" cy="66201"/>
          </a:xfrm>
          <a:custGeom>
            <a:avLst/>
            <a:gdLst/>
            <a:ahLst/>
            <a:cxnLst/>
            <a:rect l="l" t="t" r="r" b="b"/>
            <a:pathLst>
              <a:path w="1815752" h="66201" extrusionOk="0">
                <a:moveTo>
                  <a:pt x="0" y="0"/>
                </a:moveTo>
                <a:lnTo>
                  <a:pt x="1815752" y="0"/>
                </a:lnTo>
                <a:lnTo>
                  <a:pt x="1815752" y="66200"/>
                </a:lnTo>
                <a:lnTo>
                  <a:pt x="0" y="66200"/>
                </a:lnTo>
                <a:lnTo>
                  <a:pt x="0" y="0"/>
                </a:lnTo>
                <a:close/>
              </a:path>
            </a:pathLst>
          </a:custGeom>
          <a:blipFill rotWithShape="1">
            <a:blip r:embed="rId4">
              <a:alphaModFix/>
            </a:blip>
            <a:stretch>
              <a:fillRect t="-1321364" b="-1321364"/>
            </a:stretch>
          </a:blipFill>
          <a:ln>
            <a:noFill/>
          </a:ln>
        </p:spPr>
        <p:txBody>
          <a:bodyPr/>
          <a:lstStyle/>
          <a:p>
            <a:endParaRPr lang="en-GB"/>
          </a:p>
        </p:txBody>
      </p:sp>
      <p:pic>
        <p:nvPicPr>
          <p:cNvPr id="3" name="Picture 2">
            <a:extLst>
              <a:ext uri="{FF2B5EF4-FFF2-40B4-BE49-F238E27FC236}">
                <a16:creationId xmlns:a16="http://schemas.microsoft.com/office/drawing/2014/main" id="{FC5FEC10-6D9E-ED85-7895-6ED7FF2BD749}"/>
              </a:ext>
            </a:extLst>
          </p:cNvPr>
          <p:cNvPicPr>
            <a:picLocks noChangeAspect="1"/>
          </p:cNvPicPr>
          <p:nvPr/>
        </p:nvPicPr>
        <p:blipFill>
          <a:blip r:embed="rId5"/>
          <a:stretch>
            <a:fillRect/>
          </a:stretch>
        </p:blipFill>
        <p:spPr>
          <a:xfrm>
            <a:off x="3886200" y="487069"/>
            <a:ext cx="11864084" cy="9350171"/>
          </a:xfrm>
          <a:prstGeom prst="rect">
            <a:avLst/>
          </a:prstGeom>
        </p:spPr>
      </p:pic>
    </p:spTree>
    <p:extLst>
      <p:ext uri="{BB962C8B-B14F-4D97-AF65-F5344CB8AC3E}">
        <p14:creationId xmlns:p14="http://schemas.microsoft.com/office/powerpoint/2010/main" val="329409121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C108"/>
        </a:solidFill>
        <a:effectLst/>
      </p:bgPr>
    </p:bg>
    <p:spTree>
      <p:nvGrpSpPr>
        <p:cNvPr id="1" name="Shape 416"/>
        <p:cNvGrpSpPr/>
        <p:nvPr/>
      </p:nvGrpSpPr>
      <p:grpSpPr>
        <a:xfrm>
          <a:off x="0" y="0"/>
          <a:ext cx="0" cy="0"/>
          <a:chOff x="0" y="0"/>
          <a:chExt cx="0" cy="0"/>
        </a:xfrm>
      </p:grpSpPr>
      <p:sp>
        <p:nvSpPr>
          <p:cNvPr id="417" name="Google Shape;417;p21"/>
          <p:cNvSpPr/>
          <p:nvPr/>
        </p:nvSpPr>
        <p:spPr>
          <a:xfrm>
            <a:off x="452378" y="3318907"/>
            <a:ext cx="3039745" cy="3174307"/>
          </a:xfrm>
          <a:custGeom>
            <a:avLst/>
            <a:gdLst/>
            <a:ahLst/>
            <a:cxnLst/>
            <a:rect l="l" t="t" r="r" b="b"/>
            <a:pathLst>
              <a:path w="3039745" h="3174307" extrusionOk="0">
                <a:moveTo>
                  <a:pt x="0" y="0"/>
                </a:moveTo>
                <a:lnTo>
                  <a:pt x="3039745" y="0"/>
                </a:lnTo>
                <a:lnTo>
                  <a:pt x="3039745" y="3174307"/>
                </a:lnTo>
                <a:lnTo>
                  <a:pt x="0" y="3174307"/>
                </a:lnTo>
                <a:lnTo>
                  <a:pt x="0" y="0"/>
                </a:lnTo>
                <a:close/>
              </a:path>
            </a:pathLst>
          </a:custGeom>
          <a:blipFill rotWithShape="1">
            <a:blip r:embed="rId3">
              <a:alphaModFix/>
            </a:blip>
            <a:stretch>
              <a:fillRect l="-134532" t="-124123" r="-111452" b="-107199"/>
            </a:stretch>
          </a:blipFill>
          <a:ln>
            <a:noFill/>
          </a:ln>
        </p:spPr>
        <p:txBody>
          <a:bodyPr/>
          <a:lstStyle/>
          <a:p>
            <a:endParaRPr lang="en-GB"/>
          </a:p>
        </p:txBody>
      </p:sp>
      <p:grpSp>
        <p:nvGrpSpPr>
          <p:cNvPr id="418" name="Google Shape;418;p21"/>
          <p:cNvGrpSpPr/>
          <p:nvPr/>
        </p:nvGrpSpPr>
        <p:grpSpPr>
          <a:xfrm>
            <a:off x="3846451" y="489580"/>
            <a:ext cx="12898410" cy="9500339"/>
            <a:chOff x="0" y="0"/>
            <a:chExt cx="17197879" cy="12667118"/>
          </a:xfrm>
        </p:grpSpPr>
        <p:sp>
          <p:nvSpPr>
            <p:cNvPr id="419" name="Google Shape;419;p21"/>
            <p:cNvSpPr txBox="1"/>
            <p:nvPr/>
          </p:nvSpPr>
          <p:spPr>
            <a:xfrm>
              <a:off x="0" y="0"/>
              <a:ext cx="17197879" cy="770075"/>
            </a:xfrm>
            <a:prstGeom prst="rect">
              <a:avLst/>
            </a:prstGeom>
            <a:noFill/>
            <a:ln>
              <a:noFill/>
            </a:ln>
          </p:spPr>
          <p:txBody>
            <a:bodyPr spcFirstLastPara="1" wrap="square" lIns="0" tIns="0" rIns="0" bIns="0" anchor="t" anchorCtr="0">
              <a:spAutoFit/>
            </a:bodyPr>
            <a:lstStyle/>
            <a:p>
              <a:pPr marL="0" marR="0" lvl="0" indent="0" algn="l" rtl="0">
                <a:lnSpc>
                  <a:spcPct val="120005"/>
                </a:lnSpc>
                <a:spcBef>
                  <a:spcPts val="0"/>
                </a:spcBef>
                <a:spcAft>
                  <a:spcPts val="0"/>
                </a:spcAft>
                <a:buNone/>
              </a:pPr>
              <a:r>
                <a:rPr lang="en-US" sz="3859" b="0" i="0" u="none" strike="noStrike" cap="none">
                  <a:solidFill>
                    <a:srgbClr val="035191"/>
                  </a:solidFill>
                  <a:latin typeface="League Spartan"/>
                  <a:ea typeface="League Spartan"/>
                  <a:cs typeface="League Spartan"/>
                  <a:sym typeface="League Spartan"/>
                </a:rPr>
                <a:t>STELLINGEN / TER BESPREKING</a:t>
              </a:r>
              <a:endParaRPr/>
            </a:p>
          </p:txBody>
        </p:sp>
        <p:sp>
          <p:nvSpPr>
            <p:cNvPr id="420" name="Google Shape;420;p21"/>
            <p:cNvSpPr txBox="1"/>
            <p:nvPr/>
          </p:nvSpPr>
          <p:spPr>
            <a:xfrm>
              <a:off x="0" y="1451741"/>
              <a:ext cx="17197879" cy="11215377"/>
            </a:xfrm>
            <a:prstGeom prst="rect">
              <a:avLst/>
            </a:prstGeom>
            <a:noFill/>
            <a:ln>
              <a:noFill/>
            </a:ln>
          </p:spPr>
          <p:txBody>
            <a:bodyPr spcFirstLastPara="1" wrap="square" lIns="0" tIns="0" rIns="0" bIns="0" anchor="t" anchorCtr="0">
              <a:spAutoFit/>
            </a:bodyPr>
            <a:lstStyle/>
            <a:p>
              <a:pPr marL="0" marR="0" lvl="0" indent="0" algn="l" rtl="0">
                <a:lnSpc>
                  <a:spcPct val="139972"/>
                </a:lnSpc>
                <a:spcBef>
                  <a:spcPts val="0"/>
                </a:spcBef>
                <a:spcAft>
                  <a:spcPts val="0"/>
                </a:spcAft>
                <a:buNone/>
              </a:pPr>
              <a:endParaRPr lang="en-US" sz="2169" b="0" i="0" u="none" strike="noStrike" cap="none" dirty="0">
                <a:solidFill>
                  <a:srgbClr val="035191"/>
                </a:solidFill>
                <a:latin typeface="Arial"/>
                <a:ea typeface="Arial"/>
                <a:cs typeface="Arial"/>
                <a:sym typeface="Arial"/>
              </a:endParaRPr>
            </a:p>
            <a:p>
              <a:pPr marL="0" marR="0" lvl="0" indent="0" algn="l" rtl="0">
                <a:lnSpc>
                  <a:spcPct val="139972"/>
                </a:lnSpc>
                <a:spcBef>
                  <a:spcPts val="0"/>
                </a:spcBef>
                <a:spcAft>
                  <a:spcPts val="0"/>
                </a:spcAft>
                <a:buNone/>
              </a:pPr>
              <a:r>
                <a:rPr lang="en-US" sz="2169" b="0" i="0" u="none" strike="noStrike" cap="none" dirty="0">
                  <a:solidFill>
                    <a:srgbClr val="035191"/>
                  </a:solidFill>
                  <a:latin typeface="Arial"/>
                  <a:ea typeface="Arial"/>
                  <a:cs typeface="Arial"/>
                  <a:sym typeface="Arial"/>
                </a:rPr>
                <a:t>STELLING 1</a:t>
              </a:r>
              <a:endParaRPr dirty="0"/>
            </a:p>
            <a:p>
              <a:pPr marL="0" marR="0" lvl="0" indent="0" algn="l" rtl="0">
                <a:lnSpc>
                  <a:spcPct val="139972"/>
                </a:lnSpc>
                <a:spcBef>
                  <a:spcPts val="0"/>
                </a:spcBef>
                <a:spcAft>
                  <a:spcPts val="0"/>
                </a:spcAft>
                <a:buNone/>
              </a:pPr>
              <a:r>
                <a:rPr lang="en-US" sz="2169" b="0" i="0" u="none" strike="noStrike" cap="none" dirty="0">
                  <a:solidFill>
                    <a:srgbClr val="035191"/>
                  </a:solidFill>
                  <a:latin typeface="Arial"/>
                  <a:ea typeface="Arial"/>
                  <a:cs typeface="Arial"/>
                  <a:sym typeface="Arial"/>
                </a:rPr>
                <a:t>De Soroptimistclubs van </a:t>
              </a:r>
              <a:r>
                <a:rPr lang="en-US" sz="2169" b="0" i="0" u="none" strike="noStrike" cap="none" dirty="0" err="1">
                  <a:solidFill>
                    <a:srgbClr val="035191"/>
                  </a:solidFill>
                  <a:latin typeface="Arial"/>
                  <a:ea typeface="Arial"/>
                  <a:cs typeface="Arial"/>
                  <a:sym typeface="Arial"/>
                </a:rPr>
                <a:t>onze</a:t>
              </a:r>
              <a:r>
                <a:rPr lang="en-US" sz="2169" b="0" i="0" u="none" strike="noStrike" cap="none" dirty="0">
                  <a:solidFill>
                    <a:srgbClr val="035191"/>
                  </a:solidFill>
                  <a:latin typeface="Arial"/>
                  <a:ea typeface="Arial"/>
                  <a:cs typeface="Arial"/>
                  <a:sym typeface="Arial"/>
                </a:rPr>
                <a:t> Unie </a:t>
              </a:r>
              <a:r>
                <a:rPr lang="en-US" sz="2169" b="0" i="0" u="none" strike="noStrike" cap="none" dirty="0" err="1">
                  <a:solidFill>
                    <a:srgbClr val="035191"/>
                  </a:solidFill>
                  <a:latin typeface="Arial"/>
                  <a:ea typeface="Arial"/>
                  <a:cs typeface="Arial"/>
                  <a:sym typeface="Arial"/>
                </a:rPr>
                <a:t>zouden</a:t>
              </a:r>
              <a:r>
                <a:rPr lang="en-US" sz="2169" b="0" i="0" u="none" strike="noStrike" cap="none" dirty="0">
                  <a:solidFill>
                    <a:srgbClr val="035191"/>
                  </a:solidFill>
                  <a:latin typeface="Arial"/>
                  <a:ea typeface="Arial"/>
                  <a:cs typeface="Arial"/>
                  <a:sym typeface="Arial"/>
                </a:rPr>
                <a:t> in de </a:t>
              </a:r>
              <a:r>
                <a:rPr lang="en-US" sz="2169" b="0" i="0" u="none" strike="noStrike" cap="none" dirty="0" err="1">
                  <a:solidFill>
                    <a:srgbClr val="035191"/>
                  </a:solidFill>
                  <a:latin typeface="Arial"/>
                  <a:ea typeface="Arial"/>
                  <a:cs typeface="Arial"/>
                  <a:sym typeface="Arial"/>
                </a:rPr>
                <a:t>gemeenten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waar</a:t>
              </a:r>
              <a:r>
                <a:rPr lang="en-US" sz="2169" b="0" i="0" u="none" strike="noStrike" cap="none" dirty="0">
                  <a:solidFill>
                    <a:srgbClr val="035191"/>
                  </a:solidFill>
                  <a:latin typeface="Arial"/>
                  <a:ea typeface="Arial"/>
                  <a:cs typeface="Arial"/>
                  <a:sym typeface="Arial"/>
                </a:rPr>
                <a:t> ze </a:t>
              </a:r>
              <a:r>
                <a:rPr lang="en-US" sz="2169" b="0" i="0" u="none" strike="noStrike" cap="none" dirty="0" err="1">
                  <a:solidFill>
                    <a:srgbClr val="035191"/>
                  </a:solidFill>
                  <a:latin typeface="Arial"/>
                  <a:ea typeface="Arial"/>
                  <a:cs typeface="Arial"/>
                  <a:sym typeface="Arial"/>
                </a:rPr>
                <a:t>actief</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zijn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aandacht</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moeten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vragen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voor</a:t>
              </a:r>
              <a:r>
                <a:rPr lang="en-US" sz="2169" b="0" i="0" u="none" strike="noStrike" cap="none" dirty="0">
                  <a:solidFill>
                    <a:srgbClr val="035191"/>
                  </a:solidFill>
                  <a:latin typeface="Arial"/>
                  <a:ea typeface="Arial"/>
                  <a:cs typeface="Arial"/>
                  <a:sym typeface="Arial"/>
                </a:rPr>
                <a:t> het </a:t>
              </a:r>
              <a:r>
                <a:rPr lang="en-US" sz="2169" b="0" i="0" u="none" strike="noStrike" cap="none" dirty="0" err="1">
                  <a:solidFill>
                    <a:srgbClr val="035191"/>
                  </a:solidFill>
                  <a:latin typeface="Arial"/>
                  <a:ea typeface="Arial"/>
                  <a:cs typeface="Arial"/>
                  <a:sym typeface="Arial"/>
                </a:rPr>
                <a:t>Verdrag</a:t>
              </a:r>
              <a:r>
                <a:rPr lang="en-US" sz="2169" b="0" i="0" u="none" strike="noStrike" cap="none" dirty="0">
                  <a:solidFill>
                    <a:srgbClr val="035191"/>
                  </a:solidFill>
                  <a:latin typeface="Arial"/>
                  <a:ea typeface="Arial"/>
                  <a:cs typeface="Arial"/>
                  <a:sym typeface="Arial"/>
                </a:rPr>
                <a:t> van Istanbul. Door </a:t>
              </a:r>
              <a:r>
                <a:rPr lang="en-US" sz="2169" b="0" i="0" u="none" strike="noStrike" cap="none" dirty="0" err="1">
                  <a:solidFill>
                    <a:srgbClr val="035191"/>
                  </a:solidFill>
                  <a:latin typeface="Arial"/>
                  <a:ea typeface="Arial"/>
                  <a:cs typeface="Arial"/>
                  <a:sym typeface="Arial"/>
                </a:rPr>
                <a:t>bijvoorbeeld</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na</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te</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gaan</a:t>
              </a:r>
              <a:r>
                <a:rPr lang="en-US" sz="2169" b="0" i="0" u="none" strike="noStrike" cap="none" dirty="0">
                  <a:solidFill>
                    <a:srgbClr val="035191"/>
                  </a:solidFill>
                  <a:latin typeface="Arial"/>
                  <a:ea typeface="Arial"/>
                  <a:cs typeface="Arial"/>
                  <a:sym typeface="Arial"/>
                </a:rPr>
                <a:t> of de </a:t>
              </a:r>
              <a:r>
                <a:rPr lang="en-US" sz="2169" b="0" i="0" u="none" strike="noStrike" cap="none" dirty="0" err="1">
                  <a:solidFill>
                    <a:srgbClr val="035191"/>
                  </a:solidFill>
                  <a:latin typeface="Arial"/>
                  <a:ea typeface="Arial"/>
                  <a:cs typeface="Arial"/>
                  <a:sym typeface="Arial"/>
                </a:rPr>
                <a:t>gemeente</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zich</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houdt</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aan</a:t>
              </a:r>
              <a:r>
                <a:rPr lang="en-US" sz="2169" b="0" i="0" u="none" strike="noStrike" cap="none" dirty="0">
                  <a:solidFill>
                    <a:srgbClr val="035191"/>
                  </a:solidFill>
                  <a:latin typeface="Arial"/>
                  <a:ea typeface="Arial"/>
                  <a:cs typeface="Arial"/>
                  <a:sym typeface="Arial"/>
                </a:rPr>
                <a:t> de </a:t>
              </a:r>
              <a:r>
                <a:rPr lang="en-US" sz="2169" b="0" i="0" u="none" strike="noStrike" cap="none" dirty="0" err="1">
                  <a:solidFill>
                    <a:srgbClr val="035191"/>
                  </a:solidFill>
                  <a:latin typeface="Arial"/>
                  <a:ea typeface="Arial"/>
                  <a:cs typeface="Arial"/>
                  <a:sym typeface="Arial"/>
                </a:rPr>
                <a:t>vereisten</a:t>
              </a:r>
              <a:r>
                <a:rPr lang="en-US" sz="2169" b="0" i="0" u="none" strike="noStrike" cap="none" dirty="0">
                  <a:solidFill>
                    <a:srgbClr val="035191"/>
                  </a:solidFill>
                  <a:latin typeface="Arial"/>
                  <a:ea typeface="Arial"/>
                  <a:cs typeface="Arial"/>
                  <a:sym typeface="Arial"/>
                </a:rPr>
                <a:t> van het </a:t>
              </a:r>
              <a:r>
                <a:rPr lang="en-US" sz="2169" b="0" i="0" u="none" strike="noStrike" cap="none" dirty="0" err="1">
                  <a:solidFill>
                    <a:srgbClr val="035191"/>
                  </a:solidFill>
                  <a:latin typeface="Arial"/>
                  <a:ea typeface="Arial"/>
                  <a:cs typeface="Arial"/>
                  <a:sym typeface="Arial"/>
                </a:rPr>
                <a:t>Verdrag</a:t>
              </a:r>
              <a:r>
                <a:rPr lang="en-US" sz="2169" b="0" i="0" u="none" strike="noStrike" cap="none" dirty="0">
                  <a:solidFill>
                    <a:srgbClr val="035191"/>
                  </a:solidFill>
                  <a:latin typeface="Arial"/>
                  <a:ea typeface="Arial"/>
                  <a:cs typeface="Arial"/>
                  <a:sym typeface="Arial"/>
                </a:rPr>
                <a:t>. </a:t>
              </a:r>
              <a:endParaRPr dirty="0"/>
            </a:p>
            <a:p>
              <a:pPr marL="0" marR="0" lvl="0" indent="0" algn="l" rtl="0">
                <a:lnSpc>
                  <a:spcPct val="139972"/>
                </a:lnSpc>
                <a:spcBef>
                  <a:spcPts val="0"/>
                </a:spcBef>
                <a:spcAft>
                  <a:spcPts val="0"/>
                </a:spcAft>
                <a:buNone/>
              </a:pPr>
              <a:endParaRPr sz="2169" b="0" i="0" u="none" strike="noStrike" cap="none" dirty="0">
                <a:solidFill>
                  <a:srgbClr val="035191"/>
                </a:solidFill>
                <a:latin typeface="Arial"/>
                <a:ea typeface="Arial"/>
                <a:cs typeface="Arial"/>
                <a:sym typeface="Arial"/>
              </a:endParaRPr>
            </a:p>
            <a:p>
              <a:pPr marL="0" marR="0" lvl="0" indent="0" algn="l" rtl="0">
                <a:lnSpc>
                  <a:spcPct val="139972"/>
                </a:lnSpc>
                <a:spcBef>
                  <a:spcPts val="0"/>
                </a:spcBef>
                <a:spcAft>
                  <a:spcPts val="0"/>
                </a:spcAft>
                <a:buNone/>
              </a:pPr>
              <a:r>
                <a:rPr lang="en-US" sz="2169" b="0" i="0" u="none" strike="noStrike" cap="none" dirty="0">
                  <a:solidFill>
                    <a:srgbClr val="035191"/>
                  </a:solidFill>
                  <a:latin typeface="Arial"/>
                  <a:ea typeface="Arial"/>
                  <a:cs typeface="Arial"/>
                  <a:sym typeface="Arial"/>
                </a:rPr>
                <a:t>STELLING 2</a:t>
              </a:r>
              <a:endParaRPr dirty="0"/>
            </a:p>
            <a:p>
              <a:pPr marL="0" marR="0" lvl="0" indent="0" algn="l" rtl="0">
                <a:lnSpc>
                  <a:spcPct val="139972"/>
                </a:lnSpc>
                <a:spcBef>
                  <a:spcPts val="0"/>
                </a:spcBef>
                <a:spcAft>
                  <a:spcPts val="0"/>
                </a:spcAft>
                <a:buNone/>
              </a:pPr>
              <a:r>
                <a:rPr lang="en-US" sz="2169" b="0" i="0" u="none" strike="noStrike" cap="none" dirty="0">
                  <a:solidFill>
                    <a:srgbClr val="035191"/>
                  </a:solidFill>
                  <a:latin typeface="Arial"/>
                  <a:ea typeface="Arial"/>
                  <a:cs typeface="Arial"/>
                  <a:sym typeface="Arial"/>
                </a:rPr>
                <a:t>Als we met </a:t>
              </a:r>
              <a:r>
                <a:rPr lang="en-US" sz="2169" b="0" i="0" u="none" strike="noStrike" cap="none" dirty="0" err="1">
                  <a:solidFill>
                    <a:srgbClr val="035191"/>
                  </a:solidFill>
                  <a:latin typeface="Arial"/>
                  <a:ea typeface="Arial"/>
                  <a:cs typeface="Arial"/>
                  <a:sym typeface="Arial"/>
                </a:rPr>
                <a:t>elkaar</a:t>
              </a:r>
              <a:r>
                <a:rPr lang="en-US" sz="2169" b="0" i="0" u="none" strike="noStrike" cap="none" dirty="0">
                  <a:solidFill>
                    <a:srgbClr val="035191"/>
                  </a:solidFill>
                  <a:latin typeface="Arial"/>
                  <a:ea typeface="Arial"/>
                  <a:cs typeface="Arial"/>
                  <a:sym typeface="Arial"/>
                </a:rPr>
                <a:t> (100 clubs!) op </a:t>
              </a:r>
              <a:r>
                <a:rPr lang="en-US" sz="2169" b="0" i="0" u="none" strike="noStrike" cap="none" dirty="0" err="1">
                  <a:solidFill>
                    <a:srgbClr val="035191"/>
                  </a:solidFill>
                  <a:latin typeface="Arial"/>
                  <a:ea typeface="Arial"/>
                  <a:cs typeface="Arial"/>
                  <a:sym typeface="Arial"/>
                </a:rPr>
                <a:t>een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aantal</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punten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gaan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monitoren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verzamelen</a:t>
              </a:r>
              <a:r>
                <a:rPr lang="en-US" sz="2169" b="0" i="0" u="none" strike="noStrike" cap="none" dirty="0">
                  <a:solidFill>
                    <a:srgbClr val="035191"/>
                  </a:solidFill>
                  <a:latin typeface="Arial"/>
                  <a:ea typeface="Arial"/>
                  <a:cs typeface="Arial"/>
                  <a:sym typeface="Arial"/>
                </a:rPr>
                <a:t> we data (benchmark) </a:t>
              </a:r>
              <a:r>
                <a:rPr lang="en-US" sz="2169" b="0" i="0" u="none" strike="noStrike" cap="none" dirty="0" err="1">
                  <a:solidFill>
                    <a:srgbClr val="035191"/>
                  </a:solidFill>
                  <a:latin typeface="Arial"/>
                  <a:ea typeface="Arial"/>
                  <a:cs typeface="Arial"/>
                  <a:sym typeface="Arial"/>
                </a:rPr>
                <a:t>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kunnen</a:t>
              </a:r>
              <a:r>
                <a:rPr lang="en-US" sz="2169" b="0" i="0" u="none" strike="noStrike" cap="none" dirty="0">
                  <a:solidFill>
                    <a:srgbClr val="035191"/>
                  </a:solidFill>
                  <a:latin typeface="Arial"/>
                  <a:ea typeface="Arial"/>
                  <a:cs typeface="Arial"/>
                  <a:sym typeface="Arial"/>
                </a:rPr>
                <a:t> we </a:t>
              </a:r>
              <a:r>
                <a:rPr lang="en-US" sz="2169" b="0" i="0" u="none" strike="noStrike" cap="none" dirty="0" err="1">
                  <a:solidFill>
                    <a:srgbClr val="035191"/>
                  </a:solidFill>
                  <a:latin typeface="Arial"/>
                  <a:ea typeface="Arial"/>
                  <a:cs typeface="Arial"/>
                  <a:sym typeface="Arial"/>
                </a:rPr>
                <a:t>bijvoorbeeld</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voor</a:t>
              </a:r>
              <a:r>
                <a:rPr lang="en-US" sz="2169" b="0" i="0" u="none" strike="noStrike" cap="none" dirty="0">
                  <a:solidFill>
                    <a:srgbClr val="035191"/>
                  </a:solidFill>
                  <a:latin typeface="Arial"/>
                  <a:ea typeface="Arial"/>
                  <a:cs typeface="Arial"/>
                  <a:sym typeface="Arial"/>
                </a:rPr>
                <a:t> de </a:t>
              </a:r>
              <a:r>
                <a:rPr lang="en-US" sz="2169" b="0" i="0" u="none" strike="noStrike" cap="none" dirty="0" err="1">
                  <a:solidFill>
                    <a:srgbClr val="035191"/>
                  </a:solidFill>
                  <a:latin typeface="Arial"/>
                  <a:ea typeface="Arial"/>
                  <a:cs typeface="Arial"/>
                  <a:sym typeface="Arial"/>
                </a:rPr>
                <a:t>schaduwrapportage</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harde</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feiten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presenteren</a:t>
              </a:r>
              <a:r>
                <a:rPr lang="en-US" sz="2169" b="0" i="0" u="none" strike="noStrike" cap="none" dirty="0">
                  <a:solidFill>
                    <a:srgbClr val="035191"/>
                  </a:solidFill>
                  <a:latin typeface="Arial"/>
                  <a:ea typeface="Arial"/>
                  <a:cs typeface="Arial"/>
                  <a:sym typeface="Arial"/>
                </a:rPr>
                <a:t>.</a:t>
              </a:r>
              <a:endParaRPr dirty="0"/>
            </a:p>
            <a:p>
              <a:pPr marL="0" marR="0" lvl="0" indent="0" algn="l" rtl="0">
                <a:lnSpc>
                  <a:spcPct val="139972"/>
                </a:lnSpc>
                <a:spcBef>
                  <a:spcPts val="0"/>
                </a:spcBef>
                <a:spcAft>
                  <a:spcPts val="0"/>
                </a:spcAft>
                <a:buNone/>
              </a:pPr>
              <a:r>
                <a:rPr lang="en-US" sz="2169" b="0" i="0" u="none" strike="noStrike" cap="none" dirty="0">
                  <a:solidFill>
                    <a:srgbClr val="035191"/>
                  </a:solidFill>
                  <a:latin typeface="Arial"/>
                  <a:ea typeface="Arial"/>
                  <a:cs typeface="Arial"/>
                  <a:sym typeface="Arial"/>
                </a:rPr>
                <a:t>      </a:t>
              </a:r>
              <a:endParaRPr dirty="0"/>
            </a:p>
            <a:p>
              <a:pPr marL="0" marR="0" lvl="0" indent="0" algn="l" rtl="0">
                <a:lnSpc>
                  <a:spcPct val="139972"/>
                </a:lnSpc>
                <a:spcBef>
                  <a:spcPts val="0"/>
                </a:spcBef>
                <a:spcAft>
                  <a:spcPts val="0"/>
                </a:spcAft>
                <a:buNone/>
              </a:pPr>
              <a:endParaRPr sz="2169" b="0" i="0" u="none" strike="noStrike" cap="none" dirty="0">
                <a:solidFill>
                  <a:srgbClr val="035191"/>
                </a:solidFill>
                <a:latin typeface="Arial"/>
                <a:ea typeface="Arial"/>
                <a:cs typeface="Arial"/>
                <a:sym typeface="Arial"/>
              </a:endParaRPr>
            </a:p>
            <a:p>
              <a:pPr marL="0" marR="0" lvl="0" indent="0" algn="l" rtl="0">
                <a:lnSpc>
                  <a:spcPct val="139972"/>
                </a:lnSpc>
                <a:spcBef>
                  <a:spcPts val="0"/>
                </a:spcBef>
                <a:spcAft>
                  <a:spcPts val="0"/>
                </a:spcAft>
                <a:buNone/>
              </a:pPr>
              <a:r>
                <a:rPr lang="en-US" sz="2169" b="0" i="0" u="none" strike="noStrike" cap="none" dirty="0">
                  <a:solidFill>
                    <a:srgbClr val="035191"/>
                  </a:solidFill>
                  <a:latin typeface="Arial"/>
                  <a:ea typeface="Arial"/>
                  <a:cs typeface="Arial"/>
                  <a:sym typeface="Arial"/>
                </a:rPr>
                <a:t>VRAAG</a:t>
              </a:r>
              <a:endParaRPr dirty="0"/>
            </a:p>
            <a:p>
              <a:pPr marL="468314" marR="0" lvl="1" indent="-234157" algn="l" rtl="0">
                <a:lnSpc>
                  <a:spcPct val="139972"/>
                </a:lnSpc>
                <a:spcBef>
                  <a:spcPts val="0"/>
                </a:spcBef>
                <a:spcAft>
                  <a:spcPts val="0"/>
                </a:spcAft>
                <a:buClr>
                  <a:srgbClr val="035191"/>
                </a:buClr>
                <a:buSzPts val="2169"/>
                <a:buFont typeface="Arial"/>
                <a:buChar char="•"/>
              </a:pPr>
              <a:r>
                <a:rPr lang="en-US" sz="2169" b="0" i="0" u="none" strike="noStrike" cap="none" dirty="0">
                  <a:solidFill>
                    <a:srgbClr val="035191"/>
                  </a:solidFill>
                  <a:latin typeface="Arial"/>
                  <a:ea typeface="Arial"/>
                  <a:cs typeface="Arial"/>
                  <a:sym typeface="Arial"/>
                </a:rPr>
                <a:t>Hoe </a:t>
              </a:r>
              <a:r>
                <a:rPr lang="en-US" sz="2169" b="0" i="0" u="none" strike="noStrike" cap="none" dirty="0" err="1">
                  <a:solidFill>
                    <a:srgbClr val="035191"/>
                  </a:solidFill>
                  <a:latin typeface="Arial"/>
                  <a:ea typeface="Arial"/>
                  <a:cs typeface="Arial"/>
                  <a:sym typeface="Arial"/>
                </a:rPr>
                <a:t>zou</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jou</a:t>
              </a:r>
              <a:r>
                <a:rPr lang="en-US" sz="2169" b="0" i="0" u="none" strike="noStrike" cap="none" dirty="0">
                  <a:solidFill>
                    <a:srgbClr val="035191"/>
                  </a:solidFill>
                  <a:latin typeface="Arial"/>
                  <a:ea typeface="Arial"/>
                  <a:cs typeface="Arial"/>
                  <a:sym typeface="Arial"/>
                </a:rPr>
                <a:t> club </a:t>
              </a:r>
              <a:r>
                <a:rPr lang="en-US" sz="2169" b="0" i="0" u="none" strike="noStrike" cap="none" dirty="0" err="1">
                  <a:solidFill>
                    <a:srgbClr val="035191"/>
                  </a:solidFill>
                  <a:latin typeface="Arial"/>
                  <a:ea typeface="Arial"/>
                  <a:cs typeface="Arial"/>
                  <a:sym typeface="Arial"/>
                </a:rPr>
                <a:t>dit</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kunnen</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doen</a:t>
              </a:r>
              <a:r>
                <a:rPr lang="en-US" sz="2169" b="0" i="0" u="none" strike="noStrike" cap="none" dirty="0">
                  <a:solidFill>
                    <a:srgbClr val="035191"/>
                  </a:solidFill>
                  <a:latin typeface="Arial"/>
                  <a:ea typeface="Arial"/>
                  <a:cs typeface="Arial"/>
                  <a:sym typeface="Arial"/>
                </a:rPr>
                <a:t>? </a:t>
              </a:r>
              <a:endParaRPr dirty="0"/>
            </a:p>
            <a:p>
              <a:pPr marL="0" marR="0" lvl="0" indent="0" algn="l" rtl="0">
                <a:lnSpc>
                  <a:spcPct val="139972"/>
                </a:lnSpc>
                <a:spcBef>
                  <a:spcPts val="0"/>
                </a:spcBef>
                <a:spcAft>
                  <a:spcPts val="0"/>
                </a:spcAft>
                <a:buNone/>
              </a:pPr>
              <a:endParaRPr sz="2169" b="0" i="0" u="none" strike="noStrike" cap="none" dirty="0">
                <a:solidFill>
                  <a:srgbClr val="035191"/>
                </a:solidFill>
                <a:latin typeface="Arial"/>
                <a:ea typeface="Arial"/>
                <a:cs typeface="Arial"/>
                <a:sym typeface="Arial"/>
              </a:endParaRPr>
            </a:p>
            <a:p>
              <a:pPr marL="0" marR="0" lvl="0" indent="0" algn="l" rtl="0">
                <a:lnSpc>
                  <a:spcPct val="139972"/>
                </a:lnSpc>
                <a:spcBef>
                  <a:spcPts val="0"/>
                </a:spcBef>
                <a:spcAft>
                  <a:spcPts val="0"/>
                </a:spcAft>
                <a:buNone/>
              </a:pPr>
              <a:r>
                <a:rPr lang="en-US" sz="2169" b="0" i="0" u="none" strike="noStrike" cap="none" dirty="0">
                  <a:solidFill>
                    <a:srgbClr val="035191"/>
                  </a:solidFill>
                  <a:latin typeface="Arial"/>
                  <a:ea typeface="Arial"/>
                  <a:cs typeface="Arial"/>
                  <a:sym typeface="Arial"/>
                </a:rPr>
                <a:t>VRAAG</a:t>
              </a:r>
              <a:endParaRPr dirty="0"/>
            </a:p>
            <a:p>
              <a:pPr marL="468314" marR="0" lvl="1" indent="-234157" algn="l" rtl="0">
                <a:lnSpc>
                  <a:spcPct val="139972"/>
                </a:lnSpc>
                <a:spcBef>
                  <a:spcPts val="0"/>
                </a:spcBef>
                <a:spcAft>
                  <a:spcPts val="0"/>
                </a:spcAft>
                <a:buClr>
                  <a:srgbClr val="035191"/>
                </a:buClr>
                <a:buSzPts val="2169"/>
                <a:buFont typeface="Arial"/>
                <a:buChar char="•"/>
              </a:pPr>
              <a:r>
                <a:rPr lang="en-US" sz="2169" b="0" i="0" u="none" strike="noStrike" cap="none" dirty="0" err="1">
                  <a:solidFill>
                    <a:srgbClr val="035191"/>
                  </a:solidFill>
                  <a:latin typeface="Arial"/>
                  <a:ea typeface="Arial"/>
                  <a:cs typeface="Arial"/>
                  <a:sym typeface="Arial"/>
                </a:rPr>
                <a:t>Voor</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welke</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onderwerpen</a:t>
              </a:r>
              <a:r>
                <a:rPr lang="en-US" sz="2169" b="0" i="0" u="none" strike="noStrike" cap="none" dirty="0">
                  <a:solidFill>
                    <a:srgbClr val="035191"/>
                  </a:solidFill>
                  <a:latin typeface="Arial"/>
                  <a:ea typeface="Arial"/>
                  <a:cs typeface="Arial"/>
                  <a:sym typeface="Arial"/>
                </a:rPr>
                <a:t>/</a:t>
              </a:r>
              <a:r>
                <a:rPr lang="en-US" sz="2169" b="0" i="0" u="none" strike="noStrike" cap="none" dirty="0" err="1">
                  <a:solidFill>
                    <a:srgbClr val="035191"/>
                  </a:solidFill>
                  <a:latin typeface="Arial"/>
                  <a:ea typeface="Arial"/>
                  <a:cs typeface="Arial"/>
                  <a:sym typeface="Arial"/>
                </a:rPr>
                <a:t>vereisten</a:t>
              </a:r>
              <a:r>
                <a:rPr lang="en-US" sz="2169" b="0" i="0" u="none" strike="noStrike" cap="none" dirty="0">
                  <a:solidFill>
                    <a:srgbClr val="035191"/>
                  </a:solidFill>
                  <a:latin typeface="Arial"/>
                  <a:ea typeface="Arial"/>
                  <a:cs typeface="Arial"/>
                  <a:sym typeface="Arial"/>
                </a:rPr>
                <a:t> van het </a:t>
              </a:r>
              <a:r>
                <a:rPr lang="en-US" sz="2169" b="0" i="0" u="none" strike="noStrike" cap="none" dirty="0" err="1">
                  <a:solidFill>
                    <a:srgbClr val="035191"/>
                  </a:solidFill>
                  <a:latin typeface="Arial"/>
                  <a:ea typeface="Arial"/>
                  <a:cs typeface="Arial"/>
                  <a:sym typeface="Arial"/>
                </a:rPr>
                <a:t>Verdrag</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zou</a:t>
              </a:r>
              <a:r>
                <a:rPr lang="en-US" sz="2169" b="0" i="0" u="none" strike="noStrike" cap="none" dirty="0">
                  <a:solidFill>
                    <a:srgbClr val="035191"/>
                  </a:solidFill>
                  <a:latin typeface="Arial"/>
                  <a:ea typeface="Arial"/>
                  <a:cs typeface="Arial"/>
                  <a:sym typeface="Arial"/>
                </a:rPr>
                <a:t> </a:t>
              </a:r>
              <a:r>
                <a:rPr lang="en-US" sz="2169" b="0" i="0" u="none" strike="noStrike" cap="none" dirty="0" err="1">
                  <a:solidFill>
                    <a:srgbClr val="035191"/>
                  </a:solidFill>
                  <a:latin typeface="Arial"/>
                  <a:ea typeface="Arial"/>
                  <a:cs typeface="Arial"/>
                  <a:sym typeface="Arial"/>
                </a:rPr>
                <a:t>jij</a:t>
              </a:r>
              <a:r>
                <a:rPr lang="en-US" sz="2169" b="0" i="0" u="none" strike="noStrike" cap="none" dirty="0">
                  <a:solidFill>
                    <a:srgbClr val="035191"/>
                  </a:solidFill>
                  <a:latin typeface="Arial"/>
                  <a:ea typeface="Arial"/>
                  <a:cs typeface="Arial"/>
                  <a:sym typeface="Arial"/>
                </a:rPr>
                <a:t> met </a:t>
              </a:r>
              <a:r>
                <a:rPr lang="en-US" sz="2169" b="0" i="0" u="none" strike="noStrike" cap="none" dirty="0" err="1">
                  <a:solidFill>
                    <a:srgbClr val="035191"/>
                  </a:solidFill>
                  <a:latin typeface="Arial"/>
                  <a:ea typeface="Arial"/>
                  <a:cs typeface="Arial"/>
                  <a:sym typeface="Arial"/>
                </a:rPr>
                <a:t>jouw</a:t>
              </a:r>
              <a:r>
                <a:rPr lang="en-US" sz="2169" b="0" i="0" u="none" strike="noStrike" cap="none" dirty="0">
                  <a:solidFill>
                    <a:srgbClr val="035191"/>
                  </a:solidFill>
                  <a:latin typeface="Arial"/>
                  <a:ea typeface="Arial"/>
                  <a:cs typeface="Arial"/>
                  <a:sym typeface="Arial"/>
                </a:rPr>
                <a:t> club je </a:t>
              </a:r>
              <a:r>
                <a:rPr lang="en-US" sz="2169" b="0" i="0" u="none" strike="noStrike" cap="none" dirty="0" err="1">
                  <a:solidFill>
                    <a:srgbClr val="035191"/>
                  </a:solidFill>
                  <a:latin typeface="Arial"/>
                  <a:ea typeface="Arial"/>
                  <a:cs typeface="Arial"/>
                  <a:sym typeface="Arial"/>
                </a:rPr>
                <a:t>willen</a:t>
              </a:r>
              <a:r>
                <a:rPr lang="en-US" sz="2169" b="0" i="0" u="none" strike="noStrike" cap="none" dirty="0">
                  <a:solidFill>
                    <a:srgbClr val="035191"/>
                  </a:solidFill>
                  <a:latin typeface="Arial"/>
                  <a:ea typeface="Arial"/>
                  <a:cs typeface="Arial"/>
                  <a:sym typeface="Arial"/>
                </a:rPr>
                <a:t> hard </a:t>
              </a:r>
              <a:r>
                <a:rPr lang="en-US" sz="2169" b="0" i="0" u="none" strike="noStrike" cap="none" dirty="0" err="1">
                  <a:solidFill>
                    <a:srgbClr val="035191"/>
                  </a:solidFill>
                  <a:latin typeface="Arial"/>
                  <a:ea typeface="Arial"/>
                  <a:cs typeface="Arial"/>
                  <a:sym typeface="Arial"/>
                </a:rPr>
                <a:t>maken</a:t>
              </a:r>
              <a:r>
                <a:rPr lang="en-US" sz="2169" b="0" i="0" u="none" strike="noStrike" cap="none" dirty="0">
                  <a:solidFill>
                    <a:srgbClr val="035191"/>
                  </a:solidFill>
                  <a:latin typeface="Arial"/>
                  <a:ea typeface="Arial"/>
                  <a:cs typeface="Arial"/>
                  <a:sym typeface="Arial"/>
                </a:rPr>
                <a:t>? </a:t>
              </a:r>
              <a:endParaRPr dirty="0"/>
            </a:p>
            <a:p>
              <a:pPr marL="0" marR="0" lvl="0" indent="0" algn="l" rtl="0">
                <a:lnSpc>
                  <a:spcPct val="139972"/>
                </a:lnSpc>
                <a:spcBef>
                  <a:spcPts val="0"/>
                </a:spcBef>
                <a:spcAft>
                  <a:spcPts val="0"/>
                </a:spcAft>
                <a:buNone/>
              </a:pPr>
              <a:endParaRPr sz="2169" b="0" i="0" u="none" strike="noStrike" cap="none" dirty="0">
                <a:solidFill>
                  <a:srgbClr val="035191"/>
                </a:solidFill>
                <a:latin typeface="Arial"/>
                <a:ea typeface="Arial"/>
                <a:cs typeface="Arial"/>
                <a:sym typeface="Arial"/>
              </a:endParaRPr>
            </a:p>
            <a:p>
              <a:pPr marL="0" marR="0" lvl="0" indent="0" algn="l" rtl="0">
                <a:lnSpc>
                  <a:spcPct val="139972"/>
                </a:lnSpc>
                <a:spcBef>
                  <a:spcPts val="0"/>
                </a:spcBef>
                <a:spcAft>
                  <a:spcPts val="0"/>
                </a:spcAft>
                <a:buNone/>
              </a:pPr>
              <a:endParaRPr sz="2169" b="0" i="0" u="none" strike="noStrike" cap="none" dirty="0">
                <a:solidFill>
                  <a:srgbClr val="035191"/>
                </a:solidFill>
                <a:latin typeface="Arial"/>
                <a:ea typeface="Arial"/>
                <a:cs typeface="Arial"/>
                <a:sym typeface="Arial"/>
              </a:endParaRPr>
            </a:p>
          </p:txBody>
        </p:sp>
      </p:gr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DED9C02-CD4A-45E6-B2DA-5411B3F941D3}">
  <we:reference id="wa200010001" version="1.0.0.1" store="en-001" storeType="OMEX"/>
  <we:alternateReferences>
    <we:reference id="WA200010001" version="1.0.0.1" store="WA200010001" storeType="OMEX"/>
  </we:alternateReferences>
  <we:properties>
    <we:property name="claude.fileId" value="&quot;61cf9398-6983-4db5-b900-cda7992de9c5&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6726</TotalTime>
  <Words>5675</Words>
  <Application>Microsoft Office PowerPoint</Application>
  <PresentationFormat>Custom</PresentationFormat>
  <Paragraphs>537</Paragraphs>
  <Slides>45</Slides>
  <Notes>44</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45</vt:i4>
      </vt:variant>
    </vt:vector>
  </HeadingPairs>
  <TitlesOfParts>
    <vt:vector size="59" baseType="lpstr">
      <vt:lpstr>Nunito Sans</vt:lpstr>
      <vt:lpstr>Poppins</vt:lpstr>
      <vt:lpstr>FrutigerLTStd-Roman</vt:lpstr>
      <vt:lpstr>FrutigerLTStd-BoldItalic</vt:lpstr>
      <vt:lpstr>Open Sans</vt:lpstr>
      <vt:lpstr>Wingdings</vt:lpstr>
      <vt:lpstr>Calibri</vt:lpstr>
      <vt:lpstr>Nunito Sans SemiBold</vt:lpstr>
      <vt:lpstr>Verdana</vt:lpstr>
      <vt:lpstr>League Spartan</vt:lpstr>
      <vt:lpstr>Gill Sans Ultra Bold</vt:lpstr>
      <vt:lpstr>Sansita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Wanda</dc:creator>
  <cp:lastModifiedBy>Wanda Peters</cp:lastModifiedBy>
  <cp:revision>6</cp:revision>
  <dcterms:created xsi:type="dcterms:W3CDTF">2006-08-16T00:00:00Z</dcterms:created>
  <dcterms:modified xsi:type="dcterms:W3CDTF">2026-10-14T19:53:04Z</dcterms:modified>
</cp:coreProperties>
</file>